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58" r:id="rId8"/>
    <p:sldId id="269" r:id="rId9"/>
    <p:sldId id="263" r:id="rId10"/>
    <p:sldId id="268" r:id="rId11"/>
    <p:sldId id="264" r:id="rId12"/>
    <p:sldId id="265" r:id="rId13"/>
    <p:sldId id="270" r:id="rId14"/>
    <p:sldId id="273" r:id="rId15"/>
    <p:sldId id="274" r:id="rId16"/>
    <p:sldId id="275" r:id="rId17"/>
    <p:sldId id="266" r:id="rId18"/>
    <p:sldId id="272" r:id="rId19"/>
    <p:sldId id="271" r:id="rId20"/>
    <p:sldId id="276" r:id="rId21"/>
    <p:sldId id="277" r:id="rId22"/>
    <p:sldId id="26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4F4"/>
    <a:srgbClr val="1A24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9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FE81-C1D9-4B17-A81F-7AAD579A8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798AB-8B5F-4DAF-B2AE-61A9222C1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C361F-E4B6-4F6F-87E4-C559EA05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9E56-89FD-4C52-BA7B-0026FEB7ED1D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16670-2D3E-44D3-82FD-86232005D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082B3-0F51-490F-915E-C575685F4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EC7E-5ED2-46AD-A7AD-83BDDCF33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2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496F-6DA8-4211-AF07-20B1569E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71517-CA98-4AC3-B2A9-A75D23E38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90A74-C1C8-4995-B76D-0D12CFD6A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9E56-89FD-4C52-BA7B-0026FEB7ED1D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CF359-B62A-4DE2-B060-EA19BAAD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5D3FD-1364-42A8-97A1-BE26C654B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EC7E-5ED2-46AD-A7AD-83BDDCF33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97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81EE7E-6808-42E6-A2C3-251E20AC83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3C06F-B70C-497C-8586-C1AF06875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884D6-06EE-4542-B10E-960E7371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9E56-89FD-4C52-BA7B-0026FEB7ED1D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0E31B-D39D-492C-87B8-E0F2F11E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E924C-174A-4330-A236-D2BE706B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EC7E-5ED2-46AD-A7AD-83BDDCF33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28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634E-1ACD-4A98-8261-FF5F39C7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05EA4-1C81-467F-83D3-BEC75C08C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ECBFA-FA34-44F5-9248-86689D1B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9E56-89FD-4C52-BA7B-0026FEB7ED1D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FABFB-17D6-4B9B-B0A0-B0CEAA5E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B67F5-403A-48D4-888E-1E53E62D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EC7E-5ED2-46AD-A7AD-83BDDCF33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209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7F3DE-0359-46F1-9BE5-B51970F52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29F16-8A1A-4637-9965-AAF4CF43D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072CE-683D-4A7C-887B-B7089A34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9E56-89FD-4C52-BA7B-0026FEB7ED1D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FD571-CAD1-45F8-A300-AB37FCFF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46722-CD82-4142-99AB-D4EB87D9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EC7E-5ED2-46AD-A7AD-83BDDCF33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90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A7B5-16CF-456F-B1C2-033698FA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2169-79B4-4570-940E-04BB850EE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BD3FD-99A4-4723-9404-754654FD3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C73A0-540B-4C1A-8913-C6CDF719A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9E56-89FD-4C52-BA7B-0026FEB7ED1D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B9680-B1D3-4F2C-80AF-8A905F4BF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DFC13-ADD3-44C6-AD23-D8D6FA1C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EC7E-5ED2-46AD-A7AD-83BDDCF33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41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A7074-DA11-4D47-9628-AB2B9F27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6B6ED-706A-48A6-83FC-41D4CC93A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A6132-CCFA-453B-A089-7616C2FF0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68FE95-5A43-49DB-9420-057F2F5C1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DDE7D-3B90-4496-BD1E-6B6D9C3F3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FA209-9A44-45C1-8B00-97BF27FC2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9E56-89FD-4C52-BA7B-0026FEB7ED1D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7A8198-5642-4865-9085-74182CE1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7835C6-316E-4840-93F1-C700E930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EC7E-5ED2-46AD-A7AD-83BDDCF33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36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1D43-7C98-4D9E-8F35-9550FE2E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BA2C7-651E-4952-B05F-3B158E668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9E56-89FD-4C52-BA7B-0026FEB7ED1D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F8A4B-9717-48DC-BBA4-F538C028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D4274-49C5-4CE1-A97F-9714AAE6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EC7E-5ED2-46AD-A7AD-83BDDCF33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02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242A94-4EAF-483F-81D6-4D9275FB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9E56-89FD-4C52-BA7B-0026FEB7ED1D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75D00B-B243-4FB6-8DF1-5FD9765C5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0A131-48B6-4DBE-A018-85AEB995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EC7E-5ED2-46AD-A7AD-83BDDCF33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76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19727-F283-4744-8E5E-A23C5F006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21E23-72CE-4408-98E5-07E0BCD58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92079-9AAF-475A-AC7E-2E6EE78A8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0B84D-C56E-4188-B5CD-7EABE223C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9E56-89FD-4C52-BA7B-0026FEB7ED1D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7F8FE-70A3-44F7-82D2-7B065FE9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D9AF1-63A7-42B3-9B93-31FCD73C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EC7E-5ED2-46AD-A7AD-83BDDCF33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37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869B-30D2-4DCD-A854-2F0E9619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35121-361E-4ED5-A0E1-C3F4A1D6A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39810-7FAC-4DED-84D1-ABD8FA377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B7764-5E56-4126-9206-47AB1A4F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9E56-89FD-4C52-BA7B-0026FEB7ED1D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71F51-5620-4A7D-9732-20B00B34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53073-D191-490D-8738-554AD6A8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EC7E-5ED2-46AD-A7AD-83BDDCF33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26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E49DAD-A274-4949-AF48-BA6BCC1FC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600D0-94AA-4064-92AC-8A94AD507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6F263-2C0E-4FDE-A2C6-CE3B621CBF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09E56-89FD-4C52-BA7B-0026FEB7ED1D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73107-B01A-4D2B-8AAC-3BC195542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F23F7-4241-47BB-8102-11D0890E2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BEC7E-5ED2-46AD-A7AD-83BDDCF33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94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ocs.aws.amazon.com/AmazonS3/latest/dev/hosting-websites-on-s3-examples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infrastructure.aw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91E8B-7A7A-4B7E-8E5C-C10FCA0FEB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AWS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DBBEB-D4D4-41E2-B11E-8A231D70C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 to Amazon Web Services</a:t>
            </a:r>
          </a:p>
        </p:txBody>
      </p:sp>
    </p:spTree>
    <p:extLst>
      <p:ext uri="{BB962C8B-B14F-4D97-AF65-F5344CB8AC3E}">
        <p14:creationId xmlns:p14="http://schemas.microsoft.com/office/powerpoint/2010/main" val="3629287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27DD-F0D8-4DDD-8A26-41A56006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Geographical Regions and Edge Locations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1040CB3-C92C-43E0-9641-E075CA763801}"/>
              </a:ext>
            </a:extLst>
          </p:cNvPr>
          <p:cNvGrpSpPr/>
          <p:nvPr/>
        </p:nvGrpSpPr>
        <p:grpSpPr>
          <a:xfrm>
            <a:off x="139700" y="1690687"/>
            <a:ext cx="11963399" cy="3814186"/>
            <a:chOff x="430241" y="1690687"/>
            <a:chExt cx="17192245" cy="51673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D91286C-D3B6-48C5-BFCC-AC9736458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241" y="1690688"/>
              <a:ext cx="4814860" cy="477093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01EDF02-BFFF-4964-9D39-A5123BAA5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9280" y="1690687"/>
              <a:ext cx="4837665" cy="477093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F1666D-3593-4AF1-97BC-1189CCD11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61771" y="1690687"/>
              <a:ext cx="4791198" cy="480218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45F3598-1313-4896-8256-3060B3D08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845055" y="1690688"/>
              <a:ext cx="4777431" cy="516731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95294CA-5176-448B-AA78-BEAB137FAE2E}"/>
              </a:ext>
            </a:extLst>
          </p:cNvPr>
          <p:cNvSpPr txBox="1"/>
          <p:nvPr/>
        </p:nvSpPr>
        <p:spPr>
          <a:xfrm>
            <a:off x="139700" y="5828038"/>
            <a:ext cx="7342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Edge Locations are the same as </a:t>
            </a:r>
            <a:r>
              <a:rPr lang="en-GB" dirty="0" err="1"/>
              <a:t>PoPs</a:t>
            </a:r>
            <a:r>
              <a:rPr lang="en-GB" dirty="0"/>
              <a:t> used by CloudFront and </a:t>
            </a:r>
            <a:r>
              <a:rPr lang="en-GB" dirty="0" err="1"/>
              <a:t>Lambda@Edge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6632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676CA-B3A9-4DB4-B955-FD1BD4F66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Availability Zones and Data Centres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28DD5A-DB73-43F2-A283-6617DC4F5A97}"/>
              </a:ext>
            </a:extLst>
          </p:cNvPr>
          <p:cNvSpPr/>
          <p:nvPr/>
        </p:nvSpPr>
        <p:spPr>
          <a:xfrm>
            <a:off x="838200" y="1690688"/>
            <a:ext cx="70167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AWS maintains 69 Availability Zones (AZ)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AZ can be multiple data </a:t>
            </a:r>
            <a:r>
              <a:rPr lang="en-GB" sz="2400" dirty="0" err="1"/>
              <a:t>centers</a:t>
            </a:r>
            <a:r>
              <a:rPr lang="en-GB" sz="2400" dirty="0"/>
              <a:t> (DC) (typically 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DC can have hundreds of thousands of servers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AZ fully isolated partitions of the AWS Global Region Infrastructure.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Own power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Meaningful distance from </a:t>
            </a:r>
            <a:r>
              <a:rPr lang="en-GB" sz="2400" dirty="0" err="1"/>
              <a:t>eachother</a:t>
            </a:r>
            <a:r>
              <a:rPr lang="en-GB" sz="2400" dirty="0"/>
              <a:t> (60miles apart for latency)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4A2EFA-1758-424C-BD24-0CBE3D93C5A7}"/>
              </a:ext>
            </a:extLst>
          </p:cNvPr>
          <p:cNvSpPr/>
          <p:nvPr/>
        </p:nvSpPr>
        <p:spPr>
          <a:xfrm>
            <a:off x="7994650" y="1560115"/>
            <a:ext cx="4051300" cy="245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E2C3ACE5-5547-4480-8010-7392C222CFC9}"/>
              </a:ext>
            </a:extLst>
          </p:cNvPr>
          <p:cNvSpPr/>
          <p:nvPr/>
        </p:nvSpPr>
        <p:spPr>
          <a:xfrm>
            <a:off x="8413750" y="1333103"/>
            <a:ext cx="1181100" cy="1169194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bg1"/>
                </a:solidFill>
              </a:rPr>
              <a:t>AZ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CB0C25EF-33D0-448A-98AD-1140D0CB1C33}"/>
              </a:ext>
            </a:extLst>
          </p:cNvPr>
          <p:cNvSpPr/>
          <p:nvPr/>
        </p:nvSpPr>
        <p:spPr>
          <a:xfrm>
            <a:off x="10267950" y="1269603"/>
            <a:ext cx="1181100" cy="1169194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bg1"/>
                </a:solidFill>
              </a:rPr>
              <a:t>AZ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D4F89289-D4E4-454E-A162-22CA27FC7565}"/>
              </a:ext>
            </a:extLst>
          </p:cNvPr>
          <p:cNvSpPr/>
          <p:nvPr/>
        </p:nvSpPr>
        <p:spPr>
          <a:xfrm>
            <a:off x="9671050" y="2298303"/>
            <a:ext cx="1181100" cy="1169194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bg1"/>
                </a:solidFill>
              </a:rPr>
              <a:t>AZ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561ED5-409E-4E0E-82D8-2F9500725EAC}"/>
              </a:ext>
            </a:extLst>
          </p:cNvPr>
          <p:cNvSpPr txBox="1"/>
          <p:nvPr/>
        </p:nvSpPr>
        <p:spPr>
          <a:xfrm>
            <a:off x="8261350" y="2785665"/>
            <a:ext cx="162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REGION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47AFF99-DCD1-4AAB-9190-4942F6871ED6}"/>
              </a:ext>
            </a:extLst>
          </p:cNvPr>
          <p:cNvSpPr/>
          <p:nvPr/>
        </p:nvSpPr>
        <p:spPr>
          <a:xfrm>
            <a:off x="7950200" y="4328320"/>
            <a:ext cx="4051300" cy="24511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8E95BB8B-2898-4872-8252-CC1D980DFA84}"/>
              </a:ext>
            </a:extLst>
          </p:cNvPr>
          <p:cNvSpPr/>
          <p:nvPr/>
        </p:nvSpPr>
        <p:spPr>
          <a:xfrm>
            <a:off x="9626600" y="5066508"/>
            <a:ext cx="1181100" cy="1169194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tx1"/>
                </a:solidFill>
              </a:rPr>
              <a:t>DC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667498-A5B3-4C4E-A787-DFAC918DAAE0}"/>
              </a:ext>
            </a:extLst>
          </p:cNvPr>
          <p:cNvSpPr txBox="1"/>
          <p:nvPr/>
        </p:nvSpPr>
        <p:spPr>
          <a:xfrm>
            <a:off x="8216900" y="5553870"/>
            <a:ext cx="162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AZ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F00E87-0EEF-4B88-ABA7-215E0683B958}"/>
              </a:ext>
            </a:extLst>
          </p:cNvPr>
          <p:cNvCxnSpPr/>
          <p:nvPr/>
        </p:nvCxnSpPr>
        <p:spPr>
          <a:xfrm flipH="1">
            <a:off x="7994650" y="3308885"/>
            <a:ext cx="1631950" cy="189811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875F915D-5089-4565-A45B-D001ED154A66}"/>
              </a:ext>
            </a:extLst>
          </p:cNvPr>
          <p:cNvSpPr/>
          <p:nvPr/>
        </p:nvSpPr>
        <p:spPr>
          <a:xfrm>
            <a:off x="8369300" y="4101308"/>
            <a:ext cx="1181100" cy="1169194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tx1"/>
                </a:solidFill>
              </a:rPr>
              <a:t>DC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85E371-9A63-4478-89ED-BB240BE0B65E}"/>
              </a:ext>
            </a:extLst>
          </p:cNvPr>
          <p:cNvCxnSpPr>
            <a:cxnSpLocks/>
          </p:cNvCxnSpPr>
          <p:nvPr/>
        </p:nvCxnSpPr>
        <p:spPr>
          <a:xfrm>
            <a:off x="10836275" y="3289440"/>
            <a:ext cx="1165225" cy="200765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EE66E533-2C90-4D54-A057-25CDA465CB77}"/>
              </a:ext>
            </a:extLst>
          </p:cNvPr>
          <p:cNvSpPr/>
          <p:nvPr/>
        </p:nvSpPr>
        <p:spPr>
          <a:xfrm>
            <a:off x="10223500" y="4037808"/>
            <a:ext cx="1181100" cy="1169194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tx1"/>
                </a:solidFill>
              </a:rPr>
              <a:t>DC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886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B8728-1318-4D8D-90FF-D2E66CB9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 Key 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73296-EB5A-4BD1-B3D8-295B3D6D7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194"/>
            <a:ext cx="12192000" cy="66356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003AF3-AA17-43F3-820E-2E2F7EB55173}"/>
              </a:ext>
            </a:extLst>
          </p:cNvPr>
          <p:cNvSpPr txBox="1"/>
          <p:nvPr/>
        </p:nvSpPr>
        <p:spPr>
          <a:xfrm>
            <a:off x="7442200" y="5713790"/>
            <a:ext cx="4610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Featured Services: 23</a:t>
            </a:r>
          </a:p>
        </p:txBody>
      </p:sp>
    </p:spTree>
    <p:extLst>
      <p:ext uri="{BB962C8B-B14F-4D97-AF65-F5344CB8AC3E}">
        <p14:creationId xmlns:p14="http://schemas.microsoft.com/office/powerpoint/2010/main" val="750942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B8728-1318-4D8D-90FF-D2E66CB9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 Key 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73296-EB5A-4BD1-B3D8-295B3D6D7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194"/>
            <a:ext cx="12192000" cy="66356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003AF3-AA17-43F3-820E-2E2F7EB55173}"/>
              </a:ext>
            </a:extLst>
          </p:cNvPr>
          <p:cNvSpPr txBox="1"/>
          <p:nvPr/>
        </p:nvSpPr>
        <p:spPr>
          <a:xfrm>
            <a:off x="7442200" y="5713790"/>
            <a:ext cx="4610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Featured Services: 23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61DC0F-B014-4728-9FC3-65A2FEC93B00}"/>
              </a:ext>
            </a:extLst>
          </p:cNvPr>
          <p:cNvSpPr/>
          <p:nvPr/>
        </p:nvSpPr>
        <p:spPr>
          <a:xfrm>
            <a:off x="2717800" y="1740089"/>
            <a:ext cx="1498600" cy="13081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F98ECB-8715-4956-8146-0B0476EC5785}"/>
              </a:ext>
            </a:extLst>
          </p:cNvPr>
          <p:cNvSpPr/>
          <p:nvPr/>
        </p:nvSpPr>
        <p:spPr>
          <a:xfrm>
            <a:off x="5207000" y="5352127"/>
            <a:ext cx="1498600" cy="13081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B4B184-CCF3-4E99-84B4-E65EE746E9BA}"/>
              </a:ext>
            </a:extLst>
          </p:cNvPr>
          <p:cNvSpPr/>
          <p:nvPr/>
        </p:nvSpPr>
        <p:spPr>
          <a:xfrm>
            <a:off x="7454900" y="4149893"/>
            <a:ext cx="2070100" cy="13081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900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27F6397-A6DB-45FD-B254-02ACB2B7F8AD}"/>
              </a:ext>
            </a:extLst>
          </p:cNvPr>
          <p:cNvSpPr/>
          <p:nvPr/>
        </p:nvSpPr>
        <p:spPr>
          <a:xfrm>
            <a:off x="4838700" y="1346200"/>
            <a:ext cx="2870200" cy="5397500"/>
          </a:xfrm>
          <a:prstGeom prst="rect">
            <a:avLst/>
          </a:prstGeom>
          <a:solidFill>
            <a:schemeClr val="bg1">
              <a:lumMod val="85000"/>
            </a:schemeClr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0987E8D8-FADE-4303-B798-75074105560B}"/>
              </a:ext>
            </a:extLst>
          </p:cNvPr>
          <p:cNvSpPr/>
          <p:nvPr/>
        </p:nvSpPr>
        <p:spPr>
          <a:xfrm>
            <a:off x="5283200" y="5041106"/>
            <a:ext cx="1955800" cy="1536700"/>
          </a:xfrm>
          <a:prstGeom prst="flowChartMagneticDisk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Power</a:t>
            </a:r>
          </a:p>
          <a:p>
            <a:pPr algn="ctr"/>
            <a:r>
              <a:rPr lang="en-GB" sz="2800" dirty="0"/>
              <a:t>Electricity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B19D8-A5C1-4DA6-9C8E-AC565101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Traditional Computer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FD68FCF0-FA5D-4C98-9488-716513393DF6}"/>
              </a:ext>
            </a:extLst>
          </p:cNvPr>
          <p:cNvSpPr/>
          <p:nvPr/>
        </p:nvSpPr>
        <p:spPr>
          <a:xfrm>
            <a:off x="5283200" y="3796506"/>
            <a:ext cx="1955800" cy="1536700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Storage</a:t>
            </a:r>
          </a:p>
          <a:p>
            <a:pPr algn="ctr"/>
            <a:r>
              <a:rPr lang="en-GB" sz="2800" dirty="0"/>
              <a:t>Hard Drive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2002C26D-DAB6-460F-A0F7-C681E7F92F03}"/>
              </a:ext>
            </a:extLst>
          </p:cNvPr>
          <p:cNvSpPr/>
          <p:nvPr/>
        </p:nvSpPr>
        <p:spPr>
          <a:xfrm>
            <a:off x="5283200" y="2501106"/>
            <a:ext cx="1955800" cy="1663700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Compute</a:t>
            </a:r>
          </a:p>
          <a:p>
            <a:pPr algn="ctr"/>
            <a:r>
              <a:rPr lang="en-GB" sz="2800" dirty="0"/>
              <a:t>CPU / RAM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1F4D3205-13BA-4247-8ED0-A4FFB34F07E0}"/>
              </a:ext>
            </a:extLst>
          </p:cNvPr>
          <p:cNvSpPr/>
          <p:nvPr/>
        </p:nvSpPr>
        <p:spPr>
          <a:xfrm>
            <a:off x="5283200" y="1524794"/>
            <a:ext cx="1955800" cy="1256506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Routing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B53E29-6808-461A-9A6B-E7F9B90D8BCE}"/>
              </a:ext>
            </a:extLst>
          </p:cNvPr>
          <p:cNvSpPr/>
          <p:nvPr/>
        </p:nvSpPr>
        <p:spPr>
          <a:xfrm>
            <a:off x="1308100" y="2095500"/>
            <a:ext cx="2768600" cy="1549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Screen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Monitor</a:t>
            </a:r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F4DE0B80-C8D7-43A8-96B9-1ED09FB73942}"/>
              </a:ext>
            </a:extLst>
          </p:cNvPr>
          <p:cNvSpPr/>
          <p:nvPr/>
        </p:nvSpPr>
        <p:spPr>
          <a:xfrm>
            <a:off x="1120774" y="4476353"/>
            <a:ext cx="2400300" cy="775494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Touch Interface</a:t>
            </a:r>
          </a:p>
        </p:txBody>
      </p:sp>
      <p:sp>
        <p:nvSpPr>
          <p:cNvPr id="10" name="Flowchart: Delay 9">
            <a:extLst>
              <a:ext uri="{FF2B5EF4-FFF2-40B4-BE49-F238E27FC236}">
                <a16:creationId xmlns:a16="http://schemas.microsoft.com/office/drawing/2014/main" id="{3D43D3ED-328F-45AA-A0E9-03AE849044E2}"/>
              </a:ext>
            </a:extLst>
          </p:cNvPr>
          <p:cNvSpPr/>
          <p:nvPr/>
        </p:nvSpPr>
        <p:spPr>
          <a:xfrm rot="16200000">
            <a:off x="3717924" y="4590256"/>
            <a:ext cx="685800" cy="635000"/>
          </a:xfrm>
          <a:prstGeom prst="flowChartDelay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B5A4BEB1-E856-458C-A7F1-1C56746D4BFF}"/>
              </a:ext>
            </a:extLst>
          </p:cNvPr>
          <p:cNvSpPr/>
          <p:nvPr/>
        </p:nvSpPr>
        <p:spPr>
          <a:xfrm>
            <a:off x="8169276" y="1034257"/>
            <a:ext cx="1143000" cy="749300"/>
          </a:xfrm>
          <a:prstGeom prst="homePlat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Router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A36285-3248-4D03-9AFD-586AEAF0EB61}"/>
              </a:ext>
            </a:extLst>
          </p:cNvPr>
          <p:cNvSpPr/>
          <p:nvPr/>
        </p:nvSpPr>
        <p:spPr>
          <a:xfrm>
            <a:off x="10071100" y="476251"/>
            <a:ext cx="660400" cy="1214437"/>
          </a:xfrm>
          <a:prstGeom prst="rect">
            <a:avLst/>
          </a:prstGeom>
          <a:solidFill>
            <a:schemeClr val="bg1">
              <a:lumMod val="85000"/>
            </a:schemeClr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23180B-8146-41D1-A4FD-8AC16BDA00AC}"/>
              </a:ext>
            </a:extLst>
          </p:cNvPr>
          <p:cNvSpPr/>
          <p:nvPr/>
        </p:nvSpPr>
        <p:spPr>
          <a:xfrm>
            <a:off x="11461750" y="365125"/>
            <a:ext cx="482600" cy="596900"/>
          </a:xfrm>
          <a:prstGeom prst="rect">
            <a:avLst/>
          </a:prstGeom>
          <a:solidFill>
            <a:schemeClr val="bg1">
              <a:lumMod val="85000"/>
            </a:schemeClr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89D30B-B0E2-4483-8395-DA7A4E4D3AF0}"/>
              </a:ext>
            </a:extLst>
          </p:cNvPr>
          <p:cNvSpPr/>
          <p:nvPr/>
        </p:nvSpPr>
        <p:spPr>
          <a:xfrm>
            <a:off x="11398250" y="2736056"/>
            <a:ext cx="482600" cy="596900"/>
          </a:xfrm>
          <a:prstGeom prst="rect">
            <a:avLst/>
          </a:prstGeom>
          <a:solidFill>
            <a:schemeClr val="bg1">
              <a:lumMod val="85000"/>
            </a:schemeClr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C439889-3689-494F-9677-E85C7D601A00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7708900" y="1408907"/>
            <a:ext cx="460376" cy="2636043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D853EA7-4803-4A0A-A31B-2AED34CD4540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9312276" y="1083470"/>
            <a:ext cx="758824" cy="32543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D5345E5-14D0-4BC6-92DF-1F93856BFAB4}"/>
              </a:ext>
            </a:extLst>
          </p:cNvPr>
          <p:cNvCxnSpPr>
            <a:cxnSpLocks/>
            <a:stCxn id="17" idx="1"/>
            <a:endCxn id="12" idx="2"/>
          </p:cNvCxnSpPr>
          <p:nvPr/>
        </p:nvCxnSpPr>
        <p:spPr>
          <a:xfrm rot="10800000">
            <a:off x="8553452" y="1783558"/>
            <a:ext cx="2844799" cy="1250949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loud 26">
            <a:extLst>
              <a:ext uri="{FF2B5EF4-FFF2-40B4-BE49-F238E27FC236}">
                <a16:creationId xmlns:a16="http://schemas.microsoft.com/office/drawing/2014/main" id="{BFE48948-2884-4D31-BCEF-187DFF576C9C}"/>
              </a:ext>
            </a:extLst>
          </p:cNvPr>
          <p:cNvSpPr/>
          <p:nvPr/>
        </p:nvSpPr>
        <p:spPr>
          <a:xfrm>
            <a:off x="11055352" y="1868091"/>
            <a:ext cx="1054100" cy="723900"/>
          </a:xfrm>
          <a:prstGeom prst="clou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E90BAA7-F8FB-43B7-BEB3-C175DB76F69F}"/>
              </a:ext>
            </a:extLst>
          </p:cNvPr>
          <p:cNvCxnSpPr>
            <a:cxnSpLocks/>
            <a:stCxn id="27" idx="2"/>
            <a:endCxn id="14" idx="3"/>
          </p:cNvCxnSpPr>
          <p:nvPr/>
        </p:nvCxnSpPr>
        <p:spPr>
          <a:xfrm rot="10800000">
            <a:off x="10731500" y="1083471"/>
            <a:ext cx="327122" cy="114657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1A29305-1981-434E-8FDB-D7EFB5D14F2F}"/>
              </a:ext>
            </a:extLst>
          </p:cNvPr>
          <p:cNvCxnSpPr>
            <a:cxnSpLocks/>
            <a:stCxn id="27" idx="3"/>
            <a:endCxn id="15" idx="2"/>
          </p:cNvCxnSpPr>
          <p:nvPr/>
        </p:nvCxnSpPr>
        <p:spPr>
          <a:xfrm rot="5400000" flipH="1" flipV="1">
            <a:off x="11168998" y="1375429"/>
            <a:ext cx="947456" cy="12064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0EB8403-1E0E-43B6-804B-2E0C870E4D07}"/>
              </a:ext>
            </a:extLst>
          </p:cNvPr>
          <p:cNvCxnSpPr>
            <a:cxnSpLocks/>
            <a:stCxn id="10" idx="2"/>
            <a:endCxn id="11" idx="1"/>
          </p:cNvCxnSpPr>
          <p:nvPr/>
        </p:nvCxnSpPr>
        <p:spPr>
          <a:xfrm flipV="1">
            <a:off x="4378324" y="4044950"/>
            <a:ext cx="460376" cy="86280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E79DB58-84C3-4112-B074-5203230E6A68}"/>
              </a:ext>
            </a:extLst>
          </p:cNvPr>
          <p:cNvCxnSpPr>
            <a:cxnSpLocks/>
            <a:stCxn id="9" idx="0"/>
            <a:endCxn id="11" idx="1"/>
          </p:cNvCxnSpPr>
          <p:nvPr/>
        </p:nvCxnSpPr>
        <p:spPr>
          <a:xfrm rot="5400000" flipH="1" flipV="1">
            <a:off x="3364111" y="3001764"/>
            <a:ext cx="431403" cy="2517776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BE66971-1873-4412-82D4-F9A91007C17B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rot="16200000" flipH="1">
            <a:off x="3565525" y="2771775"/>
            <a:ext cx="400050" cy="2146300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621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27F6397-A6DB-45FD-B254-02ACB2B7F8AD}"/>
              </a:ext>
            </a:extLst>
          </p:cNvPr>
          <p:cNvSpPr/>
          <p:nvPr/>
        </p:nvSpPr>
        <p:spPr>
          <a:xfrm>
            <a:off x="4838700" y="2844800"/>
            <a:ext cx="1257300" cy="1949450"/>
          </a:xfrm>
          <a:prstGeom prst="rect">
            <a:avLst/>
          </a:prstGeom>
          <a:solidFill>
            <a:schemeClr val="bg1">
              <a:lumMod val="85000"/>
            </a:schemeClr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B19D8-A5C1-4DA6-9C8E-AC565101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A37EA7-6567-4FE1-8B61-F3D0B21213CF}"/>
              </a:ext>
            </a:extLst>
          </p:cNvPr>
          <p:cNvGrpSpPr/>
          <p:nvPr/>
        </p:nvGrpSpPr>
        <p:grpSpPr>
          <a:xfrm>
            <a:off x="5060949" y="3076575"/>
            <a:ext cx="901700" cy="1536700"/>
            <a:chOff x="5283200" y="1524794"/>
            <a:chExt cx="1955800" cy="5053012"/>
          </a:xfrm>
        </p:grpSpPr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0987E8D8-FADE-4303-B798-75074105560B}"/>
                </a:ext>
              </a:extLst>
            </p:cNvPr>
            <p:cNvSpPr/>
            <p:nvPr/>
          </p:nvSpPr>
          <p:spPr>
            <a:xfrm>
              <a:off x="5283200" y="5041106"/>
              <a:ext cx="1955800" cy="1536700"/>
            </a:xfrm>
            <a:prstGeom prst="flowChartMagneticDisk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Power</a:t>
              </a:r>
            </a:p>
            <a:p>
              <a:pPr algn="ctr"/>
              <a:r>
                <a:rPr lang="en-GB" sz="1000" dirty="0"/>
                <a:t>Electricity</a:t>
              </a:r>
            </a:p>
          </p:txBody>
        </p:sp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FD68FCF0-FA5D-4C98-9488-716513393DF6}"/>
                </a:ext>
              </a:extLst>
            </p:cNvPr>
            <p:cNvSpPr/>
            <p:nvPr/>
          </p:nvSpPr>
          <p:spPr>
            <a:xfrm>
              <a:off x="5283200" y="3796506"/>
              <a:ext cx="1955800" cy="1536700"/>
            </a:xfrm>
            <a:prstGeom prst="flowChartMagneticDisk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Storage</a:t>
              </a:r>
            </a:p>
            <a:p>
              <a:pPr algn="ctr"/>
              <a:r>
                <a:rPr lang="en-GB" sz="1000" dirty="0"/>
                <a:t>Hard Drive</a:t>
              </a:r>
            </a:p>
          </p:txBody>
        </p:sp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2002C26D-DAB6-460F-A0F7-C681E7F92F03}"/>
                </a:ext>
              </a:extLst>
            </p:cNvPr>
            <p:cNvSpPr/>
            <p:nvPr/>
          </p:nvSpPr>
          <p:spPr>
            <a:xfrm>
              <a:off x="5283200" y="2501106"/>
              <a:ext cx="1955800" cy="1663700"/>
            </a:xfrm>
            <a:prstGeom prst="flowChartMagneticDisk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Compute</a:t>
              </a:r>
            </a:p>
            <a:p>
              <a:pPr algn="ctr"/>
              <a:r>
                <a:rPr lang="en-GB" sz="1000" dirty="0"/>
                <a:t>CPU / RAM</a:t>
              </a:r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1F4D3205-13BA-4247-8ED0-A4FFB34F07E0}"/>
                </a:ext>
              </a:extLst>
            </p:cNvPr>
            <p:cNvSpPr/>
            <p:nvPr/>
          </p:nvSpPr>
          <p:spPr>
            <a:xfrm>
              <a:off x="5283200" y="1524794"/>
              <a:ext cx="1955800" cy="1256506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Network</a:t>
              </a:r>
            </a:p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Routing</a:t>
              </a: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B53E29-6808-461A-9A6B-E7F9B90D8BCE}"/>
              </a:ext>
            </a:extLst>
          </p:cNvPr>
          <p:cNvSpPr/>
          <p:nvPr/>
        </p:nvSpPr>
        <p:spPr>
          <a:xfrm>
            <a:off x="1308100" y="2095500"/>
            <a:ext cx="2768600" cy="1549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Screen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Monitor</a:t>
            </a:r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F4DE0B80-C8D7-43A8-96B9-1ED09FB73942}"/>
              </a:ext>
            </a:extLst>
          </p:cNvPr>
          <p:cNvSpPr/>
          <p:nvPr/>
        </p:nvSpPr>
        <p:spPr>
          <a:xfrm>
            <a:off x="1120774" y="4476353"/>
            <a:ext cx="2400300" cy="775494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Touch Interface</a:t>
            </a:r>
          </a:p>
        </p:txBody>
      </p:sp>
      <p:sp>
        <p:nvSpPr>
          <p:cNvPr id="10" name="Flowchart: Delay 9">
            <a:extLst>
              <a:ext uri="{FF2B5EF4-FFF2-40B4-BE49-F238E27FC236}">
                <a16:creationId xmlns:a16="http://schemas.microsoft.com/office/drawing/2014/main" id="{3D43D3ED-328F-45AA-A0E9-03AE849044E2}"/>
              </a:ext>
            </a:extLst>
          </p:cNvPr>
          <p:cNvSpPr/>
          <p:nvPr/>
        </p:nvSpPr>
        <p:spPr>
          <a:xfrm rot="16200000">
            <a:off x="3717924" y="4590256"/>
            <a:ext cx="685800" cy="635000"/>
          </a:xfrm>
          <a:prstGeom prst="flowChartDelay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B5A4BEB1-E856-458C-A7F1-1C56746D4BFF}"/>
              </a:ext>
            </a:extLst>
          </p:cNvPr>
          <p:cNvSpPr/>
          <p:nvPr/>
        </p:nvSpPr>
        <p:spPr>
          <a:xfrm>
            <a:off x="6559544" y="1034257"/>
            <a:ext cx="1143000" cy="749300"/>
          </a:xfrm>
          <a:prstGeom prst="homePlat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Router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C439889-3689-494F-9677-E85C7D601A00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6096000" y="1408907"/>
            <a:ext cx="463544" cy="241061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D853EA7-4803-4A0A-A31B-2AED34CD4540}"/>
              </a:ext>
            </a:extLst>
          </p:cNvPr>
          <p:cNvCxnSpPr>
            <a:cxnSpLocks/>
            <a:stCxn id="12" idx="3"/>
            <a:endCxn id="27" idx="2"/>
          </p:cNvCxnSpPr>
          <p:nvPr/>
        </p:nvCxnSpPr>
        <p:spPr>
          <a:xfrm>
            <a:off x="7702544" y="1408907"/>
            <a:ext cx="146148" cy="227866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loud 26">
            <a:extLst>
              <a:ext uri="{FF2B5EF4-FFF2-40B4-BE49-F238E27FC236}">
                <a16:creationId xmlns:a16="http://schemas.microsoft.com/office/drawing/2014/main" id="{BFE48948-2884-4D31-BCEF-187DFF576C9C}"/>
              </a:ext>
            </a:extLst>
          </p:cNvPr>
          <p:cNvSpPr/>
          <p:nvPr/>
        </p:nvSpPr>
        <p:spPr>
          <a:xfrm>
            <a:off x="7845422" y="3325624"/>
            <a:ext cx="1054100" cy="723900"/>
          </a:xfrm>
          <a:prstGeom prst="clou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0EB8403-1E0E-43B6-804B-2E0C870E4D07}"/>
              </a:ext>
            </a:extLst>
          </p:cNvPr>
          <p:cNvCxnSpPr>
            <a:cxnSpLocks/>
            <a:stCxn id="10" idx="2"/>
            <a:endCxn id="11" idx="1"/>
          </p:cNvCxnSpPr>
          <p:nvPr/>
        </p:nvCxnSpPr>
        <p:spPr>
          <a:xfrm flipV="1">
            <a:off x="4378324" y="3819525"/>
            <a:ext cx="460376" cy="108823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E79DB58-84C3-4112-B074-5203230E6A68}"/>
              </a:ext>
            </a:extLst>
          </p:cNvPr>
          <p:cNvCxnSpPr>
            <a:cxnSpLocks/>
            <a:stCxn id="9" idx="0"/>
            <a:endCxn id="11" idx="1"/>
          </p:cNvCxnSpPr>
          <p:nvPr/>
        </p:nvCxnSpPr>
        <p:spPr>
          <a:xfrm rot="5400000" flipH="1" flipV="1">
            <a:off x="3251398" y="2889051"/>
            <a:ext cx="656828" cy="2517776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BE66971-1873-4412-82D4-F9A91007C17B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rot="16200000" flipH="1">
            <a:off x="3678238" y="2659062"/>
            <a:ext cx="174625" cy="2146300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6625D7B-5BB8-45AF-902C-F8A175E1E117}"/>
              </a:ext>
            </a:extLst>
          </p:cNvPr>
          <p:cNvGrpSpPr/>
          <p:nvPr/>
        </p:nvGrpSpPr>
        <p:grpSpPr>
          <a:xfrm>
            <a:off x="9194798" y="1013948"/>
            <a:ext cx="2870200" cy="5397500"/>
            <a:chOff x="8251826" y="3525045"/>
            <a:chExt cx="2870200" cy="53975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10EBD5-7286-4B5C-937A-EB1F98401A1D}"/>
                </a:ext>
              </a:extLst>
            </p:cNvPr>
            <p:cNvSpPr/>
            <p:nvPr/>
          </p:nvSpPr>
          <p:spPr>
            <a:xfrm>
              <a:off x="8251826" y="3525045"/>
              <a:ext cx="2870200" cy="5397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412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Flowchart: Magnetic Disk 24">
              <a:extLst>
                <a:ext uri="{FF2B5EF4-FFF2-40B4-BE49-F238E27FC236}">
                  <a16:creationId xmlns:a16="http://schemas.microsoft.com/office/drawing/2014/main" id="{FD28CAA9-451C-4EEE-B856-B5AC70053488}"/>
                </a:ext>
              </a:extLst>
            </p:cNvPr>
            <p:cNvSpPr/>
            <p:nvPr/>
          </p:nvSpPr>
          <p:spPr>
            <a:xfrm>
              <a:off x="8658224" y="7148514"/>
              <a:ext cx="1955800" cy="1536700"/>
            </a:xfrm>
            <a:prstGeom prst="flowChartMagneticDisk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Power</a:t>
              </a:r>
            </a:p>
            <a:p>
              <a:pPr algn="ctr"/>
              <a:r>
                <a:rPr lang="en-GB" sz="2800" dirty="0"/>
                <a:t>Electricity</a:t>
              </a:r>
            </a:p>
          </p:txBody>
        </p:sp>
        <p:sp>
          <p:nvSpPr>
            <p:cNvPr id="26" name="Flowchart: Magnetic Disk 25">
              <a:extLst>
                <a:ext uri="{FF2B5EF4-FFF2-40B4-BE49-F238E27FC236}">
                  <a16:creationId xmlns:a16="http://schemas.microsoft.com/office/drawing/2014/main" id="{24E5F407-3DDB-4931-8E15-CEBED1D2B237}"/>
                </a:ext>
              </a:extLst>
            </p:cNvPr>
            <p:cNvSpPr/>
            <p:nvPr/>
          </p:nvSpPr>
          <p:spPr>
            <a:xfrm>
              <a:off x="8658224" y="5903914"/>
              <a:ext cx="1955800" cy="1536700"/>
            </a:xfrm>
            <a:prstGeom prst="flowChartMagneticDisk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Storage</a:t>
              </a:r>
            </a:p>
            <a:p>
              <a:pPr algn="ctr"/>
              <a:r>
                <a:rPr lang="en-GB" sz="2800" dirty="0"/>
                <a:t>Hard Drive</a:t>
              </a:r>
            </a:p>
          </p:txBody>
        </p:sp>
        <p:sp>
          <p:nvSpPr>
            <p:cNvPr id="29" name="Flowchart: Magnetic Disk 28">
              <a:extLst>
                <a:ext uri="{FF2B5EF4-FFF2-40B4-BE49-F238E27FC236}">
                  <a16:creationId xmlns:a16="http://schemas.microsoft.com/office/drawing/2014/main" id="{30506F89-8BB7-4625-B827-DDFE927A8E46}"/>
                </a:ext>
              </a:extLst>
            </p:cNvPr>
            <p:cNvSpPr/>
            <p:nvPr/>
          </p:nvSpPr>
          <p:spPr>
            <a:xfrm>
              <a:off x="8658224" y="4608514"/>
              <a:ext cx="1955800" cy="1663700"/>
            </a:xfrm>
            <a:prstGeom prst="flowChartMagneticDisk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Compute</a:t>
              </a:r>
            </a:p>
            <a:p>
              <a:pPr algn="ctr"/>
              <a:r>
                <a:rPr lang="en-GB" sz="2800" dirty="0"/>
                <a:t>CPU / RAM</a:t>
              </a:r>
            </a:p>
          </p:txBody>
        </p:sp>
        <p:sp>
          <p:nvSpPr>
            <p:cNvPr id="30" name="Flowchart: Magnetic Disk 29">
              <a:extLst>
                <a:ext uri="{FF2B5EF4-FFF2-40B4-BE49-F238E27FC236}">
                  <a16:creationId xmlns:a16="http://schemas.microsoft.com/office/drawing/2014/main" id="{90270BE5-D39E-4C55-AD26-F5E5299341DF}"/>
                </a:ext>
              </a:extLst>
            </p:cNvPr>
            <p:cNvSpPr/>
            <p:nvPr/>
          </p:nvSpPr>
          <p:spPr>
            <a:xfrm>
              <a:off x="8658224" y="3632202"/>
              <a:ext cx="1955800" cy="1256506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Network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Routing</a:t>
              </a:r>
            </a:p>
          </p:txBody>
        </p:sp>
      </p:grp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CD853E50-7D45-4AD0-A845-651F241E0168}"/>
              </a:ext>
            </a:extLst>
          </p:cNvPr>
          <p:cNvCxnSpPr>
            <a:cxnSpLocks/>
            <a:stCxn id="27" idx="0"/>
            <a:endCxn id="24" idx="1"/>
          </p:cNvCxnSpPr>
          <p:nvPr/>
        </p:nvCxnSpPr>
        <p:spPr>
          <a:xfrm>
            <a:off x="8898644" y="3687574"/>
            <a:ext cx="296154" cy="2512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AC3461B-06FD-42D7-9751-B012014F78DB}"/>
              </a:ext>
            </a:extLst>
          </p:cNvPr>
          <p:cNvSpPr/>
          <p:nvPr/>
        </p:nvSpPr>
        <p:spPr>
          <a:xfrm>
            <a:off x="8375740" y="1749358"/>
            <a:ext cx="482600" cy="596900"/>
          </a:xfrm>
          <a:prstGeom prst="rect">
            <a:avLst/>
          </a:prstGeom>
          <a:solidFill>
            <a:schemeClr val="bg1">
              <a:lumMod val="85000"/>
            </a:schemeClr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45F5722-D9F9-45D2-9668-46209F2F29F5}"/>
              </a:ext>
            </a:extLst>
          </p:cNvPr>
          <p:cNvSpPr/>
          <p:nvPr/>
        </p:nvSpPr>
        <p:spPr>
          <a:xfrm>
            <a:off x="7385044" y="4864100"/>
            <a:ext cx="482600" cy="596900"/>
          </a:xfrm>
          <a:prstGeom prst="rect">
            <a:avLst/>
          </a:prstGeom>
          <a:solidFill>
            <a:schemeClr val="bg1">
              <a:lumMod val="85000"/>
            </a:schemeClr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6BFC74A3-5E01-4228-968B-E8297032BD9B}"/>
              </a:ext>
            </a:extLst>
          </p:cNvPr>
          <p:cNvCxnSpPr>
            <a:cxnSpLocks/>
            <a:stCxn id="54" idx="0"/>
            <a:endCxn id="27" idx="1"/>
          </p:cNvCxnSpPr>
          <p:nvPr/>
        </p:nvCxnSpPr>
        <p:spPr>
          <a:xfrm rot="5400000" flipH="1" flipV="1">
            <a:off x="7591735" y="4083363"/>
            <a:ext cx="815347" cy="74612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2C66A75-1A86-46F8-85DF-2AB6694C56A5}"/>
              </a:ext>
            </a:extLst>
          </p:cNvPr>
          <p:cNvCxnSpPr>
            <a:cxnSpLocks/>
            <a:stCxn id="53" idx="2"/>
            <a:endCxn id="27" idx="3"/>
          </p:cNvCxnSpPr>
          <p:nvPr/>
        </p:nvCxnSpPr>
        <p:spPr>
          <a:xfrm rot="5400000">
            <a:off x="7984378" y="2734352"/>
            <a:ext cx="1020756" cy="24456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226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27F6397-A6DB-45FD-B254-02ACB2B7F8AD}"/>
              </a:ext>
            </a:extLst>
          </p:cNvPr>
          <p:cNvSpPr/>
          <p:nvPr/>
        </p:nvSpPr>
        <p:spPr>
          <a:xfrm>
            <a:off x="4838700" y="2844800"/>
            <a:ext cx="1257300" cy="1949450"/>
          </a:xfrm>
          <a:prstGeom prst="rect">
            <a:avLst/>
          </a:prstGeom>
          <a:solidFill>
            <a:schemeClr val="bg1">
              <a:lumMod val="85000"/>
            </a:schemeClr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B19D8-A5C1-4DA6-9C8E-AC565101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 Cloud Computing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A37EA7-6567-4FE1-8B61-F3D0B21213CF}"/>
              </a:ext>
            </a:extLst>
          </p:cNvPr>
          <p:cNvGrpSpPr/>
          <p:nvPr/>
        </p:nvGrpSpPr>
        <p:grpSpPr>
          <a:xfrm>
            <a:off x="5060949" y="3076575"/>
            <a:ext cx="901700" cy="1536700"/>
            <a:chOff x="5283200" y="1524794"/>
            <a:chExt cx="1955800" cy="5053012"/>
          </a:xfrm>
        </p:grpSpPr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0987E8D8-FADE-4303-B798-75074105560B}"/>
                </a:ext>
              </a:extLst>
            </p:cNvPr>
            <p:cNvSpPr/>
            <p:nvPr/>
          </p:nvSpPr>
          <p:spPr>
            <a:xfrm>
              <a:off x="5283200" y="5041106"/>
              <a:ext cx="1955800" cy="1536700"/>
            </a:xfrm>
            <a:prstGeom prst="flowChartMagneticDisk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Power</a:t>
              </a:r>
            </a:p>
            <a:p>
              <a:pPr algn="ctr"/>
              <a:r>
                <a:rPr lang="en-GB" sz="1000" dirty="0"/>
                <a:t>Electricity</a:t>
              </a:r>
            </a:p>
          </p:txBody>
        </p:sp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FD68FCF0-FA5D-4C98-9488-716513393DF6}"/>
                </a:ext>
              </a:extLst>
            </p:cNvPr>
            <p:cNvSpPr/>
            <p:nvPr/>
          </p:nvSpPr>
          <p:spPr>
            <a:xfrm>
              <a:off x="5283200" y="3796506"/>
              <a:ext cx="1955800" cy="1536700"/>
            </a:xfrm>
            <a:prstGeom prst="flowChartMagneticDisk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Storage</a:t>
              </a:r>
            </a:p>
            <a:p>
              <a:pPr algn="ctr"/>
              <a:r>
                <a:rPr lang="en-GB" sz="1000" dirty="0"/>
                <a:t>Hard Drive</a:t>
              </a:r>
            </a:p>
          </p:txBody>
        </p:sp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2002C26D-DAB6-460F-A0F7-C681E7F92F03}"/>
                </a:ext>
              </a:extLst>
            </p:cNvPr>
            <p:cNvSpPr/>
            <p:nvPr/>
          </p:nvSpPr>
          <p:spPr>
            <a:xfrm>
              <a:off x="5283200" y="2501106"/>
              <a:ext cx="1955800" cy="1663700"/>
            </a:xfrm>
            <a:prstGeom prst="flowChartMagneticDisk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Compute</a:t>
              </a:r>
            </a:p>
            <a:p>
              <a:pPr algn="ctr"/>
              <a:r>
                <a:rPr lang="en-GB" sz="1000" dirty="0"/>
                <a:t>CPU / RAM</a:t>
              </a:r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1F4D3205-13BA-4247-8ED0-A4FFB34F07E0}"/>
                </a:ext>
              </a:extLst>
            </p:cNvPr>
            <p:cNvSpPr/>
            <p:nvPr/>
          </p:nvSpPr>
          <p:spPr>
            <a:xfrm>
              <a:off x="5283200" y="1524794"/>
              <a:ext cx="1955800" cy="1256506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Network</a:t>
              </a:r>
            </a:p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Routing</a:t>
              </a: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B53E29-6808-461A-9A6B-E7F9B90D8BCE}"/>
              </a:ext>
            </a:extLst>
          </p:cNvPr>
          <p:cNvSpPr/>
          <p:nvPr/>
        </p:nvSpPr>
        <p:spPr>
          <a:xfrm>
            <a:off x="1308100" y="2095500"/>
            <a:ext cx="2768600" cy="1549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Screen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Monitor</a:t>
            </a:r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F4DE0B80-C8D7-43A8-96B9-1ED09FB73942}"/>
              </a:ext>
            </a:extLst>
          </p:cNvPr>
          <p:cNvSpPr/>
          <p:nvPr/>
        </p:nvSpPr>
        <p:spPr>
          <a:xfrm>
            <a:off x="1120774" y="4476353"/>
            <a:ext cx="2400300" cy="775494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Touch Interface</a:t>
            </a:r>
          </a:p>
        </p:txBody>
      </p:sp>
      <p:sp>
        <p:nvSpPr>
          <p:cNvPr id="10" name="Flowchart: Delay 9">
            <a:extLst>
              <a:ext uri="{FF2B5EF4-FFF2-40B4-BE49-F238E27FC236}">
                <a16:creationId xmlns:a16="http://schemas.microsoft.com/office/drawing/2014/main" id="{3D43D3ED-328F-45AA-A0E9-03AE849044E2}"/>
              </a:ext>
            </a:extLst>
          </p:cNvPr>
          <p:cNvSpPr/>
          <p:nvPr/>
        </p:nvSpPr>
        <p:spPr>
          <a:xfrm rot="16200000">
            <a:off x="3717924" y="4590256"/>
            <a:ext cx="685800" cy="635000"/>
          </a:xfrm>
          <a:prstGeom prst="flowChartDelay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B5A4BEB1-E856-458C-A7F1-1C56746D4BFF}"/>
              </a:ext>
            </a:extLst>
          </p:cNvPr>
          <p:cNvSpPr/>
          <p:nvPr/>
        </p:nvSpPr>
        <p:spPr>
          <a:xfrm>
            <a:off x="6559544" y="1034257"/>
            <a:ext cx="1143000" cy="749300"/>
          </a:xfrm>
          <a:prstGeom prst="homePlat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Router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C439889-3689-494F-9677-E85C7D601A00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6096000" y="1408907"/>
            <a:ext cx="463544" cy="241061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D853EA7-4803-4A0A-A31B-2AED34CD4540}"/>
              </a:ext>
            </a:extLst>
          </p:cNvPr>
          <p:cNvCxnSpPr>
            <a:cxnSpLocks/>
            <a:stCxn id="12" idx="3"/>
            <a:endCxn id="27" idx="2"/>
          </p:cNvCxnSpPr>
          <p:nvPr/>
        </p:nvCxnSpPr>
        <p:spPr>
          <a:xfrm>
            <a:off x="7702544" y="1408907"/>
            <a:ext cx="146148" cy="227866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loud 26">
            <a:extLst>
              <a:ext uri="{FF2B5EF4-FFF2-40B4-BE49-F238E27FC236}">
                <a16:creationId xmlns:a16="http://schemas.microsoft.com/office/drawing/2014/main" id="{BFE48948-2884-4D31-BCEF-187DFF576C9C}"/>
              </a:ext>
            </a:extLst>
          </p:cNvPr>
          <p:cNvSpPr/>
          <p:nvPr/>
        </p:nvSpPr>
        <p:spPr>
          <a:xfrm>
            <a:off x="7845422" y="3325624"/>
            <a:ext cx="1054100" cy="723900"/>
          </a:xfrm>
          <a:prstGeom prst="clou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0EB8403-1E0E-43B6-804B-2E0C870E4D07}"/>
              </a:ext>
            </a:extLst>
          </p:cNvPr>
          <p:cNvCxnSpPr>
            <a:cxnSpLocks/>
            <a:stCxn id="10" idx="2"/>
            <a:endCxn id="11" idx="1"/>
          </p:cNvCxnSpPr>
          <p:nvPr/>
        </p:nvCxnSpPr>
        <p:spPr>
          <a:xfrm flipV="1">
            <a:off x="4378324" y="3819525"/>
            <a:ext cx="460376" cy="108823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E79DB58-84C3-4112-B074-5203230E6A68}"/>
              </a:ext>
            </a:extLst>
          </p:cNvPr>
          <p:cNvCxnSpPr>
            <a:cxnSpLocks/>
            <a:stCxn id="9" idx="0"/>
            <a:endCxn id="11" idx="1"/>
          </p:cNvCxnSpPr>
          <p:nvPr/>
        </p:nvCxnSpPr>
        <p:spPr>
          <a:xfrm rot="5400000" flipH="1" flipV="1">
            <a:off x="3251398" y="2889051"/>
            <a:ext cx="656828" cy="2517776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BE66971-1873-4412-82D4-F9A91007C17B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rot="16200000" flipH="1">
            <a:off x="3678238" y="2659062"/>
            <a:ext cx="174625" cy="2146300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6625D7B-5BB8-45AF-902C-F8A175E1E117}"/>
              </a:ext>
            </a:extLst>
          </p:cNvPr>
          <p:cNvGrpSpPr/>
          <p:nvPr/>
        </p:nvGrpSpPr>
        <p:grpSpPr>
          <a:xfrm>
            <a:off x="9194798" y="1013948"/>
            <a:ext cx="2870200" cy="5397500"/>
            <a:chOff x="8251826" y="3525045"/>
            <a:chExt cx="2870200" cy="53975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10EBD5-7286-4B5C-937A-EB1F98401A1D}"/>
                </a:ext>
              </a:extLst>
            </p:cNvPr>
            <p:cNvSpPr/>
            <p:nvPr/>
          </p:nvSpPr>
          <p:spPr>
            <a:xfrm>
              <a:off x="8251826" y="3525045"/>
              <a:ext cx="2870200" cy="5397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412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Flowchart: Magnetic Disk 24">
              <a:extLst>
                <a:ext uri="{FF2B5EF4-FFF2-40B4-BE49-F238E27FC236}">
                  <a16:creationId xmlns:a16="http://schemas.microsoft.com/office/drawing/2014/main" id="{FD28CAA9-451C-4EEE-B856-B5AC70053488}"/>
                </a:ext>
              </a:extLst>
            </p:cNvPr>
            <p:cNvSpPr/>
            <p:nvPr/>
          </p:nvSpPr>
          <p:spPr>
            <a:xfrm>
              <a:off x="8658224" y="7148514"/>
              <a:ext cx="1955800" cy="1536700"/>
            </a:xfrm>
            <a:prstGeom prst="flowChartMagneticDisk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Power</a:t>
              </a:r>
            </a:p>
            <a:p>
              <a:pPr algn="ctr"/>
              <a:r>
                <a:rPr lang="en-GB" sz="2800" dirty="0"/>
                <a:t>Electricity</a:t>
              </a:r>
            </a:p>
          </p:txBody>
        </p:sp>
        <p:sp>
          <p:nvSpPr>
            <p:cNvPr id="26" name="Flowchart: Magnetic Disk 25">
              <a:extLst>
                <a:ext uri="{FF2B5EF4-FFF2-40B4-BE49-F238E27FC236}">
                  <a16:creationId xmlns:a16="http://schemas.microsoft.com/office/drawing/2014/main" id="{24E5F407-3DDB-4931-8E15-CEBED1D2B237}"/>
                </a:ext>
              </a:extLst>
            </p:cNvPr>
            <p:cNvSpPr/>
            <p:nvPr/>
          </p:nvSpPr>
          <p:spPr>
            <a:xfrm>
              <a:off x="8658224" y="5903914"/>
              <a:ext cx="1955800" cy="1536700"/>
            </a:xfrm>
            <a:prstGeom prst="flowChartMagneticDisk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Storage</a:t>
              </a:r>
            </a:p>
            <a:p>
              <a:pPr algn="ctr"/>
              <a:r>
                <a:rPr lang="en-GB" sz="2800" dirty="0"/>
                <a:t>Hard Drive</a:t>
              </a:r>
            </a:p>
          </p:txBody>
        </p:sp>
        <p:sp>
          <p:nvSpPr>
            <p:cNvPr id="29" name="Flowchart: Magnetic Disk 28">
              <a:extLst>
                <a:ext uri="{FF2B5EF4-FFF2-40B4-BE49-F238E27FC236}">
                  <a16:creationId xmlns:a16="http://schemas.microsoft.com/office/drawing/2014/main" id="{30506F89-8BB7-4625-B827-DDFE927A8E46}"/>
                </a:ext>
              </a:extLst>
            </p:cNvPr>
            <p:cNvSpPr/>
            <p:nvPr/>
          </p:nvSpPr>
          <p:spPr>
            <a:xfrm>
              <a:off x="8658224" y="4608514"/>
              <a:ext cx="1955800" cy="1663700"/>
            </a:xfrm>
            <a:prstGeom prst="flowChartMagneticDisk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Compute</a:t>
              </a:r>
            </a:p>
            <a:p>
              <a:pPr algn="ctr"/>
              <a:r>
                <a:rPr lang="en-GB" sz="2800" dirty="0"/>
                <a:t>CPU / RAM</a:t>
              </a:r>
            </a:p>
          </p:txBody>
        </p:sp>
        <p:sp>
          <p:nvSpPr>
            <p:cNvPr id="30" name="Flowchart: Magnetic Disk 29">
              <a:extLst>
                <a:ext uri="{FF2B5EF4-FFF2-40B4-BE49-F238E27FC236}">
                  <a16:creationId xmlns:a16="http://schemas.microsoft.com/office/drawing/2014/main" id="{90270BE5-D39E-4C55-AD26-F5E5299341DF}"/>
                </a:ext>
              </a:extLst>
            </p:cNvPr>
            <p:cNvSpPr/>
            <p:nvPr/>
          </p:nvSpPr>
          <p:spPr>
            <a:xfrm>
              <a:off x="8658224" y="3632202"/>
              <a:ext cx="1955800" cy="1256506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Network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Routing</a:t>
              </a:r>
            </a:p>
          </p:txBody>
        </p:sp>
      </p:grp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CD853E50-7D45-4AD0-A845-651F241E0168}"/>
              </a:ext>
            </a:extLst>
          </p:cNvPr>
          <p:cNvCxnSpPr>
            <a:cxnSpLocks/>
            <a:stCxn id="27" idx="0"/>
            <a:endCxn id="24" idx="1"/>
          </p:cNvCxnSpPr>
          <p:nvPr/>
        </p:nvCxnSpPr>
        <p:spPr>
          <a:xfrm>
            <a:off x="8898644" y="3687574"/>
            <a:ext cx="296154" cy="2512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AC3461B-06FD-42D7-9751-B012014F78DB}"/>
              </a:ext>
            </a:extLst>
          </p:cNvPr>
          <p:cNvSpPr/>
          <p:nvPr/>
        </p:nvSpPr>
        <p:spPr>
          <a:xfrm>
            <a:off x="8375740" y="1749358"/>
            <a:ext cx="482600" cy="596900"/>
          </a:xfrm>
          <a:prstGeom prst="rect">
            <a:avLst/>
          </a:prstGeom>
          <a:solidFill>
            <a:schemeClr val="bg1">
              <a:lumMod val="85000"/>
            </a:schemeClr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45F5722-D9F9-45D2-9668-46209F2F29F5}"/>
              </a:ext>
            </a:extLst>
          </p:cNvPr>
          <p:cNvSpPr/>
          <p:nvPr/>
        </p:nvSpPr>
        <p:spPr>
          <a:xfrm>
            <a:off x="7385044" y="4864100"/>
            <a:ext cx="482600" cy="596900"/>
          </a:xfrm>
          <a:prstGeom prst="rect">
            <a:avLst/>
          </a:prstGeom>
          <a:solidFill>
            <a:schemeClr val="bg1">
              <a:lumMod val="85000"/>
            </a:schemeClr>
          </a:solidFill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6BFC74A3-5E01-4228-968B-E8297032BD9B}"/>
              </a:ext>
            </a:extLst>
          </p:cNvPr>
          <p:cNvCxnSpPr>
            <a:cxnSpLocks/>
            <a:stCxn id="54" idx="0"/>
            <a:endCxn id="27" idx="1"/>
          </p:cNvCxnSpPr>
          <p:nvPr/>
        </p:nvCxnSpPr>
        <p:spPr>
          <a:xfrm rot="5400000" flipH="1" flipV="1">
            <a:off x="7591735" y="4083363"/>
            <a:ext cx="815347" cy="74612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2C66A75-1A86-46F8-85DF-2AB6694C56A5}"/>
              </a:ext>
            </a:extLst>
          </p:cNvPr>
          <p:cNvCxnSpPr>
            <a:cxnSpLocks/>
            <a:stCxn id="53" idx="2"/>
            <a:endCxn id="27" idx="3"/>
          </p:cNvCxnSpPr>
          <p:nvPr/>
        </p:nvCxnSpPr>
        <p:spPr>
          <a:xfrm rot="5400000">
            <a:off x="7984378" y="2734352"/>
            <a:ext cx="1020756" cy="24456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74D6648B-2B59-44FE-82C5-B08EBC95A6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26" t="11004" r="21022" b="15997"/>
          <a:stretch/>
        </p:blipFill>
        <p:spPr>
          <a:xfrm>
            <a:off x="10052046" y="2634274"/>
            <a:ext cx="1054100" cy="101316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B1E3F88-1C62-4A00-BE0A-A198A20CB6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50" t="15123" r="25638" b="6951"/>
          <a:stretch/>
        </p:blipFill>
        <p:spPr>
          <a:xfrm>
            <a:off x="10052046" y="3735546"/>
            <a:ext cx="1023812" cy="132413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4C8774D-51EA-404C-8BA1-6D824E2A8C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45" t="11073" b="6849"/>
          <a:stretch/>
        </p:blipFill>
        <p:spPr>
          <a:xfrm>
            <a:off x="9802975" y="1396202"/>
            <a:ext cx="1552241" cy="93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66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61C94-3567-4E07-9407-409E776B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 Compute – Elastic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21818-9F12-46AD-BFFA-896450C46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97600" cy="4351338"/>
          </a:xfrm>
        </p:spPr>
        <p:txBody>
          <a:bodyPr/>
          <a:lstStyle/>
          <a:p>
            <a:r>
              <a:rPr lang="en-GB" dirty="0"/>
              <a:t>Moves processing off a client machine to a data </a:t>
            </a:r>
            <a:r>
              <a:rPr lang="en-GB" dirty="0" err="1"/>
              <a:t>center</a:t>
            </a:r>
            <a:endParaRPr lang="en-GB" dirty="0"/>
          </a:p>
          <a:p>
            <a:r>
              <a:rPr lang="en-GB" dirty="0"/>
              <a:t>CPU and RAM is elastic – stretches on demand</a:t>
            </a:r>
          </a:p>
          <a:p>
            <a:r>
              <a:rPr lang="en-GB" dirty="0"/>
              <a:t>Linked to other services to return results</a:t>
            </a:r>
          </a:p>
          <a:p>
            <a:r>
              <a:rPr lang="en-GB" dirty="0"/>
              <a:t>Elastic Compute (EC2)</a:t>
            </a:r>
          </a:p>
          <a:p>
            <a:r>
              <a:rPr lang="en-GB" dirty="0"/>
              <a:t>Defined AWS as a player in Cloud</a:t>
            </a:r>
          </a:p>
          <a:p>
            <a:r>
              <a:rPr lang="en-GB" dirty="0"/>
              <a:t>10 Products based on Compute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F29097-E723-4C30-A9AD-5C5ABEC95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390" y="1340785"/>
            <a:ext cx="4247020" cy="33414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7F1396-36E5-4E5A-947F-BEC207F2D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4484724"/>
            <a:ext cx="5156200" cy="18271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3DB2CE-8884-44D8-8FD4-54DD8E1E4D24}"/>
              </a:ext>
            </a:extLst>
          </p:cNvPr>
          <p:cNvSpPr/>
          <p:nvPr/>
        </p:nvSpPr>
        <p:spPr>
          <a:xfrm>
            <a:off x="7035800" y="4484724"/>
            <a:ext cx="1163320" cy="3499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42F47D-4784-4739-BDB0-701F24A07AA0}"/>
              </a:ext>
            </a:extLst>
          </p:cNvPr>
          <p:cNvSpPr/>
          <p:nvPr/>
        </p:nvSpPr>
        <p:spPr>
          <a:xfrm>
            <a:off x="10358120" y="4834627"/>
            <a:ext cx="1478280" cy="3499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514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61C94-3567-4E07-9407-409E776B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 Storage – S3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7E3736-AF90-409D-81CF-D2C9DDBD2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620" y="139065"/>
            <a:ext cx="4279940" cy="360228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A2B10A-DA97-4B46-8C5E-0755DD4AA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360" y="1815465"/>
            <a:ext cx="6197600" cy="4351338"/>
          </a:xfrm>
        </p:spPr>
        <p:txBody>
          <a:bodyPr/>
          <a:lstStyle/>
          <a:p>
            <a:r>
              <a:rPr lang="en-GB" dirty="0"/>
              <a:t>Moves storage off a client machine to a data </a:t>
            </a:r>
            <a:r>
              <a:rPr lang="en-GB" dirty="0" err="1"/>
              <a:t>center</a:t>
            </a:r>
            <a:endParaRPr lang="en-GB" dirty="0"/>
          </a:p>
          <a:p>
            <a:r>
              <a:rPr lang="en-GB" dirty="0"/>
              <a:t>Storage space – stretches on demand</a:t>
            </a:r>
          </a:p>
          <a:p>
            <a:r>
              <a:rPr lang="en-GB" dirty="0"/>
              <a:t>Storage of files, separate service for databases</a:t>
            </a:r>
          </a:p>
          <a:p>
            <a:r>
              <a:rPr lang="en-GB" dirty="0"/>
              <a:t>Simple Storage Service – S3</a:t>
            </a:r>
          </a:p>
          <a:p>
            <a:r>
              <a:rPr lang="en-GB" dirty="0"/>
              <a:t>First AWS service in payment model</a:t>
            </a:r>
          </a:p>
          <a:p>
            <a:r>
              <a:rPr lang="en-GB" dirty="0"/>
              <a:t>13 Products in Storage</a:t>
            </a: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D8F4B1-CD40-4DC7-8527-0D7C2F965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040" y="4817395"/>
            <a:ext cx="5529954" cy="12191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63F577E-2417-4F85-A093-19E491DD346C}"/>
              </a:ext>
            </a:extLst>
          </p:cNvPr>
          <p:cNvSpPr/>
          <p:nvPr/>
        </p:nvSpPr>
        <p:spPr>
          <a:xfrm>
            <a:off x="6724630" y="4820748"/>
            <a:ext cx="1393210" cy="3499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229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61C94-3567-4E07-9407-409E776B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 Networking and Content Delivery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804DB0-1C94-46BA-9387-69D884C8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171" y="1183014"/>
            <a:ext cx="3608129" cy="248696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65D0D13-C6F9-4D42-863F-83CF38F82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360" y="1815465"/>
            <a:ext cx="6197600" cy="4351338"/>
          </a:xfrm>
        </p:spPr>
        <p:txBody>
          <a:bodyPr/>
          <a:lstStyle/>
          <a:p>
            <a:r>
              <a:rPr lang="en-GB" dirty="0"/>
              <a:t>Manages routing and partitioning into AWS hosted resources</a:t>
            </a:r>
          </a:p>
          <a:p>
            <a:r>
              <a:rPr lang="en-GB" dirty="0"/>
              <a:t>Forms part of security architecture</a:t>
            </a:r>
          </a:p>
          <a:p>
            <a:r>
              <a:rPr lang="en-GB" dirty="0"/>
              <a:t>Allows for cloud hosted Virtual Private Networks (VPNs) and load balancing and CDN</a:t>
            </a:r>
          </a:p>
          <a:p>
            <a:r>
              <a:rPr lang="en-GB" dirty="0"/>
              <a:t>Some services can be done</a:t>
            </a:r>
          </a:p>
          <a:p>
            <a:pPr marL="0" indent="0">
              <a:buNone/>
            </a:pPr>
            <a:r>
              <a:rPr lang="en-GB" dirty="0"/>
              <a:t>outside of AWS (DNS)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8F4579-D7CA-4949-B4CE-0FF51C98C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4353397"/>
            <a:ext cx="6747224" cy="18866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78D4981-D79B-436B-B2D5-E33646DF906A}"/>
              </a:ext>
            </a:extLst>
          </p:cNvPr>
          <p:cNvSpPr/>
          <p:nvPr/>
        </p:nvSpPr>
        <p:spPr>
          <a:xfrm>
            <a:off x="5414635" y="4851228"/>
            <a:ext cx="1586250" cy="3499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39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C38E-924A-40BB-8726-DD522F4F2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52DF3-75F4-42A9-9E02-E56B695E8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an AWS talk?</a:t>
            </a:r>
          </a:p>
          <a:p>
            <a:r>
              <a:rPr lang="en-GB" dirty="0"/>
              <a:t>From selling books to selling bytes – The Story of AWS</a:t>
            </a:r>
          </a:p>
          <a:p>
            <a:r>
              <a:rPr lang="en-GB" dirty="0"/>
              <a:t>AWS – Run through of site and console</a:t>
            </a:r>
          </a:p>
          <a:p>
            <a:r>
              <a:rPr lang="en-GB" dirty="0"/>
              <a:t>AWS – Key Products and Services</a:t>
            </a:r>
          </a:p>
          <a:p>
            <a:r>
              <a:rPr lang="en-GB" dirty="0"/>
              <a:t>Building a Static Website: Route 53 and S3</a:t>
            </a:r>
          </a:p>
          <a:p>
            <a:r>
              <a:rPr lang="en-GB" dirty="0"/>
              <a:t>Mini-AWS - </a:t>
            </a:r>
            <a:r>
              <a:rPr lang="en-GB" dirty="0" err="1"/>
              <a:t>Lightsail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7798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9AD0-6B79-4FDC-9D9E-1722C653D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Certification: Practitioner &gt; Architect, Operations, Developer, Specialist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87402-1A0E-449F-BA4D-8B7447C0D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85160" cy="4351338"/>
          </a:xfrm>
        </p:spPr>
        <p:txBody>
          <a:bodyPr/>
          <a:lstStyle/>
          <a:p>
            <a:r>
              <a:rPr lang="en-GB" dirty="0"/>
              <a:t>3 Pathways</a:t>
            </a:r>
          </a:p>
          <a:p>
            <a:pPr lvl="1"/>
            <a:r>
              <a:rPr lang="en-GB" dirty="0"/>
              <a:t>Architect</a:t>
            </a:r>
          </a:p>
          <a:p>
            <a:pPr lvl="1"/>
            <a:r>
              <a:rPr lang="en-GB" dirty="0"/>
              <a:t>Operations</a:t>
            </a:r>
          </a:p>
          <a:p>
            <a:pPr lvl="1"/>
            <a:r>
              <a:rPr lang="en-GB" dirty="0"/>
              <a:t>Developer</a:t>
            </a:r>
          </a:p>
          <a:p>
            <a:r>
              <a:rPr lang="en-GB" dirty="0"/>
              <a:t>3 Levels</a:t>
            </a:r>
          </a:p>
          <a:p>
            <a:pPr lvl="1"/>
            <a:r>
              <a:rPr lang="en-GB" dirty="0"/>
              <a:t>Foundational</a:t>
            </a:r>
          </a:p>
          <a:p>
            <a:pPr lvl="1"/>
            <a:r>
              <a:rPr lang="en-GB" dirty="0"/>
              <a:t>Associate</a:t>
            </a:r>
          </a:p>
          <a:p>
            <a:pPr lvl="1"/>
            <a:r>
              <a:rPr lang="en-GB" dirty="0"/>
              <a:t>Professional</a:t>
            </a:r>
          </a:p>
          <a:p>
            <a:r>
              <a:rPr lang="en-GB" dirty="0"/>
              <a:t>Specialist areas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4B29E-6F59-4D4F-BC57-CB4EAC691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055" y="1825625"/>
            <a:ext cx="6812870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40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4855-EC5E-4764-B60B-52C35A0D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Knowledge – AWS Cloud Practitioner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90054-C478-47E4-A5D4-B852BFFA5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13400" cy="4351338"/>
          </a:xfrm>
        </p:spPr>
        <p:txBody>
          <a:bodyPr/>
          <a:lstStyle/>
          <a:p>
            <a:r>
              <a:rPr lang="en-GB" dirty="0"/>
              <a:t>AWS Certified Cloud Practitioner</a:t>
            </a:r>
          </a:p>
          <a:p>
            <a:r>
              <a:rPr lang="en-GB" dirty="0"/>
              <a:t>$100</a:t>
            </a:r>
          </a:p>
          <a:p>
            <a:r>
              <a:rPr lang="en-GB" dirty="0"/>
              <a:t>Multiple choice</a:t>
            </a:r>
          </a:p>
          <a:p>
            <a:r>
              <a:rPr lang="en-GB" dirty="0"/>
              <a:t>75 question</a:t>
            </a:r>
          </a:p>
          <a:p>
            <a:r>
              <a:rPr lang="en-GB" dirty="0"/>
              <a:t>90 minutes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B0243-D083-4ED6-8FCE-8A4ADA50B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713" y="3050427"/>
            <a:ext cx="6614733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83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6A601-4A59-422A-9FDE-FF1EF793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Website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1129-7962-4898-AC09-5C576DA7F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2244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Static website – doesn’t need any computing power</a:t>
            </a:r>
          </a:p>
          <a:p>
            <a:r>
              <a:rPr lang="en-GB" dirty="0"/>
              <a:t>Very easy to start a website – (hours)</a:t>
            </a:r>
          </a:p>
          <a:p>
            <a:r>
              <a:rPr lang="en-GB" dirty="0"/>
              <a:t>2 AWS services</a:t>
            </a:r>
          </a:p>
          <a:p>
            <a:pPr lvl="1"/>
            <a:r>
              <a:rPr lang="en-GB" dirty="0"/>
              <a:t>Route 53</a:t>
            </a:r>
          </a:p>
          <a:p>
            <a:pPr lvl="1"/>
            <a:r>
              <a:rPr lang="en-GB" dirty="0"/>
              <a:t>S3</a:t>
            </a:r>
          </a:p>
          <a:p>
            <a:r>
              <a:rPr lang="en-GB" dirty="0"/>
              <a:t>Worked example on AWS quick start guides</a:t>
            </a:r>
          </a:p>
          <a:p>
            <a:r>
              <a:rPr lang="en-GB" dirty="0"/>
              <a:t>Level of IT knowledge </a:t>
            </a:r>
          </a:p>
          <a:p>
            <a:pPr lvl="1"/>
            <a:r>
              <a:rPr lang="en-GB" dirty="0"/>
              <a:t>Low – basic DNS skills (the guide is far from perfect)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14BF45F-DF4D-4D26-AD08-B514F5985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451238"/>
              </p:ext>
            </p:extLst>
          </p:nvPr>
        </p:nvGraphicFramePr>
        <p:xfrm>
          <a:off x="7282180" y="379346"/>
          <a:ext cx="4747671" cy="717042"/>
        </p:xfrm>
        <a:graphic>
          <a:graphicData uri="http://schemas.openxmlformats.org/drawingml/2006/table">
            <a:tbl>
              <a:tblPr/>
              <a:tblGrid>
                <a:gridCol w="4747671">
                  <a:extLst>
                    <a:ext uri="{9D8B030D-6E8A-4147-A177-3AD203B41FA5}">
                      <a16:colId xmlns:a16="http://schemas.microsoft.com/office/drawing/2014/main" val="3735281889"/>
                    </a:ext>
                  </a:extLst>
                </a:gridCol>
              </a:tblGrid>
              <a:tr h="717042">
                <a:tc>
                  <a:txBody>
                    <a:bodyPr/>
                    <a:lstStyle/>
                    <a:p>
                      <a:r>
                        <a:rPr lang="en-GB" sz="1400" dirty="0">
                          <a:hlinkClick r:id="rId2"/>
                        </a:rPr>
                        <a:t>Websites on Amazon S3</a:t>
                      </a:r>
                      <a:r>
                        <a:rPr lang="en-GB" sz="1400" dirty="0"/>
                        <a:t> » Example: Setting up a Static Website Using a Custom Domain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2726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9A07C17-D0EA-4DE6-B7B0-F1C744EA4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2180" y="979177"/>
            <a:ext cx="47476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Setting up a Static Website Using a Custom Domain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35A994-50F0-471D-82EF-762883C9E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329" y="1194798"/>
            <a:ext cx="4747671" cy="541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61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5C78-0BDC-474D-A4F9-F63FBC51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Website - LightSail (mini AWS)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CA5917-662A-4D96-ABA6-98406789508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8224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Lightsail</a:t>
            </a:r>
            <a:r>
              <a:rPr lang="en-GB" dirty="0"/>
              <a:t> – cutdown version/packaged of AWS core services</a:t>
            </a:r>
          </a:p>
          <a:p>
            <a:r>
              <a:rPr lang="en-GB" dirty="0"/>
              <a:t>Easy to start a website – (hours)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08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35101-892F-4301-B853-512F4433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 AWS talk?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B14FB7-4E01-4D45-A6C0-81BE3A82C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686829" cy="38875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148E87-C9C1-4454-AE1D-62EFF260B40A}"/>
              </a:ext>
            </a:extLst>
          </p:cNvPr>
          <p:cNvSpPr/>
          <p:nvPr/>
        </p:nvSpPr>
        <p:spPr>
          <a:xfrm>
            <a:off x="838200" y="4799647"/>
            <a:ext cx="8686829" cy="778633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5CC315-3821-4A4F-B1BA-229E7F38FDFB}"/>
              </a:ext>
            </a:extLst>
          </p:cNvPr>
          <p:cNvSpPr txBox="1"/>
          <p:nvPr/>
        </p:nvSpPr>
        <p:spPr>
          <a:xfrm>
            <a:off x="527970" y="6385153"/>
            <a:ext cx="69413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* https://www.gartner.com/en/newsroom/press-releases/2019-07-29-gartner-says-worldwide-iaas-public-cloud-services-market-grew-31point3-percent-in-2018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92D64A-F35B-4069-8766-31CDFD70C865}"/>
              </a:ext>
            </a:extLst>
          </p:cNvPr>
          <p:cNvSpPr txBox="1"/>
          <p:nvPr/>
        </p:nvSpPr>
        <p:spPr>
          <a:xfrm>
            <a:off x="9951407" y="2556466"/>
            <a:ext cx="19357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800" dirty="0"/>
              <a:t>$32.4 billion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B54958-65E5-4350-9294-9E5603EEBB7D}"/>
              </a:ext>
            </a:extLst>
          </p:cNvPr>
          <p:cNvSpPr txBox="1"/>
          <p:nvPr/>
        </p:nvSpPr>
        <p:spPr>
          <a:xfrm>
            <a:off x="9951407" y="4404133"/>
            <a:ext cx="19357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800" dirty="0"/>
              <a:t>AWS No. 1</a:t>
            </a:r>
          </a:p>
        </p:txBody>
      </p:sp>
    </p:spTree>
    <p:extLst>
      <p:ext uri="{BB962C8B-B14F-4D97-AF65-F5344CB8AC3E}">
        <p14:creationId xmlns:p14="http://schemas.microsoft.com/office/powerpoint/2010/main" val="190739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AA0-E8E3-424D-9EF3-925BC0A8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6B059-F295-4F6F-9E3F-1EFCABBD6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365125"/>
            <a:ext cx="10515600" cy="63628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87A19B-3AA9-4434-BA90-F2E852688C62}"/>
              </a:ext>
            </a:extLst>
          </p:cNvPr>
          <p:cNvSpPr txBox="1"/>
          <p:nvPr/>
        </p:nvSpPr>
        <p:spPr>
          <a:xfrm>
            <a:off x="838200" y="3570595"/>
            <a:ext cx="55371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/>
              <a:t>Cloud 2019</a:t>
            </a:r>
          </a:p>
          <a:p>
            <a:r>
              <a:rPr lang="en-GB" sz="4800" dirty="0"/>
              <a:t>Total $32.4 billion</a:t>
            </a:r>
          </a:p>
          <a:p>
            <a:r>
              <a:rPr lang="en-GB" sz="4800" dirty="0"/>
              <a:t>Amazon $15.5 billion</a:t>
            </a:r>
          </a:p>
        </p:txBody>
      </p:sp>
    </p:spTree>
    <p:extLst>
      <p:ext uri="{BB962C8B-B14F-4D97-AF65-F5344CB8AC3E}">
        <p14:creationId xmlns:p14="http://schemas.microsoft.com/office/powerpoint/2010/main" val="555839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2988B-C6AD-4933-AEF1-23B2A3D3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Clouds</a:t>
            </a:r>
          </a:p>
        </p:txBody>
      </p:sp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D33EE0EF-F2D5-44C2-855E-1E73684B6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38" y="425682"/>
            <a:ext cx="4089400" cy="408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677C4B-8592-487F-B5BC-B47422D4D6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50" b="15833"/>
          <a:stretch/>
        </p:blipFill>
        <p:spPr>
          <a:xfrm>
            <a:off x="3900846" y="2189302"/>
            <a:ext cx="7282194" cy="2711963"/>
          </a:xfrm>
          <a:prstGeom prst="rect">
            <a:avLst/>
          </a:prstGeom>
        </p:spPr>
      </p:pic>
      <p:pic>
        <p:nvPicPr>
          <p:cNvPr id="1030" name="Picture 6" descr="Image result for alibaba cloud">
            <a:extLst>
              <a:ext uri="{FF2B5EF4-FFF2-40B4-BE49-F238E27FC236}">
                <a16:creationId xmlns:a16="http://schemas.microsoft.com/office/drawing/2014/main" id="{DF6A4261-65DD-400D-9F5A-536630CD22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01" b="38359"/>
          <a:stretch/>
        </p:blipFill>
        <p:spPr bwMode="auto">
          <a:xfrm>
            <a:off x="5897272" y="4334388"/>
            <a:ext cx="658419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IBM cloud">
            <a:extLst>
              <a:ext uri="{FF2B5EF4-FFF2-40B4-BE49-F238E27FC236}">
                <a16:creationId xmlns:a16="http://schemas.microsoft.com/office/drawing/2014/main" id="{EB8976FC-69C3-4BE7-976A-6EC8D7C59C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70" b="23455"/>
          <a:stretch/>
        </p:blipFill>
        <p:spPr bwMode="auto">
          <a:xfrm>
            <a:off x="0" y="4645305"/>
            <a:ext cx="6696076" cy="178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zure logo">
            <a:extLst>
              <a:ext uri="{FF2B5EF4-FFF2-40B4-BE49-F238E27FC236}">
                <a16:creationId xmlns:a16="http://schemas.microsoft.com/office/drawing/2014/main" id="{2D01FCB9-1328-490C-AE45-D15FF4412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150" y="1374238"/>
            <a:ext cx="39814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9E8E931-627B-4911-BFE7-F97DD14A9B9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We will look to do the others</a:t>
            </a:r>
          </a:p>
        </p:txBody>
      </p:sp>
    </p:spTree>
    <p:extLst>
      <p:ext uri="{BB962C8B-B14F-4D97-AF65-F5344CB8AC3E}">
        <p14:creationId xmlns:p14="http://schemas.microsoft.com/office/powerpoint/2010/main" val="20514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6A6E-D6AE-4381-8F5A-B88D47F41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 AWS Talk?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B1366-FDD4-4243-B649-87000C43F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Cloud computing skills are in demand (Linkedin, 2019)</a:t>
            </a:r>
          </a:p>
          <a:p>
            <a:pPr lvl="1"/>
            <a:r>
              <a:rPr lang="en-GB" dirty="0"/>
              <a:t>1. Cloud Computing</a:t>
            </a:r>
          </a:p>
          <a:p>
            <a:pPr lvl="1"/>
            <a:r>
              <a:rPr lang="en-GB" dirty="0"/>
              <a:t>2. Artificial Intelligence</a:t>
            </a:r>
          </a:p>
          <a:p>
            <a:pPr lvl="1"/>
            <a:r>
              <a:rPr lang="en-GB" dirty="0"/>
              <a:t>3. Analytical Reasoning </a:t>
            </a:r>
          </a:p>
          <a:p>
            <a:pPr lvl="1"/>
            <a:r>
              <a:rPr lang="en-GB" dirty="0"/>
              <a:t>4. People Management</a:t>
            </a:r>
          </a:p>
          <a:p>
            <a:pPr lvl="1"/>
            <a:r>
              <a:rPr lang="en-GB" dirty="0"/>
              <a:t>5. UX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754CB6-D2CC-4930-BFDA-D7E83B419B25}"/>
              </a:ext>
            </a:extLst>
          </p:cNvPr>
          <p:cNvSpPr txBox="1"/>
          <p:nvPr/>
        </p:nvSpPr>
        <p:spPr>
          <a:xfrm>
            <a:off x="527970" y="6385153"/>
            <a:ext cx="69413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* https://www.gartner.com/en/newsroom/press-releases/2019-07-29-gartner-says-worldwide-iaas-public-cloud-services-market-grew-31point3-percent-in-2018</a:t>
            </a:r>
          </a:p>
        </p:txBody>
      </p:sp>
    </p:spTree>
    <p:extLst>
      <p:ext uri="{BB962C8B-B14F-4D97-AF65-F5344CB8AC3E}">
        <p14:creationId xmlns:p14="http://schemas.microsoft.com/office/powerpoint/2010/main" val="334853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1B37-02C3-495E-B680-4FEDC0234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From selling books to selling bytes – The Story of Amazon and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30EDD-BA47-48D0-BE37-5A67CDABD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0760" cy="4351338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May 1994 – Jeff Bezos leaves D E Shaw &amp; Co as VP to launch online commerce business</a:t>
            </a:r>
          </a:p>
          <a:p>
            <a:r>
              <a:rPr lang="en-GB" dirty="0"/>
              <a:t>July 5 1994 – Jeff Bezos incorporates Amazon.com</a:t>
            </a:r>
          </a:p>
          <a:p>
            <a:r>
              <a:rPr lang="en-GB" dirty="0"/>
              <a:t>July 1995 – Amazon starts selling books on line</a:t>
            </a:r>
          </a:p>
          <a:p>
            <a:r>
              <a:rPr lang="en-GB" dirty="0"/>
              <a:t>July 1996 – Amazon creates ‘Associates Program’</a:t>
            </a:r>
          </a:p>
          <a:p>
            <a:r>
              <a:rPr lang="en-GB" dirty="0"/>
              <a:t>May 15 1997 – Amazon goes public trading on NASDAQ AMZN</a:t>
            </a:r>
          </a:p>
          <a:p>
            <a:r>
              <a:rPr lang="en-GB" b="1" dirty="0"/>
              <a:t>July 2002 – “Amazon Web Services (AWS)” offers first web service to access Amazon’s web catalogue</a:t>
            </a:r>
          </a:p>
          <a:p>
            <a:r>
              <a:rPr lang="en-GB" b="1" dirty="0"/>
              <a:t>2004 – AWS announced as a services Amazon where looking to offer </a:t>
            </a:r>
          </a:p>
          <a:p>
            <a:r>
              <a:rPr lang="en-GB" b="1" dirty="0"/>
              <a:t>November 2004 – AWS launches Simple Queueing Service (SQS)</a:t>
            </a:r>
          </a:p>
          <a:p>
            <a:r>
              <a:rPr lang="en-GB" b="1" dirty="0"/>
              <a:t>March 19 2006 – AWS launches Simple Storage Service (S3)</a:t>
            </a:r>
          </a:p>
          <a:p>
            <a:r>
              <a:rPr lang="en-GB" b="1" dirty="0"/>
              <a:t>August 24 2006 – AWS launches Elastic Compute Cloud (EC2)*</a:t>
            </a:r>
          </a:p>
          <a:p>
            <a:r>
              <a:rPr lang="en-GB" b="1" dirty="0"/>
              <a:t>2009 – AWS launches Virtual Private Cloud (VPC)</a:t>
            </a:r>
          </a:p>
          <a:p>
            <a:r>
              <a:rPr lang="en-GB" b="1" dirty="0"/>
              <a:t>2013 – AWS certification Launched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9FC7F-33B9-4EF9-8119-56898063E6AB}"/>
              </a:ext>
            </a:extLst>
          </p:cNvPr>
          <p:cNvSpPr txBox="1"/>
          <p:nvPr/>
        </p:nvSpPr>
        <p:spPr>
          <a:xfrm>
            <a:off x="194870" y="6343015"/>
            <a:ext cx="12129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 *</a:t>
            </a:r>
            <a:r>
              <a:rPr lang="en-GB" sz="1200" b="1" dirty="0"/>
              <a:t>Announcing Amazon Elastic Compute Cloud (Amazon EC2) – beta </a:t>
            </a:r>
            <a:r>
              <a:rPr lang="en-GB" sz="1200" dirty="0"/>
              <a:t>https://aws.amazon.com/about-aws/whats-new/2006/08/24/announcing-amazon-elastic-compute-cloud-amazon-ec2---beta/</a:t>
            </a:r>
          </a:p>
        </p:txBody>
      </p:sp>
    </p:spTree>
    <p:extLst>
      <p:ext uri="{BB962C8B-B14F-4D97-AF65-F5344CB8AC3E}">
        <p14:creationId xmlns:p14="http://schemas.microsoft.com/office/powerpoint/2010/main" val="1632168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E6FD852-2401-4BC5-B148-8E530A0FE497}"/>
              </a:ext>
            </a:extLst>
          </p:cNvPr>
          <p:cNvSpPr/>
          <p:nvPr/>
        </p:nvSpPr>
        <p:spPr>
          <a:xfrm>
            <a:off x="-12566" y="0"/>
            <a:ext cx="12204566" cy="6858000"/>
          </a:xfrm>
          <a:prstGeom prst="rect">
            <a:avLst/>
          </a:prstGeom>
          <a:solidFill>
            <a:srgbClr val="1A2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B711D-7BA7-4BD7-A1AC-F8A573DD3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AWS Infrastructure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11B75-0756-49D2-AA57-554758BE2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769" y="339725"/>
            <a:ext cx="6620231" cy="57322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9B732F-8DDC-4FA9-9C58-B342FC7AE11A}"/>
              </a:ext>
            </a:extLst>
          </p:cNvPr>
          <p:cNvSpPr txBox="1"/>
          <p:nvPr/>
        </p:nvSpPr>
        <p:spPr>
          <a:xfrm>
            <a:off x="753130" y="1838462"/>
            <a:ext cx="5191125" cy="4336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chemeClr val="bg1"/>
                </a:solidFill>
              </a:rPr>
              <a:t>Regions – </a:t>
            </a:r>
            <a:r>
              <a:rPr lang="en-GB" sz="3200" dirty="0">
                <a:solidFill>
                  <a:schemeClr val="bg1"/>
                </a:solidFill>
              </a:rPr>
              <a:t>Connected AZs in close geography</a:t>
            </a:r>
          </a:p>
          <a:p>
            <a:pPr marL="457200" indent="-45720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</a:endParaRPr>
          </a:p>
          <a:p>
            <a:pPr marL="457200" indent="-4572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chemeClr val="bg1"/>
                </a:solidFill>
              </a:rPr>
              <a:t>Availability Zones</a:t>
            </a:r>
            <a:r>
              <a:rPr lang="en-GB" sz="3200" dirty="0">
                <a:solidFill>
                  <a:schemeClr val="bg1"/>
                </a:solidFill>
              </a:rPr>
              <a:t> (AZ) – collected Data </a:t>
            </a:r>
            <a:r>
              <a:rPr lang="en-GB" sz="3200" dirty="0" err="1">
                <a:solidFill>
                  <a:schemeClr val="bg1"/>
                </a:solidFill>
              </a:rPr>
              <a:t>Centers</a:t>
            </a:r>
            <a:endParaRPr lang="en-GB" sz="3200" dirty="0">
              <a:solidFill>
                <a:schemeClr val="bg1"/>
              </a:solidFill>
            </a:endParaRPr>
          </a:p>
          <a:p>
            <a:pPr marL="457200" indent="-45720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</a:endParaRPr>
          </a:p>
          <a:p>
            <a:pPr marL="457200" indent="-4572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Data </a:t>
            </a:r>
            <a:r>
              <a:rPr lang="en-GB" sz="3200" dirty="0" err="1">
                <a:solidFill>
                  <a:schemeClr val="bg1"/>
                </a:solidFill>
              </a:rPr>
              <a:t>Center</a:t>
            </a:r>
            <a:r>
              <a:rPr lang="en-GB" sz="3200" dirty="0">
                <a:solidFill>
                  <a:schemeClr val="bg1"/>
                </a:solidFill>
              </a:rPr>
              <a:t> (DC) – Servers, power</a:t>
            </a:r>
          </a:p>
          <a:p>
            <a:pPr marL="457200" indent="-45720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</a:endParaRPr>
          </a:p>
          <a:p>
            <a:pPr marL="457200" indent="-4572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Points of Presence  (</a:t>
            </a:r>
            <a:r>
              <a:rPr lang="en-GB" sz="3200" dirty="0" err="1">
                <a:solidFill>
                  <a:schemeClr val="bg1"/>
                </a:solidFill>
              </a:rPr>
              <a:t>PoPs</a:t>
            </a:r>
            <a:r>
              <a:rPr lang="en-GB" sz="3200" dirty="0">
                <a:solidFill>
                  <a:schemeClr val="bg1"/>
                </a:solidFill>
              </a:rPr>
              <a:t>) – CloudFront CDN</a:t>
            </a:r>
          </a:p>
        </p:txBody>
      </p:sp>
    </p:spTree>
    <p:extLst>
      <p:ext uri="{BB962C8B-B14F-4D97-AF65-F5344CB8AC3E}">
        <p14:creationId xmlns:p14="http://schemas.microsoft.com/office/powerpoint/2010/main" val="160500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BC5C402-61B6-43D8-A87D-3178BDD6EA16}"/>
              </a:ext>
            </a:extLst>
          </p:cNvPr>
          <p:cNvSpPr/>
          <p:nvPr/>
        </p:nvSpPr>
        <p:spPr>
          <a:xfrm>
            <a:off x="0" y="0"/>
            <a:ext cx="12204566" cy="6858000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CDD22-9CB5-4C77-8CA8-5446EF16A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09466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AWS – Cloud Setup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98BF3470-E80A-4F64-8392-93B074113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066" y="639541"/>
            <a:ext cx="8237934" cy="62184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141EEC-777D-44AF-B70B-13677F5CB2D5}"/>
              </a:ext>
            </a:extLst>
          </p:cNvPr>
          <p:cNvSpPr txBox="1"/>
          <p:nvPr/>
        </p:nvSpPr>
        <p:spPr>
          <a:xfrm>
            <a:off x="990600" y="3383645"/>
            <a:ext cx="4610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22 </a:t>
            </a:r>
            <a:r>
              <a:rPr lang="en-GB" sz="3200" b="1" dirty="0"/>
              <a:t>Geographic Regions</a:t>
            </a:r>
          </a:p>
          <a:p>
            <a:endParaRPr lang="en-GB" sz="3200" dirty="0"/>
          </a:p>
          <a:p>
            <a:r>
              <a:rPr lang="en-GB" sz="3200" dirty="0"/>
              <a:t>69 </a:t>
            </a:r>
            <a:r>
              <a:rPr lang="en-GB" sz="3200" b="1" dirty="0"/>
              <a:t>Availability Zones</a:t>
            </a:r>
            <a:r>
              <a:rPr lang="en-GB" sz="3200" dirty="0"/>
              <a:t> (AZ)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3EDFD1-9E19-46C0-A0B2-4EDA86AC21AC}"/>
              </a:ext>
            </a:extLst>
          </p:cNvPr>
          <p:cNvSpPr txBox="1"/>
          <p:nvPr/>
        </p:nvSpPr>
        <p:spPr>
          <a:xfrm>
            <a:off x="8543559" y="6020832"/>
            <a:ext cx="394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https://www.infrastructure.aws/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4863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846</Words>
  <Application>Microsoft Office PowerPoint</Application>
  <PresentationFormat>Widescreen</PresentationFormat>
  <Paragraphs>188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AWS Basics</vt:lpstr>
      <vt:lpstr>Agenda</vt:lpstr>
      <vt:lpstr>Why a AWS talk?</vt:lpstr>
      <vt:lpstr>PowerPoint Presentation</vt:lpstr>
      <vt:lpstr>Other Clouds</vt:lpstr>
      <vt:lpstr>Why a AWS Talk?</vt:lpstr>
      <vt:lpstr>From selling books to selling bytes – The Story of Amazon and AWS</vt:lpstr>
      <vt:lpstr>AWS Infrastructure</vt:lpstr>
      <vt:lpstr>AWS – Cloud Setup</vt:lpstr>
      <vt:lpstr>Geographical Regions and Edge Locations</vt:lpstr>
      <vt:lpstr>Availability Zones and Data Centres</vt:lpstr>
      <vt:lpstr>AWS Key Services</vt:lpstr>
      <vt:lpstr>AWS Key Services</vt:lpstr>
      <vt:lpstr>Traditional Computer</vt:lpstr>
      <vt:lpstr>Cloud Computing</vt:lpstr>
      <vt:lpstr>AWS Cloud Computing</vt:lpstr>
      <vt:lpstr>AWS Compute – Elastic Computing</vt:lpstr>
      <vt:lpstr>AWS Storage – S3</vt:lpstr>
      <vt:lpstr>AWS Networking and Content Delivery</vt:lpstr>
      <vt:lpstr>Certification: Practitioner &gt; Architect, Operations, Developer, Specialist</vt:lpstr>
      <vt:lpstr>General Knowledge – AWS Cloud Practitioner</vt:lpstr>
      <vt:lpstr>Static Website - Example</vt:lpstr>
      <vt:lpstr>Dynamic Website - LightSail (mini AWS)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Basics</dc:title>
  <dc:creator>John McGinty</dc:creator>
  <cp:lastModifiedBy>John McGinty</cp:lastModifiedBy>
  <cp:revision>37</cp:revision>
  <dcterms:created xsi:type="dcterms:W3CDTF">2019-08-27T10:59:44Z</dcterms:created>
  <dcterms:modified xsi:type="dcterms:W3CDTF">2019-08-28T16:11:38Z</dcterms:modified>
</cp:coreProperties>
</file>