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Nuni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11" Type="http://schemas.openxmlformats.org/officeDocument/2006/relationships/slide" Target="slides/slide6.xml"/><Relationship Id="rId22" Type="http://schemas.openxmlformats.org/officeDocument/2006/relationships/font" Target="fonts/Nunito-boldItalic.fntdata"/><Relationship Id="rId10" Type="http://schemas.openxmlformats.org/officeDocument/2006/relationships/slide" Target="slides/slide5.xml"/><Relationship Id="rId21" Type="http://schemas.openxmlformats.org/officeDocument/2006/relationships/font" Target="fonts/Nuni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ec39566767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ec39566767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ec39566767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ec39566767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ec39566767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ec39566767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eb8ba615f8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eb8ba615f8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ec35c84f65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ec35c84f65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ec35c84f6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ec35c84f6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ec35c84f6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ec35c84f6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ec3956676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ec3956676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ec35c84f65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ec35c84f65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ec39566767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ec39566767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ec39566767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ec39566767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ec39566767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ec39566767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mailto:miguela.gomezb@konradlorenz.edu.co" TargetMode="External"/><Relationship Id="rId4" Type="http://schemas.openxmlformats.org/officeDocument/2006/relationships/hyperlink" Target="mailto:natalia.espinosas@konradlorenz.edu.co" TargetMode="External"/><Relationship Id="rId5" Type="http://schemas.openxmlformats.org/officeDocument/2006/relationships/hyperlink" Target="mailto:nathaliav.castiblancoc@konradlorenz.edu.co" TargetMode="External"/><Relationship Id="rId6" Type="http://schemas.openxmlformats.org/officeDocument/2006/relationships/hyperlink" Target="mailto:adrianac.romeroa@konradlorenz.edu.co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145900" y="1092725"/>
            <a:ext cx="6786900" cy="246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Usando paralelepípedos para deducir series numéricas: Una propuesta para la enseñanza del objeto matemático: "Series".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98533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Juan Pablo Moreno Cadena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juanp.morenoc@konradlorenz.edu.co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2"/>
          <p:cNvSpPr txBox="1"/>
          <p:nvPr>
            <p:ph type="title"/>
          </p:nvPr>
        </p:nvSpPr>
        <p:spPr>
          <a:xfrm>
            <a:off x="819150" y="4721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Cosas que he aprendido haciendo el objeto</a:t>
            </a:r>
            <a:endParaRPr/>
          </a:p>
        </p:txBody>
      </p:sp>
      <p:sp>
        <p:nvSpPr>
          <p:cNvPr id="195" name="Google Shape;195;p22"/>
          <p:cNvSpPr txBox="1"/>
          <p:nvPr>
            <p:ph idx="1" type="body"/>
          </p:nvPr>
        </p:nvSpPr>
        <p:spPr>
          <a:xfrm>
            <a:off x="819150" y="1275750"/>
            <a:ext cx="7505700" cy="31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400"/>
              <a:t>El proceso manual de cortar y pintar las piezas ha dejado valiosas lecciones:</a:t>
            </a:r>
            <a:endParaRPr sz="64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s-419" sz="6400"/>
              <a:t>Se descubrió que aunque existen herramientas educativas similares, como las conocidas "Regletas", estas no permitían abordar una actividad que requería trab</a:t>
            </a:r>
            <a:r>
              <a:rPr lang="es-419" sz="6400"/>
              <a:t>ajar con la cantidad de 1/2, ya que esta cantidad no está contemplada en su diseño.</a:t>
            </a:r>
            <a:endParaRPr sz="64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s-419" sz="6400"/>
              <a:t>Se desarrolló un nuevo enfoque para comprender las cantidades en unidades, decenas y centenas al agrupar y desagrupar elementos durante la construcción de estos objetos.</a:t>
            </a:r>
            <a:endParaRPr sz="64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s-419" sz="6400"/>
              <a:t>Se observó que muchas de las herramientas educativas convencionales se presentan en 2 dimensiones, como hojas de papel o pantallas de ordenador, mientras que trabajar con estas piezas implicó la manipulación en 3 dimensiones, lo cual enriquece la comprensión matemática del estudiante.</a:t>
            </a:r>
            <a:endParaRPr sz="64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800"/>
              <a:t>¿Preguntas?</a:t>
            </a:r>
            <a:endParaRPr sz="3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Referencia</a:t>
            </a:r>
            <a:endParaRPr/>
          </a:p>
        </p:txBody>
      </p:sp>
      <p:sp>
        <p:nvSpPr>
          <p:cNvPr id="206" name="Google Shape;206;p24"/>
          <p:cNvSpPr txBox="1"/>
          <p:nvPr>
            <p:ph idx="1" type="body"/>
          </p:nvPr>
        </p:nvSpPr>
        <p:spPr>
          <a:xfrm>
            <a:off x="819150" y="19907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1600"/>
              <a:t>[1] </a:t>
            </a:r>
            <a:r>
              <a:rPr lang="es-419" sz="16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Nelsen, R. B. (1993). </a:t>
            </a:r>
            <a:r>
              <a:rPr i="1" lang="es-419" sz="16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Proofs without words: Exercises in visual thinking</a:t>
            </a:r>
            <a:r>
              <a:rPr lang="es-419" sz="16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(No. 1). MAA.</a:t>
            </a:r>
            <a:endParaRPr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5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800"/>
              <a:t>¡Gracias!</a:t>
            </a:r>
            <a:endParaRPr sz="3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6215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Introducción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443325"/>
            <a:ext cx="7505700" cy="25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3189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-419" sz="6506"/>
              <a:t>En el curso de enseñanza de las matemáticas, se </a:t>
            </a:r>
            <a:r>
              <a:rPr lang="es-419" sz="6506"/>
              <a:t>escogió</a:t>
            </a:r>
            <a:r>
              <a:rPr lang="es-419" sz="6506"/>
              <a:t> un objeto </a:t>
            </a:r>
            <a:r>
              <a:rPr lang="es-419" sz="6506"/>
              <a:t>matemático</a:t>
            </a:r>
            <a:r>
              <a:rPr lang="es-419" sz="6506"/>
              <a:t> específico para generar recursos didácticos destinados a su enseñanza.</a:t>
            </a:r>
            <a:endParaRPr sz="6506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506"/>
          </a:p>
          <a:p>
            <a:pPr indent="-33189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s-419" sz="6506"/>
              <a:t>En este proyecto el objeto matemático es “Series”.</a:t>
            </a:r>
            <a:endParaRPr sz="6506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506"/>
          </a:p>
          <a:p>
            <a:pPr indent="-33189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s-419" sz="6506"/>
              <a:t>La idea de este proyecto fue motivada por una clase de enseñanza de la matemática en la que el profesor ilustró el algoritmo de la división utilizando un objeto concreto.</a:t>
            </a:r>
            <a:endParaRPr b="1" sz="6506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5687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Prerrequisitos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523350"/>
            <a:ext cx="7505700" cy="18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400"/>
              <a:t>En este proyecto se usa un enfoque geométrico del objeto matemático, por lo que es importante tener conocimientos en áreas y volúmenes¹. </a:t>
            </a:r>
            <a:endParaRPr sz="6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6400"/>
              <a:t>Dado que las series matemáticas se encuentran con más frecuencia en clases universitarias (como pre cálculo, cálculo diferencial e integral), se propone enseñar este concepto a estudiantes de ingeniería y matemáticas del primer semestre de la universidad.</a:t>
            </a:r>
            <a:endParaRPr sz="6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  <p:sp>
        <p:nvSpPr>
          <p:cNvPr id="142" name="Google Shape;142;p15"/>
          <p:cNvSpPr txBox="1"/>
          <p:nvPr/>
        </p:nvSpPr>
        <p:spPr>
          <a:xfrm>
            <a:off x="744475" y="3529625"/>
            <a:ext cx="7505700" cy="14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¹ </a:t>
            </a:r>
            <a:r>
              <a:rPr lang="es-419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Si está interesado en estos temas quiero recomendarle los proyectos de los estudiantes del curso: </a:t>
            </a:r>
            <a:endParaRPr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Calibri"/>
              <a:buChar char="●"/>
            </a:pPr>
            <a:r>
              <a:rPr lang="es-419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Miguel Angel Gomez Barrera - </a:t>
            </a:r>
            <a:r>
              <a:rPr lang="es-419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miguela.gomezb@konradlorenz.edu.co</a:t>
            </a:r>
            <a:r>
              <a:rPr lang="es-419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 -&gt; </a:t>
            </a:r>
            <a:r>
              <a:rPr b="1" lang="es-419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Propuesta para la enseñanza de áreas. </a:t>
            </a:r>
            <a:endParaRPr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Natalia Espinoza Sanchez - </a:t>
            </a:r>
            <a:r>
              <a:rPr lang="es-419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natalia.espinosas@konradlorenz.edu.co</a:t>
            </a:r>
            <a:r>
              <a:rPr lang="es-419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 -&gt; </a:t>
            </a:r>
            <a:r>
              <a:rPr b="1" lang="es-419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Propuesta para la enseñanza de áreas. </a:t>
            </a:r>
            <a:endParaRPr b="1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Calibri"/>
              <a:buChar char="●"/>
            </a:pPr>
            <a:r>
              <a:rPr lang="es-419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Nathalia Valentina Castiblanco - </a:t>
            </a:r>
            <a:r>
              <a:rPr lang="es-419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nathaliav.castiblancoc@konradlorenz.edu.co</a:t>
            </a:r>
            <a:r>
              <a:rPr lang="es-419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-&gt; </a:t>
            </a:r>
            <a:r>
              <a:rPr b="1" lang="es-419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Propuesta para la enseñanza de Volúmenes.</a:t>
            </a:r>
            <a:endParaRPr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Adriana Camila Romero - </a:t>
            </a:r>
            <a:r>
              <a:rPr lang="es-419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adrianac.romeroa@konradlorenz.edu.co</a:t>
            </a:r>
            <a:r>
              <a:rPr lang="es-419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-&gt; </a:t>
            </a:r>
            <a:r>
              <a:rPr b="1" lang="es-419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Propuesta para la enseñanza de Volúmenes.</a:t>
            </a:r>
            <a:endParaRPr b="1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424325" y="3168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El </a:t>
            </a:r>
            <a:r>
              <a:rPr lang="es-419"/>
              <a:t>objeto</a:t>
            </a:r>
            <a:endParaRPr/>
          </a:p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>
            <a:off x="669750" y="811175"/>
            <a:ext cx="7505700" cy="87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1400"/>
              <a:t>Este proyecto se origina a partir del libro "Proofs without Words", donde se presentan varios conceptos matemáticos demostrados que pueden interpretarse geométricamente. En este caso, se muestran dos igualdades de series utilizando paralelepípedos rectangulares.</a:t>
            </a:r>
            <a:endParaRPr sz="1400"/>
          </a:p>
        </p:txBody>
      </p:sp>
      <p:pic>
        <p:nvPicPr>
          <p:cNvPr id="149" name="Google Shape;14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325" y="1687525"/>
            <a:ext cx="2764661" cy="290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51821" y="1690150"/>
            <a:ext cx="2759679" cy="29034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92161" y="1690164"/>
            <a:ext cx="2759675" cy="29034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7200" y="1156675"/>
            <a:ext cx="2689950" cy="28301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156688"/>
            <a:ext cx="2689950" cy="2830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 txBox="1"/>
          <p:nvPr>
            <p:ph type="title"/>
          </p:nvPr>
        </p:nvSpPr>
        <p:spPr>
          <a:xfrm>
            <a:off x="819150" y="7217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La actividad</a:t>
            </a:r>
            <a:endParaRPr/>
          </a:p>
        </p:txBody>
      </p:sp>
      <p:sp>
        <p:nvSpPr>
          <p:cNvPr id="163" name="Google Shape;163;p18"/>
          <p:cNvSpPr txBox="1"/>
          <p:nvPr>
            <p:ph idx="1" type="body"/>
          </p:nvPr>
        </p:nvSpPr>
        <p:spPr>
          <a:xfrm>
            <a:off x="819150" y="1439975"/>
            <a:ext cx="7505700" cy="4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Con ello se quiere deducir las siguientes igualdades:</a:t>
            </a:r>
            <a:endParaRPr b="1"/>
          </a:p>
        </p:txBody>
      </p:sp>
      <p:pic>
        <p:nvPicPr>
          <p:cNvPr id="164" name="Google Shape;16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5691" y="2483175"/>
            <a:ext cx="3467587" cy="82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9350" y="2254200"/>
            <a:ext cx="2487542" cy="105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819150" y="401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Manos a la obra</a:t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819150" y="1151850"/>
            <a:ext cx="7282500" cy="6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1600"/>
              <a:t>Usemos los paralelepipedos rectangulares para mostrar que se cumple la siguiente igualdad:</a:t>
            </a:r>
            <a:endParaRPr b="1" sz="1600"/>
          </a:p>
        </p:txBody>
      </p:sp>
      <p:pic>
        <p:nvPicPr>
          <p:cNvPr id="172" name="Google Shape;17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9079" y="2067025"/>
            <a:ext cx="4782626" cy="113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9"/>
          <p:cNvSpPr txBox="1"/>
          <p:nvPr>
            <p:ph idx="1" type="body"/>
          </p:nvPr>
        </p:nvSpPr>
        <p:spPr>
          <a:xfrm>
            <a:off x="819150" y="3454200"/>
            <a:ext cx="7282500" cy="6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1600"/>
              <a:t>Ejemplo: </a:t>
            </a:r>
            <a:r>
              <a:rPr lang="es-419" sz="1600"/>
              <a:t>si n = 3.</a:t>
            </a:r>
            <a:endParaRPr sz="1600"/>
          </a:p>
        </p:txBody>
      </p:sp>
      <p:pic>
        <p:nvPicPr>
          <p:cNvPr id="174" name="Google Shape;17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09075" y="3754369"/>
            <a:ext cx="4014377" cy="95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/>
          <p:nvPr>
            <p:ph type="title"/>
          </p:nvPr>
        </p:nvSpPr>
        <p:spPr>
          <a:xfrm>
            <a:off x="819150" y="3269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Manos a la obra</a:t>
            </a:r>
            <a:endParaRPr/>
          </a:p>
        </p:txBody>
      </p:sp>
      <p:sp>
        <p:nvSpPr>
          <p:cNvPr id="180" name="Google Shape;180;p20"/>
          <p:cNvSpPr txBox="1"/>
          <p:nvPr>
            <p:ph idx="1" type="body"/>
          </p:nvPr>
        </p:nvSpPr>
        <p:spPr>
          <a:xfrm>
            <a:off x="819150" y="1045150"/>
            <a:ext cx="7282500" cy="6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1600"/>
              <a:t>Usemos los paralelepipedos rectangulares para mostrar que se cumple la siguiente igualdad:</a:t>
            </a:r>
            <a:endParaRPr b="1" sz="1600"/>
          </a:p>
        </p:txBody>
      </p:sp>
      <p:pic>
        <p:nvPicPr>
          <p:cNvPr id="181" name="Google Shape;18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4225" y="1711751"/>
            <a:ext cx="3340449" cy="141607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0"/>
          <p:cNvSpPr txBox="1"/>
          <p:nvPr>
            <p:ph idx="1" type="body"/>
          </p:nvPr>
        </p:nvSpPr>
        <p:spPr>
          <a:xfrm>
            <a:off x="819150" y="3454200"/>
            <a:ext cx="7282500" cy="6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1600"/>
              <a:t>Ejemplo: </a:t>
            </a:r>
            <a:r>
              <a:rPr lang="es-419" sz="1600"/>
              <a:t>si n = 3.</a:t>
            </a:r>
            <a:endParaRPr sz="1600"/>
          </a:p>
        </p:txBody>
      </p:sp>
      <p:pic>
        <p:nvPicPr>
          <p:cNvPr id="183" name="Google Shape;18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3338" y="4014075"/>
            <a:ext cx="4217319" cy="41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"/>
          <p:cNvSpPr txBox="1"/>
          <p:nvPr>
            <p:ph type="title"/>
          </p:nvPr>
        </p:nvSpPr>
        <p:spPr>
          <a:xfrm>
            <a:off x="819150" y="4721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Cosas que he aprendido enseñando el objeto</a:t>
            </a:r>
            <a:endParaRPr/>
          </a:p>
        </p:txBody>
      </p:sp>
      <p:sp>
        <p:nvSpPr>
          <p:cNvPr id="189" name="Google Shape;189;p21"/>
          <p:cNvSpPr txBox="1"/>
          <p:nvPr>
            <p:ph idx="1" type="body"/>
          </p:nvPr>
        </p:nvSpPr>
        <p:spPr>
          <a:xfrm>
            <a:off x="819150" y="1275750"/>
            <a:ext cx="7505700" cy="31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/>
              <a:t>Hasta ahora, solo he tenido dos experiencias enseñando este objeto de esta manera, lo que ha llevado a algunas observaciones para su enseñanza: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AutoNum type="arabicPeriod"/>
            </a:pPr>
            <a:r>
              <a:rPr lang="es-419" sz="1600"/>
              <a:t>Permitir que el estudiante experimente varias veces hasta que llegue al razonamiento adecuado. Si no lo logra en 5 minutos, es útil guiarlo hacia la comprensión de la igualdad.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s-419" sz="1600"/>
              <a:t>Una vez que el estudiante haya comprendido cómo encontrar la igualdad, se le anima a repetir el mismo proceso con un valor diferente de "n".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s-419" sz="1600"/>
              <a:t>Una estrategia efectiva para explicar estas igualdades es guiar desde el lado izquierdo de la igualdad hacia el lado derecho, y luego retroceder desde el lado derecho al lado izquierdo para reforzar la comprensión.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