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52387680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52387680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e192e999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e192e999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52387680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52387680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52387680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52387680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52387680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52387680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52387680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52387680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52387680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52387680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52387680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52387680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52387680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52387680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e192e99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e192e99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29400" y="1313525"/>
            <a:ext cx="72603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 numérica de un modelo dinámico de múltiples interacciones biológicas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978900" y="3262897"/>
            <a:ext cx="53613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Juan Pablo Moreno Cadena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Juanp.morenoc@konradlorenz.edu.co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819150" y="1689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419" sz="1900"/>
              <a:t>Estabilidad del Ecosistema:</a:t>
            </a:r>
            <a:r>
              <a:rPr lang="es-419" sz="1900"/>
              <a:t> El modelo muestra un equilibrio dinámico donde las poblaciones se mantienen estables a largo plazo, con la especie 4 mostrando el crecimiento más sostenido.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419" sz="1900"/>
              <a:t>Validación del Método Numérico:</a:t>
            </a:r>
            <a:r>
              <a:rPr lang="es-419" sz="1900"/>
              <a:t> El método del Trapecio Implícito es el más preciso para resolver las ecuaciones del modelo.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419" sz="1900"/>
              <a:t>Aplicaciones Futuras:</a:t>
            </a:r>
            <a:r>
              <a:rPr lang="es-419" sz="1900"/>
              <a:t> Con información real de un ecosistema consolidado, se podr</a:t>
            </a:r>
            <a:r>
              <a:rPr lang="es-419" sz="1900"/>
              <a:t>á</a:t>
            </a:r>
            <a:r>
              <a:rPr lang="es-419" sz="1900"/>
              <a:t> validar si el modelo funciona en condiciones reales.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819150" y="845600"/>
            <a:ext cx="7505700" cy="3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527025"/>
            <a:ext cx="75057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900"/>
              <a:t>Este modelo considera cuatro especies: Un depredador, una presa y dos especies en mutualismo. Como ejemplo, podemos considerar las siguientes especies:</a:t>
            </a:r>
            <a:endParaRPr sz="1900"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75" y="1971800"/>
            <a:ext cx="1817450" cy="18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125" y="1971799"/>
            <a:ext cx="1817450" cy="18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512" y="1971800"/>
            <a:ext cx="1817450" cy="18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3900" y="1971800"/>
            <a:ext cx="1817450" cy="18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654975" y="3866750"/>
            <a:ext cx="18174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Águila</a:t>
            </a:r>
            <a:r>
              <a:rPr lang="es-419" sz="1900"/>
              <a:t> Rapaz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900"/>
              <a:t>(Depredador)</a:t>
            </a:r>
            <a:endParaRPr sz="19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2647150" y="3866750"/>
            <a:ext cx="18174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Sapo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900"/>
              <a:t>(Presa)</a:t>
            </a:r>
            <a:endParaRPr sz="19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639325" y="3866750"/>
            <a:ext cx="18174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abeja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6631500" y="3866750"/>
            <a:ext cx="18174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flores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5211900" y="4333775"/>
            <a:ext cx="28863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(Especies en mutualismo)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819150" y="406800"/>
            <a:ext cx="75057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modelo (Variables y </a:t>
            </a:r>
            <a:r>
              <a:rPr lang="es-419"/>
              <a:t>parámetros</a:t>
            </a:r>
            <a:r>
              <a:rPr lang="es-419"/>
              <a:t>)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275" y="1144100"/>
            <a:ext cx="5079575" cy="3128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50" y="1726050"/>
            <a:ext cx="3172400" cy="18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819150" y="286650"/>
            <a:ext cx="75057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modelo (Ecuaciones diferenciales)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13" y="847950"/>
            <a:ext cx="5391176" cy="388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421525"/>
            <a:ext cx="75057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Situación</a:t>
            </a:r>
            <a:r>
              <a:rPr lang="es-419"/>
              <a:t> </a:t>
            </a:r>
            <a:r>
              <a:rPr lang="es-419"/>
              <a:t>Hipotética</a:t>
            </a:r>
            <a:r>
              <a:rPr lang="es-419"/>
              <a:t>.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942025"/>
            <a:ext cx="75057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900"/>
              <a:t>Para analizar el comportamiento del sistema, se han definido los parámetros de manera variada:</a:t>
            </a:r>
            <a:endParaRPr sz="19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600" y="1921175"/>
            <a:ext cx="831482" cy="28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3501950" y="1751000"/>
            <a:ext cx="49929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/>
              <a:t>Interpretación:</a:t>
            </a:r>
            <a:endParaRPr b="1"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75" y="2711975"/>
            <a:ext cx="1244675" cy="16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625" y="2177775"/>
            <a:ext cx="5161722" cy="17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487525" y="1977050"/>
            <a:ext cx="13836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900"/>
              <a:t>Condiciones iniciales.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819150" y="50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490" y="1280350"/>
            <a:ext cx="6017025" cy="33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19150" y="1050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Interpretación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895350" y="1725575"/>
            <a:ext cx="75057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419" sz="1900"/>
              <a:t>Dominancia de la Especie 4:</a:t>
            </a:r>
            <a:r>
              <a:rPr lang="es-419" sz="1900"/>
              <a:t> La especie 4 muestra el crecimiento más sostenido.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419" sz="1900"/>
              <a:t>Equilibrio entre Especies:</a:t>
            </a:r>
            <a:r>
              <a:rPr lang="es-419" sz="1900"/>
              <a:t> Las primeras tres especies (depredador, presa y especie 3) mantienen un equilibrio dinámico.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419" sz="1900"/>
              <a:t>Crecimiento Controlado:</a:t>
            </a:r>
            <a:r>
              <a:rPr lang="es-419" sz="1900"/>
              <a:t> Ninguna especie crece exponencialmente, evitando plagas y extinciones.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419" sz="1900"/>
              <a:t>Impacto del Mutualismo:</a:t>
            </a:r>
            <a:r>
              <a:rPr lang="es-419" sz="1900"/>
              <a:t> El mutualismo entre las especies 3 y 4 estabiliza sus poblaciones.</a:t>
            </a:r>
            <a:endParaRPr sz="221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1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19150" y="50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métodos numéricos usados</a:t>
            </a:r>
            <a:r>
              <a:rPr lang="es-419"/>
              <a:t>.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800" y="1385100"/>
            <a:ext cx="3105325" cy="7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800" y="2063612"/>
            <a:ext cx="4397776" cy="7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525" y="2899025"/>
            <a:ext cx="3288351" cy="5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7525" y="3583700"/>
            <a:ext cx="4584950" cy="6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819150" y="1094425"/>
            <a:ext cx="75057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900"/>
              <a:t>Método de Euler</a:t>
            </a:r>
            <a:endParaRPr sz="1900"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793400" y="1926675"/>
            <a:ext cx="75057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900"/>
              <a:t>Método del Punto Medio</a:t>
            </a:r>
            <a:endParaRPr sz="1900"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793400" y="2612475"/>
            <a:ext cx="75057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900"/>
              <a:t>Método de Euler hacia atrás (Backward Euler)</a:t>
            </a:r>
            <a:endParaRPr sz="1900"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793400" y="3298275"/>
            <a:ext cx="75057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900"/>
              <a:t>Método del Trapecio Implícito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819150" y="50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Mejor método.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5282700" y="1367975"/>
            <a:ext cx="31986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/>
              <a:t>Análisis de error: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900"/>
              <a:t>Se observa que el mejor es el de trapecio implícito.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0" y="1208250"/>
            <a:ext cx="4531654" cy="33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