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559675" cx="10080625"/>
  <p:notesSz cx="7772400" cy="100584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BB6501-8364-4196-BE82-C7F0DAF5CC1C}">
  <a:tblStyle styleId="{E4BB6501-8364-4196-BE82-C7F0DAF5CC1C}" styleName="Table_0"/>
  <a:tblStyle styleId="{9C22EBD0-ED3E-4030-8091-55DFDCFEB859}" styleName="Table_1"/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-228600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-228600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-228600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-228600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756046" y="4174177"/>
            <a:ext cx="8568599" cy="1153499"/>
          </a:xfrm>
          <a:prstGeom prst="rect">
            <a:avLst/>
          </a:prstGeom>
        </p:spPr>
        <p:txBody>
          <a:bodyPr anchorCtr="0" anchor="t" bIns="100775" lIns="100775" rIns="100775" tIns="10077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756046" y="2327122"/>
            <a:ext cx="8568599" cy="1704599"/>
          </a:xfrm>
          <a:prstGeom prst="rect">
            <a:avLst/>
          </a:prstGeom>
        </p:spPr>
        <p:txBody>
          <a:bodyPr anchorCtr="0" anchor="b" bIns="100775" lIns="100775" rIns="100775" tIns="100775"/>
          <a:lstStyle>
            <a:lvl1pPr algn="ctr">
              <a:spcBef>
                <a:spcPts val="0"/>
              </a:spcBef>
              <a:buSzPct val="100000"/>
              <a:defRPr sz="5300"/>
            </a:lvl1pPr>
            <a:lvl2pPr algn="ctr">
              <a:spcBef>
                <a:spcPts val="0"/>
              </a:spcBef>
              <a:buSzPct val="100000"/>
              <a:defRPr sz="5300"/>
            </a:lvl2pPr>
            <a:lvl3pPr algn="ctr">
              <a:spcBef>
                <a:spcPts val="0"/>
              </a:spcBef>
              <a:buSzPct val="100000"/>
              <a:defRPr sz="5300"/>
            </a:lvl3pPr>
            <a:lvl4pPr algn="ctr">
              <a:spcBef>
                <a:spcPts val="0"/>
              </a:spcBef>
              <a:buSzPct val="100000"/>
              <a:defRPr sz="5300"/>
            </a:lvl4pPr>
            <a:lvl5pPr algn="ctr">
              <a:spcBef>
                <a:spcPts val="0"/>
              </a:spcBef>
              <a:buSzPct val="100000"/>
              <a:defRPr sz="5300"/>
            </a:lvl5pPr>
            <a:lvl6pPr algn="ctr">
              <a:spcBef>
                <a:spcPts val="0"/>
              </a:spcBef>
              <a:buSzPct val="100000"/>
              <a:defRPr sz="5300"/>
            </a:lvl6pPr>
            <a:lvl7pPr algn="ctr">
              <a:spcBef>
                <a:spcPts val="0"/>
              </a:spcBef>
              <a:buSzPct val="100000"/>
              <a:defRPr sz="5300"/>
            </a:lvl7pPr>
            <a:lvl8pPr algn="ctr">
              <a:spcBef>
                <a:spcPts val="0"/>
              </a:spcBef>
              <a:buSzPct val="100000"/>
              <a:defRPr sz="5300"/>
            </a:lvl8pPr>
            <a:lvl9pPr algn="ctr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4031" y="302737"/>
            <a:ext cx="9072599" cy="1259999"/>
          </a:xfrm>
          <a:prstGeom prst="rect">
            <a:avLst/>
          </a:prstGeom>
        </p:spPr>
        <p:txBody>
          <a:bodyPr anchorCtr="0" anchor="b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4031" y="1763924"/>
            <a:ext cx="9072599" cy="5475899"/>
          </a:xfrm>
          <a:prstGeom prst="rect">
            <a:avLst/>
          </a:prstGeom>
        </p:spPr>
        <p:txBody>
          <a:bodyPr anchorCtr="0" anchor="t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31" y="302737"/>
            <a:ext cx="9072599" cy="1259999"/>
          </a:xfrm>
          <a:prstGeom prst="rect">
            <a:avLst/>
          </a:prstGeom>
        </p:spPr>
        <p:txBody>
          <a:bodyPr anchorCtr="0" anchor="b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4031" y="1763924"/>
            <a:ext cx="4403700" cy="5475899"/>
          </a:xfrm>
          <a:prstGeom prst="rect">
            <a:avLst/>
          </a:prstGeom>
        </p:spPr>
        <p:txBody>
          <a:bodyPr anchorCtr="0" anchor="t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172905" y="1763924"/>
            <a:ext cx="4403700" cy="5475899"/>
          </a:xfrm>
          <a:prstGeom prst="rect">
            <a:avLst/>
          </a:prstGeom>
        </p:spPr>
        <p:txBody>
          <a:bodyPr anchorCtr="0" anchor="t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04031" y="302737"/>
            <a:ext cx="9072599" cy="1259999"/>
          </a:xfrm>
          <a:prstGeom prst="rect">
            <a:avLst/>
          </a:prstGeom>
        </p:spPr>
        <p:txBody>
          <a:bodyPr anchorCtr="0" anchor="b" bIns="100775" lIns="100775" rIns="100775" tIns="10077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504031" y="6476186"/>
            <a:ext cx="9072599" cy="763500"/>
          </a:xfrm>
          <a:prstGeom prst="rect">
            <a:avLst/>
          </a:prstGeom>
        </p:spPr>
        <p:txBody>
          <a:bodyPr anchorCtr="0" anchor="t" bIns="100775" lIns="100775" rIns="100775" tIns="10077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20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</p:spPr>
        <p:txBody>
          <a:bodyPr anchorCtr="0" anchor="ctr" bIns="100775" lIns="100775" rIns="100775" tIns="10077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504031" y="302737"/>
            <a:ext cx="9072599" cy="1259999"/>
          </a:xfrm>
          <a:prstGeom prst="rect">
            <a:avLst/>
          </a:prstGeom>
          <a:noFill/>
          <a:ln>
            <a:noFill/>
          </a:ln>
        </p:spPr>
        <p:txBody>
          <a:bodyPr anchorCtr="0" anchor="b" bIns="100775" lIns="100775" rIns="100775" tIns="10077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504031" y="1763924"/>
            <a:ext cx="9072599" cy="5475899"/>
          </a:xfrm>
          <a:prstGeom prst="rect">
            <a:avLst/>
          </a:prstGeom>
          <a:noFill/>
          <a:ln>
            <a:noFill/>
          </a:ln>
        </p:spPr>
        <p:txBody>
          <a:bodyPr anchorCtr="0" anchor="t" bIns="100775" lIns="100775" rIns="100775" tIns="100775"/>
          <a:lstStyle>
            <a:lvl1pPr>
              <a:spcBef>
                <a:spcPts val="700"/>
              </a:spcBef>
              <a:buSzPct val="100000"/>
              <a:defRPr sz="3300"/>
            </a:lvl1pPr>
            <a:lvl2pPr>
              <a:spcBef>
                <a:spcPts val="500"/>
              </a:spcBef>
              <a:buSzPct val="100000"/>
              <a:defRPr sz="2600"/>
            </a:lvl2pPr>
            <a:lvl3pPr>
              <a:spcBef>
                <a:spcPts val="500"/>
              </a:spcBef>
              <a:buSzPct val="100000"/>
              <a:defRPr sz="2600"/>
            </a:lvl3pPr>
            <a:lvl4pPr>
              <a:spcBef>
                <a:spcPts val="400"/>
              </a:spcBef>
              <a:buSzPct val="100000"/>
              <a:defRPr sz="2000"/>
            </a:lvl4pPr>
            <a:lvl5pPr>
              <a:spcBef>
                <a:spcPts val="400"/>
              </a:spcBef>
              <a:buSzPct val="100000"/>
              <a:defRPr sz="2000"/>
            </a:lvl5pPr>
            <a:lvl6pPr>
              <a:spcBef>
                <a:spcPts val="400"/>
              </a:spcBef>
              <a:buSzPct val="100000"/>
              <a:defRPr sz="2000"/>
            </a:lvl6pPr>
            <a:lvl7pPr>
              <a:spcBef>
                <a:spcPts val="400"/>
              </a:spcBef>
              <a:buSzPct val="100000"/>
              <a:defRPr sz="2000"/>
            </a:lvl7pPr>
            <a:lvl8pPr>
              <a:spcBef>
                <a:spcPts val="400"/>
              </a:spcBef>
              <a:buSzPct val="100000"/>
              <a:defRPr sz="2000"/>
            </a:lvl8pPr>
            <a:lvl9pPr>
              <a:spcBef>
                <a:spcPts val="400"/>
              </a:spcBef>
              <a:buSzPct val="100000"/>
              <a:defRPr sz="20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433267" y="698110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775" lIns="100775" rIns="100775" tIns="100775">
            <a:noAutofit/>
          </a:bodyPr>
          <a:lstStyle>
            <a:lvl1pPr algn="r">
              <a:spcBef>
                <a:spcPts val="0"/>
              </a:spcBef>
              <a:buNone/>
              <a:defRPr sz="14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mail.google.com/mail/7" TargetMode="External"/><Relationship Id="rId3" Type="http://schemas.openxmlformats.org/officeDocument/2006/relationships/hyperlink" Target="http://mail.google.com/mail/7" TargetMode="External"/><Relationship Id="rId6" Type="http://schemas.openxmlformats.org/officeDocument/2006/relationships/image" Target="../media/image01.png"/><Relationship Id="rId5" Type="http://schemas.openxmlformats.org/officeDocument/2006/relationships/hyperlink" Target="http://mail.google.com/mail/7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Asterisk: Just for the Heck of It!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820854">
            <a:off x="3937045" y="2468556"/>
            <a:ext cx="2090671" cy="209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62" y="5222875"/>
            <a:ext cx="8366125" cy="209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Codecs: Commonly Used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39116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G.711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 uLaw – Industry standard – 64 Kbps – Very low CPU overhead – OK for Fax (and Modem) – Compressed (sort of, but really Companded – compressed then expanded, so not really, but sort of)</a:t>
            </a:r>
          </a:p>
          <a:p>
            <a:pPr indent="-39116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G.726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Like G.711 but half the bandwidth (only 32 Kbps in Asterisk) – Compressed – Higher CPU load – No Fax or Modem – May be worth playing with if you don't need Fax</a:t>
            </a:r>
          </a:p>
          <a:p>
            <a:pPr indent="-39116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GSM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Lower bandwidth at 13 Kbps – Good balance of quality and load – Best for wifi connections (my opinion) – Unreliable for Fax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Codecs: ...and the Rest!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0400">
            <a:noAutofit/>
          </a:bodyPr>
          <a:lstStyle/>
          <a:p>
            <a:pPr indent="-405447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G.729A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Really thin @ 8 Kbps – Higher CPU load (from compression) – Requires licensing $ - Very popular in commercial VoIP systems and on phones</a:t>
            </a:r>
          </a:p>
          <a:p>
            <a:pPr indent="-405447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ILBC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(Internet Low Bitrate Codec) – Requires license, but at no cost – Not a standard yet – Very thin – Very little support on today's phones</a:t>
            </a:r>
          </a:p>
          <a:p>
            <a:pPr indent="-405447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Speex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Variable bitrate – No standard yet, and since it's free, it may be awhile – Really thin in operation</a:t>
            </a:r>
          </a:p>
          <a:p>
            <a:pPr indent="-405447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MP3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Not for voice, but all over the place for Music on Hold, because </a:t>
            </a:r>
            <a:r>
              <a:rPr b="0" baseline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MP3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Hardware?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choice: Atom box from eBay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OS/Distro?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choice: Debian 7 (Wheezy)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Asterisk Version?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choice: 1.8 Certified – Built from source</a:t>
            </a: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Let's Try It Out!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549275" y="6553200"/>
            <a:ext cx="9070974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demo starts here...</a:t>
            </a: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17625"/>
            <a:ext cx="6308700" cy="4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Asterisk Dialplan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503237" y="17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{E4BB6501-8364-4196-BE82-C7F0DAF5CC1C}</a:tableStyleId>
              </a:tblPr>
              <a:tblGrid>
                <a:gridCol w="3162300"/>
                <a:gridCol w="1265225"/>
              </a:tblGrid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ANAC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1212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Auto-Attendant / IVR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1451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 Mode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1242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Echo Test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1215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Extended Weather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1256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Caller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*69 / 1169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 Check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1241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Music on Hold Test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1221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Night Mode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1243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5153025" y="17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{9C22EBD0-ED3E-4030-8091-55DFDCFEB859}</a:tableStyleId>
              </a:tblPr>
              <a:tblGrid>
                <a:gridCol w="3189275"/>
                <a:gridCol w="1238250"/>
              </a:tblGrid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Ringback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1213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Silent Termination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1216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1277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Tonesweep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1217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Voicemail – By Station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*98 / 1198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Voicemail – General Dial-In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*99 / 1199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Voicemail – Main Mailbox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*97 / 1197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Wake-Up Call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1211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34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Weather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1255</a:t>
                      </a:r>
                    </a:p>
                  </a:txBody>
                  <a:tcPr marT="60400" marB="46800" marR="90000" marL="90000">
                    <a:lnL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5" name="Shape 125"/>
          <p:cNvSpPr txBox="1"/>
          <p:nvPr>
            <p:ph idx="1" type="body"/>
          </p:nvPr>
        </p:nvSpPr>
        <p:spPr>
          <a:xfrm>
            <a:off x="530225" y="5773725"/>
            <a:ext cx="9071099" cy="14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18125">
            <a:noAutofit/>
          </a:bodyPr>
          <a:lstStyle/>
          <a:p>
            <a:pPr indent="-37592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Phones: 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r>
              <a:rPr b="1" lang="en-US" sz="1800"/>
              <a:t>7</a:t>
            </a:r>
          </a:p>
          <a:p>
            <a:pPr indent="-37592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IVR Options: 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 VM, 2 = Attendant, 5 = Open Conference</a:t>
            </a:r>
          </a:p>
          <a:p>
            <a:pPr indent="-37592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Conference 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1711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Managed Conference 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1722/1723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92100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Asterisk: It's Almost This Cool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49275" y="6553200"/>
            <a:ext cx="9070974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450" y="1483125"/>
            <a:ext cx="3514799" cy="5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Introduction to Asterisk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03237" y="1371600"/>
            <a:ext cx="9070974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72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Joe McNeely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m.fwlug</a:t>
            </a:r>
            <a:r>
              <a:rPr b="0" baseline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@gmail.com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https://github.com/jpmcneely/Asterisk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 Wayne Linux User Group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April 16, 2015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625" y="5119687"/>
            <a:ext cx="8366125" cy="209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Asterisk: Just for the Heck of It!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503237" y="1227137"/>
            <a:ext cx="9070974" cy="5468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Official Description: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Asterisk is a free and open source framework for building communications applications and is sponsored by Digium. 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...yada, yada, yada...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Description: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Asterisk is very cool software that let's you do all kinds of crazy phone stuff.  Also, sometimes people use it for, you know, phone systems and whatever.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Asterisk: Just for the Heck of It!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503237" y="1652586"/>
            <a:ext cx="9070974" cy="46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-215900" lvl="0" marL="2159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What can I do with it?</a:t>
            </a:r>
          </a:p>
          <a:p>
            <a:pPr indent="-215900" lvl="0" marL="2159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multiple incoming lines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phones - with different purposes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 database – write a database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 Call Center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Call Centers in different towns and connect them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out-bound calling (but lose my number, please)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automation</a:t>
            </a:r>
          </a:p>
          <a:p>
            <a:pPr indent="-215900" lvl="0" marL="215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Auto-attendants, voicemail, bunches of other stuff</a:t>
            </a:r>
          </a:p>
          <a:p>
            <a:pPr indent="-215900" lvl="0" marL="2159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475" y="5862637"/>
            <a:ext cx="1087437" cy="108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Asterisk: Just for the Heck of It!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Book!  The Book is Free!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http://www.asteriskdocs.org/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037" y="4486275"/>
            <a:ext cx="2919411" cy="291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Seriously - Why?!?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Top 5 Reasons for Running Asterisk at Home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5 – Learn more by doing!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4 – Fire your Telco!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3 – Features and Applications!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2 – The Everest Imperative </a:t>
            </a: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(Because it's there)</a:t>
            </a: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Seriously - Why?!?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7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Top 5 Reasons for Running Asterisk at Home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1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We might just be geeks.</a:t>
            </a: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my reason, btw.</a:t>
            </a: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0" baseline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65525"/>
            <a:ext cx="1025525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811" y="3452812"/>
            <a:ext cx="1025525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31837" y="274637"/>
            <a:ext cx="8548687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79525"/>
            <a:ext cx="907097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15100">
            <a:noAutofit/>
          </a:bodyPr>
          <a:lstStyle/>
          <a:p>
            <a:pPr indent="-33020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ATA: Analog Terminal Adapter – Device to connect analog phones or lines to VoIP systems.  ATAs can be...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PBX: Private Branch eXchange – Term that used to mean “Great Big Phone System”.  Now used to describe pretty much any business-style system.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Dialplan: What calls do when the come in to a switch.  Usually a fairly linear set of steps that a call will take based on menus or other factors.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Trunk: A telephone line (old-style or VoIP) for incoming and outgoing calls.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POTS: Plain Old Telephone Service – This is a real term that real phone people use.  Really.</a:t>
            </a:r>
          </a:p>
          <a:p>
            <a:pPr indent="-33020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ctr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more, of course...</a:t>
            </a:r>
          </a:p>
          <a:p>
            <a:pPr indent="-342900" lvl="0" marL="342900" marR="0" rtl="0" algn="l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baseline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Protocols: Most Often Seen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3225" y="1768475"/>
            <a:ext cx="9071099" cy="5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39116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SIP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 Session Initiation Protocol – Used to control multimedia communications sessions (like a voice call) – Not limited to VoIP, but most commonly found there – Requires more firewall config to support outside lines or phones (generally port 5060 and 1000+ high ports for media) – Lines/trunks available from VoIP providers</a:t>
            </a:r>
          </a:p>
          <a:p>
            <a:pPr indent="-39116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IAX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 Inter-Asterisk eXchange – Created for Asterisk, in case there was any confusion – Requires one UDP port for outside lines or phones (4569, usually) – We are really talking about IAX2 when we talk about IAX – Lines/trunks available from VoIP providers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25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Protocols: Not as Often Seen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3237" y="1768475"/>
            <a:ext cx="907097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75">
            <a:noAutofit/>
          </a:bodyPr>
          <a:lstStyle/>
          <a:p>
            <a:pPr indent="-391160" lvl="0" marL="4318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MGCP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aka Media Gateway Control Protocol – Early player in commercial systems – Really two protocols (SDP or Session Description Protocol and RTP or Realtime Transport Control)</a:t>
            </a:r>
          </a:p>
          <a:p>
            <a:pPr indent="-391160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●"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H.323 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Among the original media protocols – Still very common for conferencing systems and some VoIP solutions</a:t>
            </a:r>
          </a:p>
          <a:p>
            <a:pPr indent="-238759" lvl="0" marL="4318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31800" marR="0" rtl="0" algn="ctr">
              <a:lnSpc>
                <a:spcPct val="94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And Many More – Mostly Proprietary 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