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2" r:id="rId4"/>
    <p:sldId id="316" r:id="rId5"/>
    <p:sldId id="317" r:id="rId6"/>
    <p:sldId id="318" r:id="rId7"/>
    <p:sldId id="320" r:id="rId8"/>
    <p:sldId id="308" r:id="rId9"/>
    <p:sldId id="319" r:id="rId10"/>
    <p:sldId id="302" r:id="rId11"/>
    <p:sldId id="312" r:id="rId12"/>
    <p:sldId id="301" r:id="rId13"/>
    <p:sldId id="310" r:id="rId14"/>
    <p:sldId id="309" r:id="rId15"/>
    <p:sldId id="311" r:id="rId16"/>
    <p:sldId id="314" r:id="rId17"/>
    <p:sldId id="321" r:id="rId18"/>
    <p:sldId id="324" r:id="rId19"/>
    <p:sldId id="322" r:id="rId20"/>
    <p:sldId id="323" r:id="rId21"/>
    <p:sldId id="325" r:id="rId22"/>
    <p:sldId id="326" r:id="rId23"/>
    <p:sldId id="307" r:id="rId24"/>
    <p:sldId id="327" r:id="rId25"/>
    <p:sldId id="328" r:id="rId26"/>
    <p:sldId id="281" r:id="rId27"/>
  </p:sldIdLst>
  <p:sldSz cx="12193588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8057-AB40-4B24-97B6-02AF39A3643D}" type="datetimeFigureOut">
              <a:rPr lang="pt-BR" smtClean="0"/>
              <a:pPr/>
              <a:t>27/09/2018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5671-E108-4632-BCB3-5509CABA574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97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 hidden="1"/>
          <p:cNvSpPr/>
          <p:nvPr/>
        </p:nvSpPr>
        <p:spPr>
          <a:xfrm>
            <a:off x="2520" y="6399360"/>
            <a:ext cx="121867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 hidden="1"/>
          <p:cNvSpPr/>
          <p:nvPr/>
        </p:nvSpPr>
        <p:spPr>
          <a:xfrm>
            <a:off x="360" y="6332760"/>
            <a:ext cx="12186720" cy="6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1"/>
          <p:cNvPicPr/>
          <p:nvPr/>
        </p:nvPicPr>
        <p:blipFill>
          <a:blip r:embed="rId2"/>
          <a:srcRect l="9915" t="45249" r="48337" b="30817"/>
          <a:stretch/>
        </p:blipFill>
        <p:spPr>
          <a:xfrm>
            <a:off x="3551400" y="2608560"/>
            <a:ext cx="5085360" cy="16365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099800" y="4455000"/>
            <a:ext cx="1005588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Voltímetro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Medida a ser realizada com o circuito ligado, cuidando para não fechar contato das pontas de prova com o circuito elétrico ou terminais na vizinhança do circuito a ser de fato medido.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Observar se a tensão a ser medida está na escala correta, se AC (corrente alternada) ou DC (corrente contínua).</a:t>
            </a:r>
          </a:p>
        </p:txBody>
      </p:sp>
    </p:spTree>
    <p:extLst>
      <p:ext uri="{BB962C8B-B14F-4D97-AF65-F5344CB8AC3E}">
        <p14:creationId xmlns:p14="http://schemas.microsoft.com/office/powerpoint/2010/main" val="1299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Voltímetro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E981367D-A1CB-4828-A9DF-5B5A8666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966" y="1894141"/>
            <a:ext cx="2461333" cy="383195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(1) Evitar. Se a amplitude de tensão não for conhecida, utilize a maior faixa e então reduza até obter a resolução desejada.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C9AFFA-F4DD-4818-9D87-CC76ABA8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4" y="1894141"/>
            <a:ext cx="663985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4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Amperímetro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Como a corrente elétrica passa através dos condutores e dispositivos ligados a eles, para aferir a corrente que passa por alguma região de algum circuito, deve-se colocar o amperímetro em série com esta, sendo necessário abrir o circuito no local da medição.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Por isso, para as medições serem precisas, é necessário que o amperímetro tenha uma resistência interna muito pequena comparada à do circuito.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Multímetro possui bornes dedicados a essa medição.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86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Amperímetro</a:t>
            </a:r>
          </a:p>
        </p:txBody>
      </p:sp>
      <p:pic>
        <p:nvPicPr>
          <p:cNvPr id="3074" name="Picture 2" descr="Funcionamento AmperÃ­metro">
            <a:extLst>
              <a:ext uri="{FF2B5EF4-FFF2-40B4-BE49-F238E27FC236}">
                <a16:creationId xmlns:a16="http://schemas.microsoft.com/office/drawing/2014/main" id="{79077582-6FE4-4353-A398-6479378B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93" y="1901593"/>
            <a:ext cx="4724400" cy="40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76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747" y="1027943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Ohmímetro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8747" y="1851684"/>
            <a:ext cx="9947420" cy="4061013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45869E"/>
                </a:solidFill>
              </a:rPr>
              <a:t>Medidas de resistência devem ser feitas com o circuito do componente a ser medido desligado - de outro modo, o circuito ou o multímetro podem ser danificados e a medição ser incorreta.</a:t>
            </a:r>
          </a:p>
          <a:p>
            <a:pPr algn="just"/>
            <a:r>
              <a:rPr lang="pt-BR" dirty="0">
                <a:solidFill>
                  <a:srgbClr val="45869E"/>
                </a:solidFill>
              </a:rPr>
              <a:t>É recomendável retirar o componente para obter uma medição confiável.</a:t>
            </a:r>
          </a:p>
          <a:p>
            <a:pPr algn="just"/>
            <a:r>
              <a:rPr lang="pt-BR" dirty="0">
                <a:solidFill>
                  <a:srgbClr val="45869E"/>
                </a:solidFill>
              </a:rPr>
              <a:t>Para escalas de </a:t>
            </a:r>
            <a:r>
              <a:rPr lang="pt-BR" dirty="0" err="1">
                <a:solidFill>
                  <a:srgbClr val="45869E"/>
                </a:solidFill>
              </a:rPr>
              <a:t>mega</a:t>
            </a:r>
            <a:r>
              <a:rPr lang="pt-BR" dirty="0">
                <a:solidFill>
                  <a:srgbClr val="45869E"/>
                </a:solidFill>
              </a:rPr>
              <a:t> Ohms, deve se evitar de tocar com os dedos nos terminas do componente e na parte não isolada das pontas de prova, pois irá interferir na medição.</a:t>
            </a:r>
          </a:p>
        </p:txBody>
      </p:sp>
    </p:spTree>
    <p:extLst>
      <p:ext uri="{BB962C8B-B14F-4D97-AF65-F5344CB8AC3E}">
        <p14:creationId xmlns:p14="http://schemas.microsoft.com/office/powerpoint/2010/main" val="156479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747" y="1027943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Ohmímetro</a:t>
            </a:r>
          </a:p>
        </p:txBody>
      </p:sp>
      <p:pic>
        <p:nvPicPr>
          <p:cNvPr id="4098" name="Picture 2" descr="Funcionamento OhmÃ­metro">
            <a:extLst>
              <a:ext uri="{FF2B5EF4-FFF2-40B4-BE49-F238E27FC236}">
                <a16:creationId xmlns:a16="http://schemas.microsoft.com/office/drawing/2014/main" id="{7B5CDF9D-BE89-446C-9722-DF97CFEC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90" y="1851684"/>
            <a:ext cx="4202206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6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Capacímetro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É utilizado para medir a capacitância de capacitores.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Deve-se retirar o componente do circuito para se realizar a medição.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Geralmente o multímetro possui bornes dedicados para esta medição.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9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do diodo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7" y="2128122"/>
            <a:ext cx="9883602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Teste específico pois não possui o comportamento linear igual ao de um resistor, por se tratar de componente semicondutor.</a:t>
            </a:r>
          </a:p>
          <a:p>
            <a:pPr algn="just"/>
            <a:r>
              <a:rPr lang="pt-BR" dirty="0">
                <a:solidFill>
                  <a:srgbClr val="45869E"/>
                </a:solidFill>
              </a:rPr>
              <a:t>Deve ser realizado com o circuito do componente a ser medido desligado - de outro modo, o circuito ou o multímetro podem ser danificados e a medição ser incorreta.</a:t>
            </a:r>
          </a:p>
          <a:p>
            <a:pPr algn="just"/>
            <a:r>
              <a:rPr lang="pt-BR" dirty="0">
                <a:solidFill>
                  <a:srgbClr val="45869E"/>
                </a:solidFill>
              </a:rPr>
              <a:t>É recomendável retirar o componente para obter uma medição confiável.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45869E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11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do diodo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7" y="2128122"/>
            <a:ext cx="9883602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Deve se observar as posições de Anodo (positivo) e Catodo (negativo) do diodo no teste.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O valor exibido na tela é exatamente a queda de tensão que o diodo impõe ao circuito, geralmente 0,700 v.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Para LEDs o valor exibido na tela é maior (</a:t>
            </a:r>
            <a:r>
              <a:rPr lang="pt-BR" dirty="0" err="1">
                <a:solidFill>
                  <a:srgbClr val="45869E"/>
                </a:solidFill>
              </a:rPr>
              <a:t>ex</a:t>
            </a:r>
            <a:r>
              <a:rPr lang="pt-BR" dirty="0">
                <a:solidFill>
                  <a:srgbClr val="45869E"/>
                </a:solidFill>
              </a:rPr>
              <a:t>: LED vermelho é de 2 v) e dependendo da cor do LED, o mesmo poderá acender durante o teste.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45869E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9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do diodo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45869E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ADFB29-753D-4C6F-AC80-17CF28C5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86" y="2128122"/>
            <a:ext cx="2847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23160" y="3308040"/>
            <a:ext cx="9142200" cy="20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000" b="1" strike="noStrike" cap="all" spc="-1" dirty="0">
                <a:solidFill>
                  <a:srgbClr val="45869E"/>
                </a:solidFill>
                <a:latin typeface="Calibri Light"/>
                <a:ea typeface="DejaVu Sans"/>
              </a:rPr>
              <a:t>LUIZ ALBERTO GOMES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1200" b="0" strike="noStrike" spc="-1" dirty="0">
                <a:solidFill>
                  <a:srgbClr val="45869E"/>
                </a:solidFill>
                <a:latin typeface="Calibri Light"/>
                <a:ea typeface="DejaVu Sans"/>
              </a:rPr>
              <a:t>Engenheiro Eletrônico</a:t>
            </a:r>
            <a:endParaRPr lang="pt-BR" sz="1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1200" b="0" strike="noStrike" cap="all" spc="-1" dirty="0">
                <a:solidFill>
                  <a:srgbClr val="45869E"/>
                </a:solidFill>
                <a:latin typeface="Calibri Light"/>
                <a:ea typeface="DejaVu Sans"/>
              </a:rPr>
              <a:t>S</a:t>
            </a:r>
            <a:r>
              <a:rPr lang="pt-BR" sz="1200" b="0" strike="noStrike" spc="-1" dirty="0">
                <a:solidFill>
                  <a:srgbClr val="45869E"/>
                </a:solidFill>
                <a:latin typeface="Calibri Light"/>
                <a:ea typeface="DejaVu Sans"/>
              </a:rPr>
              <a:t>etor</a:t>
            </a:r>
            <a:r>
              <a:rPr lang="pt-BR" sz="1200" b="0" strike="noStrike" cap="all" spc="-1" dirty="0">
                <a:solidFill>
                  <a:srgbClr val="45869E"/>
                </a:solidFill>
                <a:latin typeface="Calibri Light"/>
                <a:ea typeface="DejaVu Sans"/>
              </a:rPr>
              <a:t>: P</a:t>
            </a:r>
            <a:r>
              <a:rPr lang="pt-BR" sz="1200" b="0" strike="noStrike" spc="-1" dirty="0">
                <a:solidFill>
                  <a:srgbClr val="45869E"/>
                </a:solidFill>
                <a:latin typeface="Calibri Light"/>
                <a:ea typeface="DejaVu Sans"/>
              </a:rPr>
              <a:t>esquisa e </a:t>
            </a:r>
            <a:r>
              <a:rPr lang="pt-BR" sz="1200" b="0" strike="noStrike" cap="all" spc="-1" dirty="0">
                <a:solidFill>
                  <a:srgbClr val="45869E"/>
                </a:solidFill>
                <a:latin typeface="Calibri Light"/>
                <a:ea typeface="DejaVu Sans"/>
              </a:rPr>
              <a:t>D</a:t>
            </a:r>
            <a:r>
              <a:rPr lang="pt-BR" sz="1200" b="0" strike="noStrike" spc="-1" dirty="0">
                <a:solidFill>
                  <a:srgbClr val="45869E"/>
                </a:solidFill>
                <a:latin typeface="Calibri Light"/>
                <a:ea typeface="DejaVu Sans"/>
              </a:rPr>
              <a:t>esenvolvimento</a:t>
            </a:r>
            <a:endParaRPr lang="pt-BR" sz="1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1200" spc="-1" dirty="0">
                <a:solidFill>
                  <a:srgbClr val="45869E"/>
                </a:solidFill>
                <a:latin typeface="Calibri Light"/>
                <a:ea typeface="DejaVu Sans"/>
              </a:rPr>
              <a:t>luiz</a:t>
            </a:r>
            <a:r>
              <a:rPr lang="pt-BR" sz="1200" b="0" strike="noStrike" spc="-1" dirty="0">
                <a:solidFill>
                  <a:srgbClr val="45869E"/>
                </a:solidFill>
                <a:latin typeface="Calibri Light"/>
                <a:ea typeface="DejaVu Sans"/>
              </a:rPr>
              <a:t>.gomes@diagno.ind.br</a:t>
            </a:r>
            <a:endParaRPr lang="pt-BR" sz="1200" b="0" strike="noStrike" spc="-1" dirty="0">
              <a:latin typeface="Arial"/>
            </a:endParaRPr>
          </a:p>
        </p:txBody>
      </p:sp>
      <p:pic>
        <p:nvPicPr>
          <p:cNvPr id="81" name="Picture 4"/>
          <p:cNvPicPr/>
          <p:nvPr/>
        </p:nvPicPr>
        <p:blipFill>
          <a:blip r:embed="rId2"/>
          <a:stretch/>
        </p:blipFill>
        <p:spPr>
          <a:xfrm>
            <a:off x="5536800" y="1989360"/>
            <a:ext cx="1114560" cy="111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de continuidade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Verifica rapidamente se o circuito está contínuo (não está aberto) e é comum multímetro emitir um sinal sonoro nessa situação.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Útil em casos de suspeita de curto circuito ou fio rompido.</a:t>
            </a:r>
          </a:p>
          <a:p>
            <a:pPr algn="just"/>
            <a:r>
              <a:rPr lang="pt-BR" dirty="0">
                <a:solidFill>
                  <a:srgbClr val="45869E"/>
                </a:solidFill>
              </a:rPr>
              <a:t>Deve ser realizado com o circuito desligado - de outro modo, o circuito ou o multímetro podem ser danificados e a medição incorreta.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93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de Temperatura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É necessário a ponta de prova com termopar.</a:t>
            </a:r>
          </a:p>
          <a:p>
            <a:pPr algn="just"/>
            <a:r>
              <a:rPr lang="pt-BR" dirty="0">
                <a:solidFill>
                  <a:srgbClr val="45869E"/>
                </a:solidFill>
              </a:rPr>
              <a:t>Geralmente o multímetro possui bornes dedicados para esta medição.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Deve se aproximar o termopar do objeto que se deseja medir a temperatura.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45869E"/>
              </a:solidFill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01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de Temperatura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45869E"/>
              </a:solidFill>
            </a:endParaRP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2050" name="Picture 2" descr="Resultado de imagem para termopar tipo k multimetro">
            <a:extLst>
              <a:ext uri="{FF2B5EF4-FFF2-40B4-BE49-F238E27FC236}">
                <a16:creationId xmlns:a16="http://schemas.microsoft.com/office/drawing/2014/main" id="{BD2E5026-3391-479E-9748-21507641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21" y="2128122"/>
            <a:ext cx="3431143" cy="315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8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Frequencímetro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5869E"/>
                </a:solidFill>
              </a:rPr>
              <a:t> O frequencímetro é utilizado para medição da frequência de um sinal periódico. A unidade de medida utilizada é o hertz (símbolo Hz). Um frequencímetro possui um mostrador digital, informando a frequência medida em Hz, kHz, conforme a escala utilizada.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42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de </a:t>
            </a:r>
            <a:r>
              <a:rPr lang="pt-BR" sz="4000" b="1" dirty="0" err="1">
                <a:solidFill>
                  <a:srgbClr val="45869E"/>
                </a:solidFill>
              </a:rPr>
              <a:t>hFE</a:t>
            </a:r>
            <a:r>
              <a:rPr lang="pt-BR" sz="4000" b="1" dirty="0">
                <a:solidFill>
                  <a:srgbClr val="45869E"/>
                </a:solidFill>
              </a:rPr>
              <a:t> de Transistor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>
                <a:solidFill>
                  <a:srgbClr val="45869E"/>
                </a:solidFill>
              </a:rPr>
              <a:t>O parâmetro </a:t>
            </a:r>
            <a:r>
              <a:rPr lang="pt-BR" dirty="0" err="1">
                <a:solidFill>
                  <a:srgbClr val="45869E"/>
                </a:solidFill>
              </a:rPr>
              <a:t>hFE</a:t>
            </a:r>
            <a:r>
              <a:rPr lang="pt-BR" dirty="0">
                <a:solidFill>
                  <a:srgbClr val="45869E"/>
                </a:solidFill>
              </a:rPr>
              <a:t> é conhecido como fator de ganho do transistor, explicando de uma forma rápida, se um transistor tem </a:t>
            </a:r>
            <a:r>
              <a:rPr lang="pt-BR" dirty="0" err="1">
                <a:solidFill>
                  <a:srgbClr val="45869E"/>
                </a:solidFill>
              </a:rPr>
              <a:t>hfe</a:t>
            </a:r>
            <a:r>
              <a:rPr lang="pt-BR" dirty="0">
                <a:solidFill>
                  <a:srgbClr val="45869E"/>
                </a:solidFill>
              </a:rPr>
              <a:t> de 100, isso significa (numa configuração emissor comum por exemplo) que a corrente de coletor dele será 100 vezes maior (teoricamente) que a corrente de base.</a:t>
            </a:r>
          </a:p>
          <a:p>
            <a:pPr algn="just"/>
            <a:endParaRPr lang="pt-BR" dirty="0">
              <a:solidFill>
                <a:srgbClr val="45869E"/>
              </a:solidFill>
            </a:endParaRPr>
          </a:p>
          <a:p>
            <a:pPr algn="just"/>
            <a:r>
              <a:rPr lang="pt-BR" dirty="0">
                <a:solidFill>
                  <a:srgbClr val="45869E"/>
                </a:solidFill>
              </a:rPr>
              <a:t>Ou seja se a corrente de base for 1 </a:t>
            </a:r>
            <a:r>
              <a:rPr lang="pt-BR" dirty="0" err="1">
                <a:solidFill>
                  <a:srgbClr val="45869E"/>
                </a:solidFill>
              </a:rPr>
              <a:t>mA</a:t>
            </a:r>
            <a:r>
              <a:rPr lang="pt-BR" dirty="0">
                <a:solidFill>
                  <a:srgbClr val="45869E"/>
                </a:solidFill>
              </a:rPr>
              <a:t>, a corrente de coletor será 100 </a:t>
            </a:r>
            <a:r>
              <a:rPr lang="pt-BR" dirty="0" err="1">
                <a:solidFill>
                  <a:srgbClr val="45869E"/>
                </a:solidFill>
              </a:rPr>
              <a:t>mA.</a:t>
            </a:r>
            <a:r>
              <a:rPr lang="pt-BR" dirty="0">
                <a:solidFill>
                  <a:srgbClr val="45869E"/>
                </a:solidFill>
              </a:rPr>
              <a:t> Na prática a corrente é limitada pelas características elétricas do componente, fonte de alimentação, etc.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79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0"/>
            <a:ext cx="12191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074" y="940667"/>
            <a:ext cx="10058400" cy="953474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</a:rPr>
              <a:t>Teste de </a:t>
            </a:r>
            <a:r>
              <a:rPr lang="pt-BR" sz="4000" b="1" dirty="0" err="1">
                <a:solidFill>
                  <a:srgbClr val="45869E"/>
                </a:solidFill>
              </a:rPr>
              <a:t>hFE</a:t>
            </a:r>
            <a:r>
              <a:rPr lang="pt-BR" sz="4000" b="1" dirty="0">
                <a:solidFill>
                  <a:srgbClr val="45869E"/>
                </a:solidFill>
              </a:rPr>
              <a:t> de Transistor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98076" y="2128122"/>
            <a:ext cx="10058399" cy="402336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rgbClr val="45869E"/>
                </a:solidFill>
              </a:rPr>
              <a:t>Observar se o de transistor é do tipo NPN ou PNP, para colocar corretamente no multímetro.</a:t>
            </a:r>
          </a:p>
          <a:p>
            <a:pPr marL="0" indent="0" algn="just">
              <a:buNone/>
            </a:pPr>
            <a:endParaRPr lang="pt-BR" dirty="0">
              <a:solidFill>
                <a:srgbClr val="45869E"/>
              </a:solidFill>
            </a:endParaRP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62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96200" y="285120"/>
            <a:ext cx="10055880" cy="144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1096200" y="1844280"/>
            <a:ext cx="10055880" cy="402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1" name="Imagem 1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1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8887" y="1915869"/>
            <a:ext cx="10252589" cy="433401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+mj-lt"/>
                <a:cs typeface="Arial" panose="020B0604020202020204" pitchFamily="34" charset="0"/>
              </a:rPr>
              <a:t>É um instrumento de teste portátil, compacto e operado por bateria. Possui as seguintes características de medida para aplicações em serviços em campo, laboratórios, reparos residenciais ou em testes e manutenção: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2400" dirty="0">
              <a:solidFill>
                <a:srgbClr val="45869E"/>
              </a:solidFill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Voltímetro - Tensão DC e AC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Amperímetro - Corrente DC e AC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Ohmímetro - Resistência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Capacímetro - Capacitância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Teste de Diodo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Teste de Continuidade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Temperatura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Frequência</a:t>
            </a:r>
          </a:p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Teste de </a:t>
            </a:r>
            <a:r>
              <a:rPr lang="pt-BR" sz="1800" dirty="0" err="1">
                <a:solidFill>
                  <a:srgbClr val="45869E"/>
                </a:solidFill>
                <a:cs typeface="Arial" panose="020B0604020202020204" pitchFamily="34" charset="0"/>
              </a:rPr>
              <a:t>hFE</a:t>
            </a: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 de Transistor</a:t>
            </a:r>
          </a:p>
          <a:p>
            <a:pPr algn="just">
              <a:lnSpc>
                <a:spcPct val="150000"/>
              </a:lnSpc>
            </a:pPr>
            <a:endParaRPr lang="pt-BR" sz="21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1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1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53" y="-2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8887" y="1915868"/>
            <a:ext cx="10515600" cy="119131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1800" dirty="0">
                <a:solidFill>
                  <a:srgbClr val="45869E"/>
                </a:solidFill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rgbClr val="45869E"/>
                </a:solidFill>
                <a:cs typeface="Arial" panose="020B0604020202020204" pitchFamily="34" charset="0"/>
              </a:rPr>
              <a:t>Ele pode ser apresentado de duas categorias, digital e analógica. Tais categorias fazem referência a forma de medição, sendo o digital através de um processamento da tensão entre os seus dois pinos e o analógico o uso desta tensão para mover um ponteiro.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1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D01784-DEF7-4AAE-9ACE-9F4AB22C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08" y="2903401"/>
            <a:ext cx="2363780" cy="34834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8C9C25-B6EC-440E-A5A7-0C4EE55C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689" y="2903401"/>
            <a:ext cx="1767858" cy="34834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E95873-879D-4115-8DC6-98E7792CD3B4}"/>
              </a:ext>
            </a:extLst>
          </p:cNvPr>
          <p:cNvSpPr txBox="1"/>
          <p:nvPr/>
        </p:nvSpPr>
        <p:spPr>
          <a:xfrm>
            <a:off x="2518027" y="6386866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Analógico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D3CC17-1537-4374-9D20-3CD03C9F9D54}"/>
              </a:ext>
            </a:extLst>
          </p:cNvPr>
          <p:cNvSpPr txBox="1"/>
          <p:nvPr/>
        </p:nvSpPr>
        <p:spPr>
          <a:xfrm>
            <a:off x="8577315" y="638686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1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 - Precisão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8887" y="1915869"/>
            <a:ext cx="10146057" cy="43340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É o maior erro permissível que irá ocorrer sob condições de operação específicas. Em outras palavras, é uma indicação da proximidade entre a medição exibida pelo multímetro e o valor real do sinal medido.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A precisão de um multímetro é normalmente expressa como uma percentagem da leitura. Uma precisão de 1% da leitura significa que para o valor exibido de 100,0V, o valor real da tensão pode estar em qualquer lugar entre 99,0V e 101,0V.</a:t>
            </a:r>
          </a:p>
        </p:txBody>
      </p:sp>
    </p:spTree>
    <p:extLst>
      <p:ext uri="{BB962C8B-B14F-4D97-AF65-F5344CB8AC3E}">
        <p14:creationId xmlns:p14="http://schemas.microsoft.com/office/powerpoint/2010/main" val="128115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1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 - Precisão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8888" y="1915869"/>
            <a:ext cx="10110546" cy="43340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Especificações podem incluir também um range de dígitos adicionado às especificações básicas de precisão. Isso indica em quantas unidades o dígito da extremidade direita pode variar. Desse modo, a precisão do exemplo anterior poderia ser indicada como ±(1% +2D). Então, para a exibição de uma leitura de 100,0V, a tensão real estaria entre 98,8V e 101,2V.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A precisão típica de um multímetro está entre ±(0,7% +1D) e ±(0,1% +1D) da leitura.</a:t>
            </a:r>
            <a:endParaRPr lang="pt-BR" sz="2400" dirty="0">
              <a:latin typeface="Arial (corpo)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1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5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1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 - Precisão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3DDCC0A-0B44-44A2-B757-6159E634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2357" y="1916113"/>
            <a:ext cx="7004074" cy="43338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0692A0-0FFC-44B9-A239-51D75006E479}"/>
              </a:ext>
            </a:extLst>
          </p:cNvPr>
          <p:cNvSpPr txBox="1"/>
          <p:nvPr/>
        </p:nvSpPr>
        <p:spPr>
          <a:xfrm>
            <a:off x="3813009" y="6184663"/>
            <a:ext cx="426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– Multímetro Minipa ET-2042C</a:t>
            </a:r>
          </a:p>
        </p:txBody>
      </p:sp>
    </p:spTree>
    <p:extLst>
      <p:ext uri="{BB962C8B-B14F-4D97-AF65-F5344CB8AC3E}">
        <p14:creationId xmlns:p14="http://schemas.microsoft.com/office/powerpoint/2010/main" val="30182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1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 – Impedância de Entrada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68200" y="1915868"/>
            <a:ext cx="9286612" cy="46577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Todos os multímetros digitais possuem  uma bateria para os alimentar e não usam praticamente nenhuma tensão ou corrente do circuito em teste.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Isto significa que, nas escalas de tensão DC (corrente contínua) têm uma resistência muito alta (impedância de entrada), de 1MΩ ou mais, normalmente 10MΩ. O que diminui as chances de ​​afetar o circuito em teste.</a:t>
            </a:r>
          </a:p>
        </p:txBody>
      </p:sp>
    </p:spTree>
    <p:extLst>
      <p:ext uri="{BB962C8B-B14F-4D97-AF65-F5344CB8AC3E}">
        <p14:creationId xmlns:p14="http://schemas.microsoft.com/office/powerpoint/2010/main" val="409448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" y="1"/>
            <a:ext cx="12192000" cy="6858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887" y="1066782"/>
            <a:ext cx="10515600" cy="849086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solidFill>
                  <a:srgbClr val="45869E"/>
                </a:solidFill>
                <a:cs typeface="Arial" panose="020B0604020202020204" pitchFamily="34" charset="0"/>
              </a:rPr>
              <a:t>Multímetro – Escalas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8887" y="1915868"/>
            <a:ext cx="10004014" cy="46269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Escalas típicas para multímetros digitais: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(Os valores indicados são os de leitura máxima em cada escala)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DC (Tensão): 200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mV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2000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mV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20 V, 200 V, 600 V.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AC (Tensão): 200 V, 600 V.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DC (Corrente): 200 µA, 2000 µA, 20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mA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200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mA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10A*.</a:t>
            </a:r>
          </a:p>
          <a:p>
            <a:pPr algn="just">
              <a:lnSpc>
                <a:spcPct val="100000"/>
              </a:lnSpc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AC (Corrente): 200 µA, 2000 µA, 20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mA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200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mA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10A*.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Resistência: 200 ohm, 2000 ohm, 20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kohm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200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kohm</a:t>
            </a: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, 2000 </a:t>
            </a:r>
            <a:r>
              <a:rPr lang="pt-BR" sz="2000" dirty="0" err="1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kohm</a:t>
            </a:r>
            <a:endParaRPr lang="pt-BR" sz="2000" dirty="0">
              <a:solidFill>
                <a:srgbClr val="45869E"/>
              </a:solidFill>
              <a:latin typeface="Arial (corpo)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* A escala de 10A tem geralmente uma ligação independente.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000" dirty="0">
                <a:solidFill>
                  <a:srgbClr val="45869E"/>
                </a:solidFill>
                <a:latin typeface="Arial (corpo)"/>
                <a:cs typeface="Arial" panose="020B0604020202020204" pitchFamily="34" charset="0"/>
              </a:rPr>
              <a:t>Alguns multímetros digitais possuem uma escala específica de teste para diodo uma vez que a escala de resistência não pode ser usado para testar diodos e outros semicondutores. Nestes casos também é uma escala usada para o teste de continuidade.</a:t>
            </a:r>
            <a:endParaRPr lang="pt-BR" sz="2000" dirty="0">
              <a:latin typeface="Arial (co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4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24163"/>
      </a:accent1>
      <a:accent2>
        <a:srgbClr val="1C6294"/>
      </a:accent2>
      <a:accent3>
        <a:srgbClr val="75B5E4"/>
      </a:accent3>
      <a:accent4>
        <a:srgbClr val="587186"/>
      </a:accent4>
      <a:accent5>
        <a:srgbClr val="95A9B9"/>
      </a:accent5>
      <a:accent6>
        <a:srgbClr val="27304E"/>
      </a:accent6>
      <a:hlink>
        <a:srgbClr val="487B78"/>
      </a:hlink>
      <a:folHlink>
        <a:srgbClr val="FCAE3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1253</Words>
  <Application>Microsoft Office PowerPoint</Application>
  <PresentationFormat>Personalizar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Arial (corpo)</vt:lpstr>
      <vt:lpstr>Calibri Light</vt:lpstr>
      <vt:lpstr>DejaVu Sans</vt:lpstr>
      <vt:lpstr>Symbol</vt:lpstr>
      <vt:lpstr>Wingdings</vt:lpstr>
      <vt:lpstr>Office Theme</vt:lpstr>
      <vt:lpstr>Apresentação do PowerPoint</vt:lpstr>
      <vt:lpstr>Apresentação do PowerPoint</vt:lpstr>
      <vt:lpstr>Multímetro</vt:lpstr>
      <vt:lpstr>Multímetro</vt:lpstr>
      <vt:lpstr>Multímetro - Precisão</vt:lpstr>
      <vt:lpstr>Multímetro - Precisão</vt:lpstr>
      <vt:lpstr>Multímetro - Precisão</vt:lpstr>
      <vt:lpstr>Multímetro – Impedância de Entrada</vt:lpstr>
      <vt:lpstr>Multímetro – Escalas</vt:lpstr>
      <vt:lpstr>Voltímetro</vt:lpstr>
      <vt:lpstr>Voltímetro</vt:lpstr>
      <vt:lpstr>Amperímetro</vt:lpstr>
      <vt:lpstr>Amperímetro</vt:lpstr>
      <vt:lpstr>Ohmímetro</vt:lpstr>
      <vt:lpstr>Ohmímetro</vt:lpstr>
      <vt:lpstr>Capacímetro</vt:lpstr>
      <vt:lpstr>Teste do diodo</vt:lpstr>
      <vt:lpstr>Teste do diodo</vt:lpstr>
      <vt:lpstr>Teste do diodo</vt:lpstr>
      <vt:lpstr>Teste de continuidade</vt:lpstr>
      <vt:lpstr>Teste de Temperatura</vt:lpstr>
      <vt:lpstr>Teste de Temperatura</vt:lpstr>
      <vt:lpstr>Frequencímetro</vt:lpstr>
      <vt:lpstr>Teste de hFE de Transistor</vt:lpstr>
      <vt:lpstr>Teste de hFE de Transistor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Luiz</cp:lastModifiedBy>
  <cp:revision>131</cp:revision>
  <dcterms:created xsi:type="dcterms:W3CDTF">2018-07-31T01:18:42Z</dcterms:created>
  <dcterms:modified xsi:type="dcterms:W3CDTF">2018-09-27T11:41:17Z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45</vt:i4>
  </property>
</Properties>
</file>