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4"/>
  </p:notesMasterIdLst>
  <p:sldIdLst>
    <p:sldId id="256" r:id="rId2"/>
    <p:sldId id="324" r:id="rId3"/>
    <p:sldId id="287" r:id="rId4"/>
    <p:sldId id="257" r:id="rId5"/>
    <p:sldId id="296" r:id="rId6"/>
    <p:sldId id="289" r:id="rId7"/>
    <p:sldId id="303" r:id="rId8"/>
    <p:sldId id="290" r:id="rId9"/>
    <p:sldId id="259" r:id="rId10"/>
    <p:sldId id="300" r:id="rId11"/>
    <p:sldId id="304" r:id="rId12"/>
    <p:sldId id="314" r:id="rId13"/>
    <p:sldId id="313" r:id="rId14"/>
    <p:sldId id="291" r:id="rId15"/>
    <p:sldId id="305" r:id="rId16"/>
    <p:sldId id="319" r:id="rId17"/>
    <p:sldId id="306" r:id="rId18"/>
    <p:sldId id="320" r:id="rId19"/>
    <p:sldId id="321" r:id="rId20"/>
    <p:sldId id="316" r:id="rId21"/>
    <p:sldId id="292" r:id="rId22"/>
    <p:sldId id="308" r:id="rId23"/>
    <p:sldId id="309" r:id="rId24"/>
    <p:sldId id="322" r:id="rId25"/>
    <p:sldId id="317" r:id="rId26"/>
    <p:sldId id="310" r:id="rId27"/>
    <p:sldId id="293" r:id="rId28"/>
    <p:sldId id="311" r:id="rId29"/>
    <p:sldId id="318" r:id="rId30"/>
    <p:sldId id="302" r:id="rId31"/>
    <p:sldId id="285" r:id="rId32"/>
    <p:sldId id="312"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E8E67F-74A3-44C3-8412-CB62D93412B4}">
  <a:tblStyle styleId="{4AE8E67F-74A3-44C3-8412-CB62D93412B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12" autoAdjust="0"/>
  </p:normalViewPr>
  <p:slideViewPr>
    <p:cSldViewPr>
      <p:cViewPr>
        <p:scale>
          <a:sx n="100" d="100"/>
          <a:sy n="100" d="100"/>
        </p:scale>
        <p:origin x="348" y="210"/>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LMBatch\Template_Working.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LMBatch\Template_Working.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LMBatch\Template_Working.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LMBatch\Template_Working.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Applications\GoogleAnalytics\Compiled%20Data%2020160101-201609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qwarc220mega\gis_nt\_NewGISDirectory\ApplicationsProjects\DoT\Tracking\Documentation\Applications\GoogleAnalytics\Exports\App%20Transition\Compil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pmeade\Downloads\Database\Database\FinishedExamples\SDE_TABLE_LOCK_ANALYSIS_1252016_242016.xlsm"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[Template_Working.xlsm]Result4 (Presentation Version)!PivotTable6</c:name>
    <c:fmtId val="30"/>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Department Usage by Hours</a:t>
            </a:r>
          </a:p>
        </c:rich>
      </c:tx>
      <c:layout/>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'Result4 (Presentation Version)'!$B$29</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'Result4 (Presentation Version)'!$A$30:$A$38</c:f>
              <c:strCache>
                <c:ptCount val="8"/>
                <c:pt idx="0">
                  <c:v>BZS</c:v>
                </c:pt>
                <c:pt idx="1">
                  <c:v>Development</c:v>
                </c:pt>
                <c:pt idx="2">
                  <c:v>DPU</c:v>
                </c:pt>
                <c:pt idx="3">
                  <c:v>Health</c:v>
                </c:pt>
                <c:pt idx="4">
                  <c:v>Public Service</c:v>
                </c:pt>
                <c:pt idx="5">
                  <c:v>Technology</c:v>
                </c:pt>
                <c:pt idx="6">
                  <c:v>Rec &amp; Parks</c:v>
                </c:pt>
                <c:pt idx="7">
                  <c:v>Police &amp; Fire</c:v>
                </c:pt>
              </c:strCache>
            </c:strRef>
          </c:cat>
          <c:val>
            <c:numRef>
              <c:f>'Result4 (Presentation Version)'!$B$30:$B$38</c:f>
              <c:numCache>
                <c:formatCode>0</c:formatCode>
                <c:ptCount val="8"/>
                <c:pt idx="0">
                  <c:v>5126.5</c:v>
                </c:pt>
                <c:pt idx="1">
                  <c:v>6059.5</c:v>
                </c:pt>
                <c:pt idx="2">
                  <c:v>36156.5</c:v>
                </c:pt>
                <c:pt idx="3">
                  <c:v>1894</c:v>
                </c:pt>
                <c:pt idx="4">
                  <c:v>48871.5</c:v>
                </c:pt>
                <c:pt idx="5">
                  <c:v>10140.25</c:v>
                </c:pt>
                <c:pt idx="6">
                  <c:v>4754.75</c:v>
                </c:pt>
                <c:pt idx="7">
                  <c:v>8645.5</c:v>
                </c:pt>
              </c:numCache>
            </c:numRef>
          </c:val>
        </c:ser>
        <c:dLbls>
          <c:showLegendKey val="0"/>
          <c:showVal val="0"/>
          <c:showCatName val="0"/>
          <c:showSerName val="0"/>
          <c:showPercent val="0"/>
          <c:showBubbleSize val="0"/>
        </c:dLbls>
        <c:gapWidth val="100"/>
        <c:overlap val="-24"/>
        <c:axId val="20106736"/>
        <c:axId val="245593824"/>
      </c:barChart>
      <c:catAx>
        <c:axId val="20106736"/>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245593824"/>
        <c:crosses val="autoZero"/>
        <c:auto val="1"/>
        <c:lblAlgn val="ctr"/>
        <c:lblOffset val="100"/>
        <c:noMultiLvlLbl val="0"/>
      </c:catAx>
      <c:valAx>
        <c:axId val="245593824"/>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2010673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7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0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[Template_Working.xlsm]Results3!PivotTable3</c:name>
    <c:fmtId val="38"/>
  </c:pivotSource>
  <c:chart>
    <c:title>
      <c:tx>
        <c:rich>
          <a:bodyPr rot="0" spcFirstLastPara="1" vertOverflow="ellipsis" vert="horz" wrap="square" anchor="ctr" anchorCtr="1"/>
          <a:lstStyle/>
          <a:p>
            <a:pPr>
              <a:defRPr sz="108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a:t>Total Users by Department</a:t>
            </a:r>
          </a:p>
        </c:rich>
      </c:tx>
      <c:layout/>
      <c:overlay val="0"/>
      <c:spPr>
        <a:noFill/>
        <a:ln>
          <a:noFill/>
        </a:ln>
        <a:effectLst/>
      </c:spPr>
      <c:txPr>
        <a:bodyPr rot="0" spcFirstLastPara="1" vertOverflow="ellipsis" vert="horz" wrap="square" anchor="ctr" anchorCtr="1"/>
        <a:lstStyle/>
        <a:p>
          <a:pPr>
            <a:defRPr sz="108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Results3!$B$5</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Results3!$A$6:$A$14</c:f>
              <c:strCache>
                <c:ptCount val="8"/>
                <c:pt idx="0">
                  <c:v>BZS</c:v>
                </c:pt>
                <c:pt idx="1">
                  <c:v>Development</c:v>
                </c:pt>
                <c:pt idx="2">
                  <c:v>DPU</c:v>
                </c:pt>
                <c:pt idx="3">
                  <c:v>Health</c:v>
                </c:pt>
                <c:pt idx="4">
                  <c:v>Public Service</c:v>
                </c:pt>
                <c:pt idx="5">
                  <c:v>Technology</c:v>
                </c:pt>
                <c:pt idx="6">
                  <c:v>Rec &amp; Parks</c:v>
                </c:pt>
                <c:pt idx="7">
                  <c:v>Police &amp; Fire</c:v>
                </c:pt>
              </c:strCache>
            </c:strRef>
          </c:cat>
          <c:val>
            <c:numRef>
              <c:f>Results3!$B$6:$B$14</c:f>
              <c:numCache>
                <c:formatCode>General</c:formatCode>
                <c:ptCount val="8"/>
                <c:pt idx="0">
                  <c:v>4</c:v>
                </c:pt>
                <c:pt idx="1">
                  <c:v>23</c:v>
                </c:pt>
                <c:pt idx="2">
                  <c:v>116</c:v>
                </c:pt>
                <c:pt idx="3">
                  <c:v>15</c:v>
                </c:pt>
                <c:pt idx="4">
                  <c:v>98</c:v>
                </c:pt>
                <c:pt idx="5">
                  <c:v>16</c:v>
                </c:pt>
                <c:pt idx="6">
                  <c:v>16</c:v>
                </c:pt>
                <c:pt idx="7">
                  <c:v>11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900"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[Template_Working.xlsm]Result7!PivotTable1</c:name>
    <c:fmtId val="6"/>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Annual Usage in Hours</a:t>
            </a:r>
          </a:p>
        </c:rich>
      </c:tx>
      <c:layout/>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Result7!$C$3</c:f>
              <c:strCache>
                <c:ptCount val="1"/>
                <c:pt idx="0">
                  <c:v>Total</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Result7!$B$4:$B$15</c:f>
              <c:strCache>
                <c:ptCount val="11"/>
                <c:pt idx="0">
                  <c:v>October 2015</c:v>
                </c:pt>
                <c:pt idx="1">
                  <c:v>November 2015</c:v>
                </c:pt>
                <c:pt idx="2">
                  <c:v>December 2015</c:v>
                </c:pt>
                <c:pt idx="3">
                  <c:v>January 2016</c:v>
                </c:pt>
                <c:pt idx="4">
                  <c:v>February 2016</c:v>
                </c:pt>
                <c:pt idx="5">
                  <c:v>March 2016</c:v>
                </c:pt>
                <c:pt idx="6">
                  <c:v>April 2016</c:v>
                </c:pt>
                <c:pt idx="7">
                  <c:v>May 2016</c:v>
                </c:pt>
                <c:pt idx="8">
                  <c:v>June 2016</c:v>
                </c:pt>
                <c:pt idx="9">
                  <c:v>July 2016</c:v>
                </c:pt>
                <c:pt idx="10">
                  <c:v>August 2016</c:v>
                </c:pt>
              </c:strCache>
            </c:strRef>
          </c:cat>
          <c:val>
            <c:numRef>
              <c:f>Result7!$C$4:$C$15</c:f>
              <c:numCache>
                <c:formatCode>General</c:formatCode>
                <c:ptCount val="11"/>
                <c:pt idx="0">
                  <c:v>18082.25</c:v>
                </c:pt>
                <c:pt idx="1">
                  <c:v>15981.25</c:v>
                </c:pt>
                <c:pt idx="2">
                  <c:v>12394</c:v>
                </c:pt>
                <c:pt idx="3">
                  <c:v>10757.75</c:v>
                </c:pt>
                <c:pt idx="4">
                  <c:v>10703</c:v>
                </c:pt>
                <c:pt idx="5">
                  <c:v>24205.75</c:v>
                </c:pt>
                <c:pt idx="6">
                  <c:v>21112</c:v>
                </c:pt>
                <c:pt idx="7">
                  <c:v>20641</c:v>
                </c:pt>
                <c:pt idx="8">
                  <c:v>21955.5</c:v>
                </c:pt>
                <c:pt idx="9">
                  <c:v>20299.5</c:v>
                </c:pt>
                <c:pt idx="10">
                  <c:v>23708.75</c:v>
                </c:pt>
              </c:numCache>
            </c:numRef>
          </c:val>
          <c:smooth val="0"/>
        </c:ser>
        <c:dLbls>
          <c:showLegendKey val="0"/>
          <c:showVal val="0"/>
          <c:showCatName val="0"/>
          <c:showSerName val="0"/>
          <c:showPercent val="0"/>
          <c:showBubbleSize val="0"/>
        </c:dLbls>
        <c:marker val="1"/>
        <c:smooth val="0"/>
        <c:axId val="280160728"/>
        <c:axId val="245353160"/>
      </c:lineChart>
      <c:catAx>
        <c:axId val="28016072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700" b="0" i="0" u="none" strike="noStrike" kern="1200" baseline="0">
                <a:solidFill>
                  <a:schemeClr val="lt1">
                    <a:lumMod val="85000"/>
                  </a:schemeClr>
                </a:solidFill>
                <a:latin typeface="+mn-lt"/>
                <a:ea typeface="+mn-ea"/>
                <a:cs typeface="+mn-cs"/>
              </a:defRPr>
            </a:pPr>
            <a:endParaRPr lang="en-US"/>
          </a:p>
        </c:txPr>
        <c:crossAx val="245353160"/>
        <c:crosses val="autoZero"/>
        <c:auto val="1"/>
        <c:lblAlgn val="ctr"/>
        <c:lblOffset val="100"/>
        <c:noMultiLvlLbl val="0"/>
      </c:catAx>
      <c:valAx>
        <c:axId val="2453531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Hours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01607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[Template_Working.xlsm]Result6!PivotTable1</c:name>
    <c:fmtId val="12"/>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Annual User Cycle </a:t>
            </a:r>
          </a:p>
        </c:rich>
      </c:tx>
      <c:layout/>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ndard"/>
        <c:varyColors val="0"/>
        <c:ser>
          <c:idx val="0"/>
          <c:order val="0"/>
          <c:tx>
            <c:strRef>
              <c:f>Result6!$E$3</c:f>
              <c:strCache>
                <c:ptCount val="1"/>
                <c:pt idx="0">
                  <c:v>Total</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Result6!$D$4:$D$15</c:f>
              <c:strCache>
                <c:ptCount val="11"/>
                <c:pt idx="0">
                  <c:v>October 2015</c:v>
                </c:pt>
                <c:pt idx="1">
                  <c:v>November 2015</c:v>
                </c:pt>
                <c:pt idx="2">
                  <c:v>December 2015</c:v>
                </c:pt>
                <c:pt idx="3">
                  <c:v>January 2016</c:v>
                </c:pt>
                <c:pt idx="4">
                  <c:v>February 2016</c:v>
                </c:pt>
                <c:pt idx="5">
                  <c:v>March 2016</c:v>
                </c:pt>
                <c:pt idx="6">
                  <c:v>April 2016</c:v>
                </c:pt>
                <c:pt idx="7">
                  <c:v>May 2016</c:v>
                </c:pt>
                <c:pt idx="8">
                  <c:v>June 2016</c:v>
                </c:pt>
                <c:pt idx="9">
                  <c:v>July 2016</c:v>
                </c:pt>
                <c:pt idx="10">
                  <c:v>August 2016</c:v>
                </c:pt>
              </c:strCache>
            </c:strRef>
          </c:cat>
          <c:val>
            <c:numRef>
              <c:f>Result6!$E$4:$E$15</c:f>
              <c:numCache>
                <c:formatCode>General</c:formatCode>
                <c:ptCount val="11"/>
                <c:pt idx="0">
                  <c:v>197</c:v>
                </c:pt>
                <c:pt idx="1">
                  <c:v>194</c:v>
                </c:pt>
                <c:pt idx="2">
                  <c:v>178</c:v>
                </c:pt>
                <c:pt idx="3">
                  <c:v>164</c:v>
                </c:pt>
                <c:pt idx="4">
                  <c:v>164</c:v>
                </c:pt>
                <c:pt idx="5">
                  <c:v>201</c:v>
                </c:pt>
                <c:pt idx="6">
                  <c:v>184</c:v>
                </c:pt>
                <c:pt idx="7">
                  <c:v>183</c:v>
                </c:pt>
                <c:pt idx="8">
                  <c:v>193</c:v>
                </c:pt>
                <c:pt idx="9">
                  <c:v>181</c:v>
                </c:pt>
                <c:pt idx="10">
                  <c:v>181</c:v>
                </c:pt>
              </c:numCache>
            </c:numRef>
          </c:val>
          <c:smooth val="0"/>
        </c:ser>
        <c:dLbls>
          <c:showLegendKey val="0"/>
          <c:showVal val="0"/>
          <c:showCatName val="0"/>
          <c:showSerName val="0"/>
          <c:showPercent val="0"/>
          <c:showBubbleSize val="0"/>
        </c:dLbls>
        <c:marker val="1"/>
        <c:smooth val="0"/>
        <c:axId val="245667392"/>
        <c:axId val="292384320"/>
      </c:lineChart>
      <c:catAx>
        <c:axId val="2456673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700" b="0" i="0" u="none" strike="noStrike" kern="1200" baseline="0">
                <a:solidFill>
                  <a:schemeClr val="lt1">
                    <a:lumMod val="85000"/>
                  </a:schemeClr>
                </a:solidFill>
                <a:latin typeface="+mn-lt"/>
                <a:ea typeface="+mn-ea"/>
                <a:cs typeface="+mn-cs"/>
              </a:defRPr>
            </a:pPr>
            <a:endParaRPr lang="en-US"/>
          </a:p>
        </c:txPr>
        <c:crossAx val="292384320"/>
        <c:crosses val="autoZero"/>
        <c:auto val="1"/>
        <c:lblAlgn val="ctr"/>
        <c:lblOffset val="100"/>
        <c:noMultiLvlLbl val="0"/>
      </c:catAx>
      <c:valAx>
        <c:axId val="2923843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Users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566739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Application Hits Per Day (7/27-9/1)</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Dataset1!$B$211</c:f>
              <c:strCache>
                <c:ptCount val="1"/>
                <c:pt idx="0">
                  <c:v>OSS</c:v>
                </c:pt>
              </c:strCache>
            </c:strRef>
          </c:tx>
          <c:spPr>
            <a:ln w="22225" cap="rnd">
              <a:solidFill>
                <a:schemeClr val="accent1"/>
              </a:solidFill>
            </a:ln>
            <a:effectLst>
              <a:glow rad="139700">
                <a:schemeClr val="accent1">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Dataset1!$B$212:$B$248</c:f>
              <c:numCache>
                <c:formatCode>General</c:formatCode>
                <c:ptCount val="37"/>
                <c:pt idx="0">
                  <c:v>280</c:v>
                </c:pt>
                <c:pt idx="1">
                  <c:v>298</c:v>
                </c:pt>
                <c:pt idx="2">
                  <c:v>255</c:v>
                </c:pt>
                <c:pt idx="3">
                  <c:v>44</c:v>
                </c:pt>
                <c:pt idx="4">
                  <c:v>54</c:v>
                </c:pt>
                <c:pt idx="5">
                  <c:v>323</c:v>
                </c:pt>
                <c:pt idx="6">
                  <c:v>323</c:v>
                </c:pt>
                <c:pt idx="7">
                  <c:v>290</c:v>
                </c:pt>
                <c:pt idx="8">
                  <c:v>273</c:v>
                </c:pt>
                <c:pt idx="9">
                  <c:v>242</c:v>
                </c:pt>
                <c:pt idx="10">
                  <c:v>59</c:v>
                </c:pt>
                <c:pt idx="11">
                  <c:v>67</c:v>
                </c:pt>
                <c:pt idx="12">
                  <c:v>302</c:v>
                </c:pt>
                <c:pt idx="13">
                  <c:v>323</c:v>
                </c:pt>
                <c:pt idx="14">
                  <c:v>263</c:v>
                </c:pt>
                <c:pt idx="15">
                  <c:v>281</c:v>
                </c:pt>
                <c:pt idx="16">
                  <c:v>250</c:v>
                </c:pt>
                <c:pt idx="17">
                  <c:v>40</c:v>
                </c:pt>
                <c:pt idx="18">
                  <c:v>76</c:v>
                </c:pt>
                <c:pt idx="19">
                  <c:v>270</c:v>
                </c:pt>
                <c:pt idx="20">
                  <c:v>309</c:v>
                </c:pt>
                <c:pt idx="21">
                  <c:v>290</c:v>
                </c:pt>
                <c:pt idx="22">
                  <c:v>274</c:v>
                </c:pt>
                <c:pt idx="23">
                  <c:v>210</c:v>
                </c:pt>
                <c:pt idx="24">
                  <c:v>46</c:v>
                </c:pt>
                <c:pt idx="25">
                  <c:v>42</c:v>
                </c:pt>
                <c:pt idx="26">
                  <c:v>300</c:v>
                </c:pt>
                <c:pt idx="27">
                  <c:v>300</c:v>
                </c:pt>
                <c:pt idx="28">
                  <c:v>282</c:v>
                </c:pt>
                <c:pt idx="29">
                  <c:v>291</c:v>
                </c:pt>
                <c:pt idx="30">
                  <c:v>219</c:v>
                </c:pt>
                <c:pt idx="31">
                  <c:v>34</c:v>
                </c:pt>
                <c:pt idx="32">
                  <c:v>65</c:v>
                </c:pt>
                <c:pt idx="33">
                  <c:v>328</c:v>
                </c:pt>
                <c:pt idx="34">
                  <c:v>289</c:v>
                </c:pt>
                <c:pt idx="35">
                  <c:v>318</c:v>
                </c:pt>
                <c:pt idx="36">
                  <c:v>282</c:v>
                </c:pt>
              </c:numCache>
            </c:numRef>
          </c:val>
          <c:smooth val="0"/>
        </c:ser>
        <c:ser>
          <c:idx val="1"/>
          <c:order val="1"/>
          <c:tx>
            <c:strRef>
              <c:f>Dataset1!$C$211</c:f>
              <c:strCache>
                <c:ptCount val="1"/>
                <c:pt idx="0">
                  <c:v>Old Dashboard</c:v>
                </c:pt>
              </c:strCache>
            </c:strRef>
          </c:tx>
          <c:spPr>
            <a:ln w="22225" cap="rnd">
              <a:solidFill>
                <a:schemeClr val="accent2"/>
              </a:solidFill>
            </a:ln>
            <a:effectLst>
              <a:glow rad="139700">
                <a:schemeClr val="accent2">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Dataset1!$C$212:$C$248</c:f>
              <c:numCache>
                <c:formatCode>General</c:formatCode>
                <c:ptCount val="37"/>
                <c:pt idx="0">
                  <c:v>101</c:v>
                </c:pt>
                <c:pt idx="1">
                  <c:v>154</c:v>
                </c:pt>
                <c:pt idx="2">
                  <c:v>137</c:v>
                </c:pt>
                <c:pt idx="3">
                  <c:v>16</c:v>
                </c:pt>
                <c:pt idx="4">
                  <c:v>15</c:v>
                </c:pt>
                <c:pt idx="5">
                  <c:v>140</c:v>
                </c:pt>
                <c:pt idx="6">
                  <c:v>176</c:v>
                </c:pt>
                <c:pt idx="7">
                  <c:v>145</c:v>
                </c:pt>
                <c:pt idx="8">
                  <c:v>157</c:v>
                </c:pt>
                <c:pt idx="9">
                  <c:v>145</c:v>
                </c:pt>
                <c:pt idx="10">
                  <c:v>15</c:v>
                </c:pt>
                <c:pt idx="11">
                  <c:v>14</c:v>
                </c:pt>
                <c:pt idx="12">
                  <c:v>185</c:v>
                </c:pt>
                <c:pt idx="13">
                  <c:v>186</c:v>
                </c:pt>
                <c:pt idx="14">
                  <c:v>185</c:v>
                </c:pt>
                <c:pt idx="15">
                  <c:v>173</c:v>
                </c:pt>
                <c:pt idx="16">
                  <c:v>143</c:v>
                </c:pt>
                <c:pt idx="17">
                  <c:v>20</c:v>
                </c:pt>
                <c:pt idx="18">
                  <c:v>20</c:v>
                </c:pt>
                <c:pt idx="19">
                  <c:v>185</c:v>
                </c:pt>
                <c:pt idx="20">
                  <c:v>200</c:v>
                </c:pt>
                <c:pt idx="21">
                  <c:v>217</c:v>
                </c:pt>
                <c:pt idx="22">
                  <c:v>197</c:v>
                </c:pt>
                <c:pt idx="23">
                  <c:v>181</c:v>
                </c:pt>
                <c:pt idx="24">
                  <c:v>25</c:v>
                </c:pt>
                <c:pt idx="25">
                  <c:v>25</c:v>
                </c:pt>
                <c:pt idx="26">
                  <c:v>179</c:v>
                </c:pt>
                <c:pt idx="27">
                  <c:v>216</c:v>
                </c:pt>
                <c:pt idx="28">
                  <c:v>222</c:v>
                </c:pt>
                <c:pt idx="29">
                  <c:v>195</c:v>
                </c:pt>
                <c:pt idx="30">
                  <c:v>157</c:v>
                </c:pt>
                <c:pt idx="31">
                  <c:v>25</c:v>
                </c:pt>
                <c:pt idx="32">
                  <c:v>19</c:v>
                </c:pt>
                <c:pt idx="33">
                  <c:v>203</c:v>
                </c:pt>
                <c:pt idx="34">
                  <c:v>190</c:v>
                </c:pt>
                <c:pt idx="35">
                  <c:v>210</c:v>
                </c:pt>
                <c:pt idx="36">
                  <c:v>179</c:v>
                </c:pt>
              </c:numCache>
            </c:numRef>
          </c:val>
          <c:smooth val="0"/>
        </c:ser>
        <c:ser>
          <c:idx val="2"/>
          <c:order val="2"/>
          <c:tx>
            <c:strRef>
              <c:f>Dataset1!$D$211</c:f>
              <c:strCache>
                <c:ptCount val="1"/>
                <c:pt idx="0">
                  <c:v>I 311</c:v>
                </c:pt>
              </c:strCache>
            </c:strRef>
          </c:tx>
          <c:spPr>
            <a:ln w="22225" cap="rnd">
              <a:solidFill>
                <a:schemeClr val="accent3"/>
              </a:solidFill>
            </a:ln>
            <a:effectLst>
              <a:glow rad="139700">
                <a:schemeClr val="accent3">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Dataset1!$D$212:$D$248</c:f>
              <c:numCache>
                <c:formatCode>General</c:formatCode>
                <c:ptCount val="37"/>
                <c:pt idx="0">
                  <c:v>105</c:v>
                </c:pt>
                <c:pt idx="1">
                  <c:v>84</c:v>
                </c:pt>
                <c:pt idx="2">
                  <c:v>103</c:v>
                </c:pt>
                <c:pt idx="3">
                  <c:v>0</c:v>
                </c:pt>
                <c:pt idx="4">
                  <c:v>0</c:v>
                </c:pt>
                <c:pt idx="5">
                  <c:v>95</c:v>
                </c:pt>
                <c:pt idx="6">
                  <c:v>98</c:v>
                </c:pt>
                <c:pt idx="7">
                  <c:v>91</c:v>
                </c:pt>
                <c:pt idx="8">
                  <c:v>107</c:v>
                </c:pt>
                <c:pt idx="9">
                  <c:v>76</c:v>
                </c:pt>
                <c:pt idx="10">
                  <c:v>0</c:v>
                </c:pt>
                <c:pt idx="11">
                  <c:v>0</c:v>
                </c:pt>
                <c:pt idx="12">
                  <c:v>99</c:v>
                </c:pt>
                <c:pt idx="13">
                  <c:v>102</c:v>
                </c:pt>
                <c:pt idx="14">
                  <c:v>95</c:v>
                </c:pt>
                <c:pt idx="15">
                  <c:v>96</c:v>
                </c:pt>
                <c:pt idx="16">
                  <c:v>83</c:v>
                </c:pt>
                <c:pt idx="17">
                  <c:v>1</c:v>
                </c:pt>
                <c:pt idx="18">
                  <c:v>0</c:v>
                </c:pt>
                <c:pt idx="19">
                  <c:v>91</c:v>
                </c:pt>
                <c:pt idx="20">
                  <c:v>82</c:v>
                </c:pt>
                <c:pt idx="21">
                  <c:v>82</c:v>
                </c:pt>
                <c:pt idx="22">
                  <c:v>92</c:v>
                </c:pt>
                <c:pt idx="23">
                  <c:v>94</c:v>
                </c:pt>
                <c:pt idx="24">
                  <c:v>0</c:v>
                </c:pt>
                <c:pt idx="25">
                  <c:v>0</c:v>
                </c:pt>
                <c:pt idx="26">
                  <c:v>86</c:v>
                </c:pt>
                <c:pt idx="27">
                  <c:v>102</c:v>
                </c:pt>
                <c:pt idx="28">
                  <c:v>78</c:v>
                </c:pt>
                <c:pt idx="29">
                  <c:v>94</c:v>
                </c:pt>
                <c:pt idx="30">
                  <c:v>90</c:v>
                </c:pt>
                <c:pt idx="31">
                  <c:v>0</c:v>
                </c:pt>
                <c:pt idx="32">
                  <c:v>0</c:v>
                </c:pt>
                <c:pt idx="33">
                  <c:v>119</c:v>
                </c:pt>
                <c:pt idx="34">
                  <c:v>108</c:v>
                </c:pt>
                <c:pt idx="35">
                  <c:v>95</c:v>
                </c:pt>
                <c:pt idx="36">
                  <c:v>95</c:v>
                </c:pt>
              </c:numCache>
            </c:numRef>
          </c:val>
          <c:smooth val="0"/>
        </c:ser>
        <c:ser>
          <c:idx val="3"/>
          <c:order val="3"/>
          <c:tx>
            <c:strRef>
              <c:f>Dataset1!$E$211</c:f>
              <c:strCache>
                <c:ptCount val="1"/>
                <c:pt idx="0">
                  <c:v>311 Heatmap</c:v>
                </c:pt>
              </c:strCache>
            </c:strRef>
          </c:tx>
          <c:spPr>
            <a:ln w="22225" cap="rnd">
              <a:solidFill>
                <a:schemeClr val="accent4"/>
              </a:solidFill>
            </a:ln>
            <a:effectLst>
              <a:glow rad="139700">
                <a:schemeClr val="accent4">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Dataset1!$E$212:$E$248</c:f>
              <c:numCache>
                <c:formatCode>General</c:formatCode>
                <c:ptCount val="37"/>
                <c:pt idx="0">
                  <c:v>42</c:v>
                </c:pt>
                <c:pt idx="1">
                  <c:v>30</c:v>
                </c:pt>
                <c:pt idx="2">
                  <c:v>25</c:v>
                </c:pt>
                <c:pt idx="3">
                  <c:v>20</c:v>
                </c:pt>
                <c:pt idx="4">
                  <c:v>21</c:v>
                </c:pt>
                <c:pt idx="5">
                  <c:v>31</c:v>
                </c:pt>
                <c:pt idx="6">
                  <c:v>38</c:v>
                </c:pt>
                <c:pt idx="7">
                  <c:v>39</c:v>
                </c:pt>
                <c:pt idx="8">
                  <c:v>36</c:v>
                </c:pt>
                <c:pt idx="9">
                  <c:v>30</c:v>
                </c:pt>
                <c:pt idx="10">
                  <c:v>12</c:v>
                </c:pt>
                <c:pt idx="11">
                  <c:v>16</c:v>
                </c:pt>
                <c:pt idx="12">
                  <c:v>40</c:v>
                </c:pt>
                <c:pt idx="13">
                  <c:v>39</c:v>
                </c:pt>
                <c:pt idx="14">
                  <c:v>44</c:v>
                </c:pt>
                <c:pt idx="15">
                  <c:v>42</c:v>
                </c:pt>
                <c:pt idx="16">
                  <c:v>33</c:v>
                </c:pt>
                <c:pt idx="17">
                  <c:v>17</c:v>
                </c:pt>
                <c:pt idx="18">
                  <c:v>25</c:v>
                </c:pt>
                <c:pt idx="19">
                  <c:v>29</c:v>
                </c:pt>
                <c:pt idx="20">
                  <c:v>40</c:v>
                </c:pt>
                <c:pt idx="21">
                  <c:v>34</c:v>
                </c:pt>
                <c:pt idx="22">
                  <c:v>29</c:v>
                </c:pt>
                <c:pt idx="23">
                  <c:v>27</c:v>
                </c:pt>
                <c:pt idx="24">
                  <c:v>19</c:v>
                </c:pt>
                <c:pt idx="25">
                  <c:v>22</c:v>
                </c:pt>
                <c:pt idx="26">
                  <c:v>39</c:v>
                </c:pt>
                <c:pt idx="27">
                  <c:v>41</c:v>
                </c:pt>
                <c:pt idx="28">
                  <c:v>24</c:v>
                </c:pt>
                <c:pt idx="29">
                  <c:v>37</c:v>
                </c:pt>
                <c:pt idx="30">
                  <c:v>26</c:v>
                </c:pt>
                <c:pt idx="31">
                  <c:v>18</c:v>
                </c:pt>
                <c:pt idx="32">
                  <c:v>23</c:v>
                </c:pt>
                <c:pt idx="33">
                  <c:v>40</c:v>
                </c:pt>
                <c:pt idx="34">
                  <c:v>41</c:v>
                </c:pt>
                <c:pt idx="35">
                  <c:v>43</c:v>
                </c:pt>
                <c:pt idx="36">
                  <c:v>27</c:v>
                </c:pt>
              </c:numCache>
            </c:numRef>
          </c:val>
          <c:smooth val="0"/>
        </c:ser>
        <c:ser>
          <c:idx val="4"/>
          <c:order val="4"/>
          <c:tx>
            <c:strRef>
              <c:f>Dataset1!$F$211</c:f>
              <c:strCache>
                <c:ptCount val="1"/>
                <c:pt idx="0">
                  <c:v>E 311</c:v>
                </c:pt>
              </c:strCache>
            </c:strRef>
          </c:tx>
          <c:spPr>
            <a:ln w="22225" cap="rnd">
              <a:solidFill>
                <a:schemeClr val="accent5"/>
              </a:solidFill>
            </a:ln>
            <a:effectLst>
              <a:glow rad="139700">
                <a:schemeClr val="accent5">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Dataset1!$F$212:$F$248</c:f>
              <c:numCache>
                <c:formatCode>General</c:formatCode>
                <c:ptCount val="37"/>
                <c:pt idx="0">
                  <c:v>9</c:v>
                </c:pt>
                <c:pt idx="1">
                  <c:v>11</c:v>
                </c:pt>
                <c:pt idx="2">
                  <c:v>9</c:v>
                </c:pt>
                <c:pt idx="3">
                  <c:v>6</c:v>
                </c:pt>
                <c:pt idx="4">
                  <c:v>8</c:v>
                </c:pt>
                <c:pt idx="5">
                  <c:v>13</c:v>
                </c:pt>
                <c:pt idx="6">
                  <c:v>7</c:v>
                </c:pt>
                <c:pt idx="7">
                  <c:v>16</c:v>
                </c:pt>
                <c:pt idx="8">
                  <c:v>5</c:v>
                </c:pt>
                <c:pt idx="9">
                  <c:v>5</c:v>
                </c:pt>
                <c:pt idx="10">
                  <c:v>4</c:v>
                </c:pt>
                <c:pt idx="11">
                  <c:v>2</c:v>
                </c:pt>
                <c:pt idx="12">
                  <c:v>8</c:v>
                </c:pt>
                <c:pt idx="13">
                  <c:v>12</c:v>
                </c:pt>
                <c:pt idx="14">
                  <c:v>7</c:v>
                </c:pt>
                <c:pt idx="15">
                  <c:v>11</c:v>
                </c:pt>
                <c:pt idx="16">
                  <c:v>7</c:v>
                </c:pt>
                <c:pt idx="17">
                  <c:v>6</c:v>
                </c:pt>
                <c:pt idx="18">
                  <c:v>7</c:v>
                </c:pt>
                <c:pt idx="19">
                  <c:v>10</c:v>
                </c:pt>
                <c:pt idx="20">
                  <c:v>10</c:v>
                </c:pt>
                <c:pt idx="21">
                  <c:v>7</c:v>
                </c:pt>
                <c:pt idx="22">
                  <c:v>13</c:v>
                </c:pt>
                <c:pt idx="23">
                  <c:v>12</c:v>
                </c:pt>
                <c:pt idx="24">
                  <c:v>8</c:v>
                </c:pt>
                <c:pt idx="25">
                  <c:v>9</c:v>
                </c:pt>
                <c:pt idx="26">
                  <c:v>8</c:v>
                </c:pt>
                <c:pt idx="27">
                  <c:v>8</c:v>
                </c:pt>
                <c:pt idx="28">
                  <c:v>7</c:v>
                </c:pt>
                <c:pt idx="29">
                  <c:v>8</c:v>
                </c:pt>
                <c:pt idx="30">
                  <c:v>8</c:v>
                </c:pt>
                <c:pt idx="31">
                  <c:v>5</c:v>
                </c:pt>
                <c:pt idx="32">
                  <c:v>7</c:v>
                </c:pt>
                <c:pt idx="33">
                  <c:v>10</c:v>
                </c:pt>
                <c:pt idx="34">
                  <c:v>14</c:v>
                </c:pt>
                <c:pt idx="35">
                  <c:v>5</c:v>
                </c:pt>
                <c:pt idx="36">
                  <c:v>10</c:v>
                </c:pt>
              </c:numCache>
            </c:numRef>
          </c:val>
          <c:smooth val="0"/>
        </c:ser>
        <c:ser>
          <c:idx val="5"/>
          <c:order val="5"/>
          <c:tx>
            <c:strRef>
              <c:f>Dataset1!$G$211</c:f>
              <c:strCache>
                <c:ptCount val="1"/>
                <c:pt idx="0">
                  <c:v>CSIR </c:v>
                </c:pt>
              </c:strCache>
            </c:strRef>
          </c:tx>
          <c:spPr>
            <a:ln w="22225" cap="rnd">
              <a:solidFill>
                <a:schemeClr val="accent6"/>
              </a:solidFill>
            </a:ln>
            <a:effectLst>
              <a:glow rad="139700">
                <a:schemeClr val="accent6">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Dataset1!$G$212:$G$248</c:f>
              <c:numCache>
                <c:formatCode>General</c:formatCode>
                <c:ptCount val="37"/>
                <c:pt idx="0">
                  <c:v>4</c:v>
                </c:pt>
                <c:pt idx="1">
                  <c:v>8</c:v>
                </c:pt>
                <c:pt idx="2">
                  <c:v>11</c:v>
                </c:pt>
                <c:pt idx="3">
                  <c:v>0</c:v>
                </c:pt>
                <c:pt idx="4">
                  <c:v>0</c:v>
                </c:pt>
                <c:pt idx="5">
                  <c:v>15</c:v>
                </c:pt>
                <c:pt idx="6">
                  <c:v>13</c:v>
                </c:pt>
                <c:pt idx="7">
                  <c:v>16</c:v>
                </c:pt>
                <c:pt idx="8">
                  <c:v>4</c:v>
                </c:pt>
                <c:pt idx="9">
                  <c:v>11</c:v>
                </c:pt>
                <c:pt idx="10">
                  <c:v>0</c:v>
                </c:pt>
                <c:pt idx="11">
                  <c:v>0</c:v>
                </c:pt>
                <c:pt idx="12">
                  <c:v>12</c:v>
                </c:pt>
                <c:pt idx="13">
                  <c:v>9</c:v>
                </c:pt>
                <c:pt idx="14">
                  <c:v>11</c:v>
                </c:pt>
                <c:pt idx="15">
                  <c:v>12</c:v>
                </c:pt>
                <c:pt idx="16">
                  <c:v>2</c:v>
                </c:pt>
                <c:pt idx="17">
                  <c:v>0</c:v>
                </c:pt>
                <c:pt idx="18">
                  <c:v>0</c:v>
                </c:pt>
                <c:pt idx="19">
                  <c:v>12</c:v>
                </c:pt>
                <c:pt idx="20">
                  <c:v>10</c:v>
                </c:pt>
                <c:pt idx="21">
                  <c:v>10</c:v>
                </c:pt>
                <c:pt idx="22">
                  <c:v>3</c:v>
                </c:pt>
                <c:pt idx="23">
                  <c:v>9</c:v>
                </c:pt>
                <c:pt idx="24">
                  <c:v>0</c:v>
                </c:pt>
                <c:pt idx="25">
                  <c:v>0</c:v>
                </c:pt>
                <c:pt idx="26">
                  <c:v>5</c:v>
                </c:pt>
                <c:pt idx="27">
                  <c:v>11</c:v>
                </c:pt>
                <c:pt idx="28">
                  <c:v>12</c:v>
                </c:pt>
                <c:pt idx="29">
                  <c:v>8</c:v>
                </c:pt>
                <c:pt idx="30">
                  <c:v>7</c:v>
                </c:pt>
                <c:pt idx="31">
                  <c:v>0</c:v>
                </c:pt>
                <c:pt idx="32">
                  <c:v>0</c:v>
                </c:pt>
                <c:pt idx="33">
                  <c:v>13</c:v>
                </c:pt>
                <c:pt idx="34">
                  <c:v>4</c:v>
                </c:pt>
                <c:pt idx="35">
                  <c:v>13</c:v>
                </c:pt>
                <c:pt idx="36">
                  <c:v>13</c:v>
                </c:pt>
              </c:numCache>
            </c:numRef>
          </c:val>
          <c:smooth val="0"/>
        </c:ser>
        <c:ser>
          <c:idx val="6"/>
          <c:order val="6"/>
          <c:tx>
            <c:strRef>
              <c:f>Dataset1!$H$211</c:f>
              <c:strCache>
                <c:ptCount val="1"/>
                <c:pt idx="0">
                  <c:v>New Dashboard </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none"/>
          </c:marker>
          <c:cat>
            <c:numRef>
              <c:f>Dataset1!$A$212:$A$248</c:f>
              <c:numCache>
                <c:formatCode>m/d/yyyy</c:formatCode>
                <c:ptCount val="37"/>
                <c:pt idx="0">
                  <c:v>42578</c:v>
                </c:pt>
                <c:pt idx="1">
                  <c:v>42579</c:v>
                </c:pt>
                <c:pt idx="2">
                  <c:v>42580</c:v>
                </c:pt>
                <c:pt idx="3">
                  <c:v>42581</c:v>
                </c:pt>
                <c:pt idx="4">
                  <c:v>42582</c:v>
                </c:pt>
                <c:pt idx="5">
                  <c:v>42583</c:v>
                </c:pt>
                <c:pt idx="6">
                  <c:v>42584</c:v>
                </c:pt>
                <c:pt idx="7">
                  <c:v>42585</c:v>
                </c:pt>
                <c:pt idx="8">
                  <c:v>42586</c:v>
                </c:pt>
                <c:pt idx="9">
                  <c:v>42587</c:v>
                </c:pt>
                <c:pt idx="10">
                  <c:v>42588</c:v>
                </c:pt>
                <c:pt idx="11">
                  <c:v>42589</c:v>
                </c:pt>
                <c:pt idx="12">
                  <c:v>42590</c:v>
                </c:pt>
                <c:pt idx="13">
                  <c:v>42591</c:v>
                </c:pt>
                <c:pt idx="14">
                  <c:v>42592</c:v>
                </c:pt>
                <c:pt idx="15">
                  <c:v>42593</c:v>
                </c:pt>
                <c:pt idx="16">
                  <c:v>42594</c:v>
                </c:pt>
                <c:pt idx="17">
                  <c:v>42595</c:v>
                </c:pt>
                <c:pt idx="18">
                  <c:v>42596</c:v>
                </c:pt>
                <c:pt idx="19">
                  <c:v>42597</c:v>
                </c:pt>
                <c:pt idx="20">
                  <c:v>42598</c:v>
                </c:pt>
                <c:pt idx="21">
                  <c:v>42599</c:v>
                </c:pt>
                <c:pt idx="22">
                  <c:v>42600</c:v>
                </c:pt>
                <c:pt idx="23">
                  <c:v>42601</c:v>
                </c:pt>
                <c:pt idx="24">
                  <c:v>42602</c:v>
                </c:pt>
                <c:pt idx="25">
                  <c:v>42603</c:v>
                </c:pt>
                <c:pt idx="26">
                  <c:v>42604</c:v>
                </c:pt>
                <c:pt idx="27">
                  <c:v>42605</c:v>
                </c:pt>
                <c:pt idx="28">
                  <c:v>42606</c:v>
                </c:pt>
                <c:pt idx="29">
                  <c:v>42607</c:v>
                </c:pt>
                <c:pt idx="30">
                  <c:v>42608</c:v>
                </c:pt>
                <c:pt idx="31">
                  <c:v>42609</c:v>
                </c:pt>
                <c:pt idx="32">
                  <c:v>42610</c:v>
                </c:pt>
                <c:pt idx="33">
                  <c:v>42611</c:v>
                </c:pt>
                <c:pt idx="34">
                  <c:v>42612</c:v>
                </c:pt>
                <c:pt idx="35">
                  <c:v>42613</c:v>
                </c:pt>
                <c:pt idx="36">
                  <c:v>42614</c:v>
                </c:pt>
              </c:numCache>
            </c:numRef>
          </c:cat>
          <c:val>
            <c:numRef>
              <c:f>Dataset1!$H$212:$H$248</c:f>
              <c:numCache>
                <c:formatCode>General</c:formatCode>
                <c:ptCount val="37"/>
                <c:pt idx="0">
                  <c:v>9</c:v>
                </c:pt>
                <c:pt idx="1">
                  <c:v>19</c:v>
                </c:pt>
                <c:pt idx="2">
                  <c:v>9</c:v>
                </c:pt>
                <c:pt idx="3">
                  <c:v>0</c:v>
                </c:pt>
                <c:pt idx="4">
                  <c:v>0</c:v>
                </c:pt>
                <c:pt idx="5">
                  <c:v>7</c:v>
                </c:pt>
                <c:pt idx="6">
                  <c:v>3</c:v>
                </c:pt>
                <c:pt idx="7">
                  <c:v>11</c:v>
                </c:pt>
                <c:pt idx="8">
                  <c:v>12</c:v>
                </c:pt>
                <c:pt idx="9">
                  <c:v>18</c:v>
                </c:pt>
                <c:pt idx="10">
                  <c:v>0</c:v>
                </c:pt>
                <c:pt idx="11">
                  <c:v>0</c:v>
                </c:pt>
                <c:pt idx="12">
                  <c:v>18</c:v>
                </c:pt>
                <c:pt idx="13">
                  <c:v>14</c:v>
                </c:pt>
                <c:pt idx="14">
                  <c:v>7</c:v>
                </c:pt>
                <c:pt idx="15">
                  <c:v>28</c:v>
                </c:pt>
                <c:pt idx="16">
                  <c:v>20</c:v>
                </c:pt>
                <c:pt idx="17">
                  <c:v>0</c:v>
                </c:pt>
                <c:pt idx="18">
                  <c:v>0</c:v>
                </c:pt>
                <c:pt idx="19">
                  <c:v>25</c:v>
                </c:pt>
                <c:pt idx="20">
                  <c:v>24</c:v>
                </c:pt>
                <c:pt idx="21">
                  <c:v>13</c:v>
                </c:pt>
                <c:pt idx="22">
                  <c:v>6</c:v>
                </c:pt>
                <c:pt idx="23">
                  <c:v>4</c:v>
                </c:pt>
                <c:pt idx="24">
                  <c:v>1</c:v>
                </c:pt>
                <c:pt idx="25">
                  <c:v>0</c:v>
                </c:pt>
                <c:pt idx="26">
                  <c:v>8</c:v>
                </c:pt>
                <c:pt idx="27">
                  <c:v>7</c:v>
                </c:pt>
                <c:pt idx="28">
                  <c:v>9</c:v>
                </c:pt>
                <c:pt idx="29">
                  <c:v>10</c:v>
                </c:pt>
                <c:pt idx="30">
                  <c:v>12</c:v>
                </c:pt>
                <c:pt idx="31">
                  <c:v>0</c:v>
                </c:pt>
                <c:pt idx="32">
                  <c:v>0</c:v>
                </c:pt>
                <c:pt idx="33">
                  <c:v>2</c:v>
                </c:pt>
                <c:pt idx="34">
                  <c:v>9</c:v>
                </c:pt>
                <c:pt idx="35">
                  <c:v>8</c:v>
                </c:pt>
                <c:pt idx="36">
                  <c:v>14</c:v>
                </c:pt>
              </c:numCache>
            </c:numRef>
          </c:val>
          <c:smooth val="0"/>
        </c:ser>
        <c:dLbls>
          <c:showLegendKey val="0"/>
          <c:showVal val="0"/>
          <c:showCatName val="0"/>
          <c:showSerName val="0"/>
          <c:showPercent val="0"/>
          <c:showBubbleSize val="0"/>
        </c:dLbls>
        <c:smooth val="0"/>
        <c:axId val="292381600"/>
        <c:axId val="292472160"/>
      </c:lineChart>
      <c:dateAx>
        <c:axId val="292381600"/>
        <c:scaling>
          <c:orientation val="minMax"/>
        </c:scaling>
        <c:delete val="0"/>
        <c:axPos val="b"/>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lt1">
                    <a:lumMod val="75000"/>
                  </a:schemeClr>
                </a:solidFill>
                <a:latin typeface="+mn-lt"/>
                <a:ea typeface="+mn-ea"/>
                <a:cs typeface="+mn-cs"/>
              </a:defRPr>
            </a:pPr>
            <a:endParaRPr lang="en-US"/>
          </a:p>
        </c:txPr>
        <c:crossAx val="292472160"/>
        <c:crosses val="autoZero"/>
        <c:auto val="1"/>
        <c:lblOffset val="100"/>
        <c:baseTimeUnit val="days"/>
      </c:dateAx>
      <c:valAx>
        <c:axId val="29247216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Hits Per Day</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923816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Application Transition</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7.1681648201054521E-2"/>
          <c:y val="0.13170437518070657"/>
          <c:w val="0.91209416300838497"/>
          <c:h val="0.7259314372785941"/>
        </c:manualLayout>
      </c:layout>
      <c:lineChart>
        <c:grouping val="standard"/>
        <c:varyColors val="0"/>
        <c:ser>
          <c:idx val="0"/>
          <c:order val="0"/>
          <c:spPr>
            <a:ln w="22225" cap="rnd">
              <a:solidFill>
                <a:schemeClr val="accent1"/>
              </a:solidFill>
            </a:ln>
            <a:effectLst>
              <a:glow rad="139700">
                <a:schemeClr val="accent1">
                  <a:satMod val="175000"/>
                  <a:alpha val="14000"/>
                </a:schemeClr>
              </a:glow>
            </a:effectLst>
          </c:spPr>
          <c:marker>
            <c:symbol val="none"/>
          </c:marker>
          <c:cat>
            <c:numRef>
              <c:f>Sheet1!$A$2:$A$22</c:f>
              <c:numCache>
                <c:formatCode>m/d/yyyy</c:formatCode>
                <c:ptCount val="21"/>
                <c:pt idx="0">
                  <c:v>42617</c:v>
                </c:pt>
                <c:pt idx="1">
                  <c:v>42618</c:v>
                </c:pt>
                <c:pt idx="2">
                  <c:v>42619</c:v>
                </c:pt>
                <c:pt idx="3">
                  <c:v>42620</c:v>
                </c:pt>
                <c:pt idx="4">
                  <c:v>42621</c:v>
                </c:pt>
                <c:pt idx="5">
                  <c:v>42622</c:v>
                </c:pt>
                <c:pt idx="6">
                  <c:v>42623</c:v>
                </c:pt>
                <c:pt idx="7">
                  <c:v>42624</c:v>
                </c:pt>
                <c:pt idx="8">
                  <c:v>42625</c:v>
                </c:pt>
                <c:pt idx="9">
                  <c:v>42626</c:v>
                </c:pt>
                <c:pt idx="10">
                  <c:v>42627</c:v>
                </c:pt>
                <c:pt idx="11">
                  <c:v>42628</c:v>
                </c:pt>
                <c:pt idx="12">
                  <c:v>42629</c:v>
                </c:pt>
                <c:pt idx="13">
                  <c:v>42630</c:v>
                </c:pt>
                <c:pt idx="14">
                  <c:v>42631</c:v>
                </c:pt>
                <c:pt idx="15">
                  <c:v>42632</c:v>
                </c:pt>
                <c:pt idx="16">
                  <c:v>42633</c:v>
                </c:pt>
                <c:pt idx="17">
                  <c:v>42634</c:v>
                </c:pt>
                <c:pt idx="18">
                  <c:v>42635</c:v>
                </c:pt>
                <c:pt idx="19">
                  <c:v>42636</c:v>
                </c:pt>
                <c:pt idx="20">
                  <c:v>42637</c:v>
                </c:pt>
              </c:numCache>
            </c:numRef>
          </c:cat>
          <c:val>
            <c:numRef>
              <c:f>Sheet1!$B$2:$B$22</c:f>
              <c:numCache>
                <c:formatCode>General</c:formatCode>
                <c:ptCount val="21"/>
                <c:pt idx="0">
                  <c:v>0</c:v>
                </c:pt>
                <c:pt idx="1">
                  <c:v>0</c:v>
                </c:pt>
                <c:pt idx="2">
                  <c:v>25</c:v>
                </c:pt>
                <c:pt idx="3">
                  <c:v>19</c:v>
                </c:pt>
                <c:pt idx="4">
                  <c:v>23</c:v>
                </c:pt>
                <c:pt idx="5">
                  <c:v>7</c:v>
                </c:pt>
                <c:pt idx="6">
                  <c:v>7</c:v>
                </c:pt>
                <c:pt idx="7">
                  <c:v>2</c:v>
                </c:pt>
                <c:pt idx="8">
                  <c:v>178</c:v>
                </c:pt>
                <c:pt idx="9">
                  <c:v>146</c:v>
                </c:pt>
                <c:pt idx="10">
                  <c:v>71</c:v>
                </c:pt>
                <c:pt idx="11">
                  <c:v>77</c:v>
                </c:pt>
                <c:pt idx="12">
                  <c:v>80</c:v>
                </c:pt>
                <c:pt idx="13">
                  <c:v>8</c:v>
                </c:pt>
                <c:pt idx="14">
                  <c:v>8</c:v>
                </c:pt>
                <c:pt idx="15">
                  <c:v>78</c:v>
                </c:pt>
                <c:pt idx="16">
                  <c:v>81</c:v>
                </c:pt>
                <c:pt idx="17">
                  <c:v>81</c:v>
                </c:pt>
                <c:pt idx="18">
                  <c:v>90</c:v>
                </c:pt>
                <c:pt idx="19">
                  <c:v>54</c:v>
                </c:pt>
                <c:pt idx="20">
                  <c:v>7</c:v>
                </c:pt>
              </c:numCache>
            </c:numRef>
          </c:val>
          <c:smooth val="0"/>
        </c:ser>
        <c:ser>
          <c:idx val="1"/>
          <c:order val="1"/>
          <c:spPr>
            <a:ln w="22225" cap="rnd">
              <a:solidFill>
                <a:schemeClr val="accent2"/>
              </a:solidFill>
            </a:ln>
            <a:effectLst>
              <a:glow rad="139700">
                <a:schemeClr val="accent2">
                  <a:satMod val="175000"/>
                  <a:alpha val="14000"/>
                </a:schemeClr>
              </a:glow>
            </a:effectLst>
          </c:spPr>
          <c:marker>
            <c:symbol val="none"/>
          </c:marker>
          <c:cat>
            <c:numRef>
              <c:f>Sheet1!$A$2:$A$22</c:f>
              <c:numCache>
                <c:formatCode>m/d/yyyy</c:formatCode>
                <c:ptCount val="21"/>
                <c:pt idx="0">
                  <c:v>42617</c:v>
                </c:pt>
                <c:pt idx="1">
                  <c:v>42618</c:v>
                </c:pt>
                <c:pt idx="2">
                  <c:v>42619</c:v>
                </c:pt>
                <c:pt idx="3">
                  <c:v>42620</c:v>
                </c:pt>
                <c:pt idx="4">
                  <c:v>42621</c:v>
                </c:pt>
                <c:pt idx="5">
                  <c:v>42622</c:v>
                </c:pt>
                <c:pt idx="6">
                  <c:v>42623</c:v>
                </c:pt>
                <c:pt idx="7">
                  <c:v>42624</c:v>
                </c:pt>
                <c:pt idx="8">
                  <c:v>42625</c:v>
                </c:pt>
                <c:pt idx="9">
                  <c:v>42626</c:v>
                </c:pt>
                <c:pt idx="10">
                  <c:v>42627</c:v>
                </c:pt>
                <c:pt idx="11">
                  <c:v>42628</c:v>
                </c:pt>
                <c:pt idx="12">
                  <c:v>42629</c:v>
                </c:pt>
                <c:pt idx="13">
                  <c:v>42630</c:v>
                </c:pt>
                <c:pt idx="14">
                  <c:v>42631</c:v>
                </c:pt>
                <c:pt idx="15">
                  <c:v>42632</c:v>
                </c:pt>
                <c:pt idx="16">
                  <c:v>42633</c:v>
                </c:pt>
                <c:pt idx="17">
                  <c:v>42634</c:v>
                </c:pt>
                <c:pt idx="18">
                  <c:v>42635</c:v>
                </c:pt>
                <c:pt idx="19">
                  <c:v>42636</c:v>
                </c:pt>
                <c:pt idx="20">
                  <c:v>42637</c:v>
                </c:pt>
              </c:numCache>
            </c:numRef>
          </c:cat>
          <c:val>
            <c:numRef>
              <c:f>Sheet1!$C$2:$C$22</c:f>
              <c:numCache>
                <c:formatCode>General</c:formatCode>
                <c:ptCount val="21"/>
                <c:pt idx="0">
                  <c:v>17</c:v>
                </c:pt>
                <c:pt idx="1">
                  <c:v>13</c:v>
                </c:pt>
                <c:pt idx="2">
                  <c:v>190</c:v>
                </c:pt>
                <c:pt idx="3">
                  <c:v>188</c:v>
                </c:pt>
                <c:pt idx="4">
                  <c:v>194</c:v>
                </c:pt>
                <c:pt idx="5">
                  <c:v>177</c:v>
                </c:pt>
                <c:pt idx="6">
                  <c:v>25</c:v>
                </c:pt>
                <c:pt idx="7">
                  <c:v>19</c:v>
                </c:pt>
                <c:pt idx="8">
                  <c:v>235</c:v>
                </c:pt>
                <c:pt idx="9">
                  <c:v>210</c:v>
                </c:pt>
                <c:pt idx="10">
                  <c:v>178</c:v>
                </c:pt>
                <c:pt idx="11">
                  <c:v>179</c:v>
                </c:pt>
                <c:pt idx="12">
                  <c:v>159</c:v>
                </c:pt>
                <c:pt idx="13">
                  <c:v>11</c:v>
                </c:pt>
                <c:pt idx="14">
                  <c:v>16</c:v>
                </c:pt>
                <c:pt idx="15">
                  <c:v>196</c:v>
                </c:pt>
                <c:pt idx="16">
                  <c:v>183</c:v>
                </c:pt>
                <c:pt idx="17">
                  <c:v>165</c:v>
                </c:pt>
                <c:pt idx="18">
                  <c:v>180</c:v>
                </c:pt>
                <c:pt idx="19">
                  <c:v>138</c:v>
                </c:pt>
                <c:pt idx="20">
                  <c:v>12</c:v>
                </c:pt>
              </c:numCache>
            </c:numRef>
          </c:val>
          <c:smooth val="0"/>
        </c:ser>
        <c:dLbls>
          <c:showLegendKey val="0"/>
          <c:showVal val="0"/>
          <c:showCatName val="0"/>
          <c:showSerName val="0"/>
          <c:showPercent val="0"/>
          <c:showBubbleSize val="0"/>
        </c:dLbls>
        <c:smooth val="0"/>
        <c:axId val="292470432"/>
        <c:axId val="292074768"/>
      </c:lineChart>
      <c:dateAx>
        <c:axId val="292470432"/>
        <c:scaling>
          <c:orientation val="minMax"/>
        </c:scaling>
        <c:delete val="0"/>
        <c:axPos val="b"/>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92074768"/>
        <c:crosses val="autoZero"/>
        <c:auto val="1"/>
        <c:lblOffset val="100"/>
        <c:baseTimeUnit val="days"/>
      </c:dateAx>
      <c:valAx>
        <c:axId val="2920747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Hits Per Day</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9247043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[SDE_TABLE_LOCK_ANALYSIS_1252016_242016.xlsm]Results1!PivotTable1</c:name>
    <c:fmtId val="-1"/>
  </c:pivotSource>
  <c:chart>
    <c:title>
      <c:tx>
        <c:rich>
          <a:bodyPr rot="0" spcFirstLastPara="1" vertOverflow="ellipsis" vert="horz" wrap="square" anchor="ctr" anchorCtr="1"/>
          <a:lstStyle/>
          <a:p>
            <a:pPr>
              <a:defRPr sz="105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50"/>
              <a:t>Feature Class Usage (Top 10)</a:t>
            </a:r>
          </a:p>
        </c:rich>
      </c:tx>
      <c:layout/>
      <c:overlay val="0"/>
      <c:spPr>
        <a:noFill/>
        <a:ln>
          <a:noFill/>
        </a:ln>
        <a:effectLst/>
      </c:spPr>
      <c:txPr>
        <a:bodyPr rot="0" spcFirstLastPara="1" vertOverflow="ellipsis" vert="horz" wrap="square" anchor="ctr" anchorCtr="1"/>
        <a:lstStyle/>
        <a:p>
          <a:pPr>
            <a:defRPr sz="105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Results1!$B$5</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Results1!$A$6:$A$16</c:f>
              <c:strCache>
                <c:ptCount val="10"/>
                <c:pt idx="0">
                  <c:v>LBRSADDRESSPOINTS_FRA</c:v>
                </c:pt>
                <c:pt idx="1">
                  <c:v>LBRSCENTERLINES_FRA</c:v>
                </c:pt>
                <c:pt idx="2">
                  <c:v>TBL_CORPORATE_BOUNDARY</c:v>
                </c:pt>
                <c:pt idx="3">
                  <c:v>TBL_HYDRANT_ANNO</c:v>
                </c:pt>
                <c:pt idx="4">
                  <c:v>TBL_PARCELS</c:v>
                </c:pt>
                <c:pt idx="5">
                  <c:v>TBL_RIGHTS_OF_WAY</c:v>
                </c:pt>
                <c:pt idx="6">
                  <c:v>TBL_SERVICE</c:v>
                </c:pt>
                <c:pt idx="7">
                  <c:v>TBL_WATER_MAIN</c:v>
                </c:pt>
                <c:pt idx="8">
                  <c:v>TBL_WELL</c:v>
                </c:pt>
                <c:pt idx="9">
                  <c:v>V_BUILDINGS</c:v>
                </c:pt>
              </c:strCache>
            </c:strRef>
          </c:cat>
          <c:val>
            <c:numRef>
              <c:f>Results1!$B$6:$B$16</c:f>
              <c:numCache>
                <c:formatCode>[h]:mm:ss;@</c:formatCode>
                <c:ptCount val="10"/>
                <c:pt idx="0">
                  <c:v>233.09480324095449</c:v>
                </c:pt>
                <c:pt idx="1">
                  <c:v>317.95077546364774</c:v>
                </c:pt>
                <c:pt idx="2">
                  <c:v>274.28942129602598</c:v>
                </c:pt>
                <c:pt idx="3">
                  <c:v>118.81034722258765</c:v>
                </c:pt>
                <c:pt idx="4">
                  <c:v>316.89504629550936</c:v>
                </c:pt>
                <c:pt idx="5">
                  <c:v>119.87392361112346</c:v>
                </c:pt>
                <c:pt idx="6">
                  <c:v>118.81039351886079</c:v>
                </c:pt>
                <c:pt idx="7">
                  <c:v>118.81050925971421</c:v>
                </c:pt>
                <c:pt idx="8">
                  <c:v>118.81037037070398</c:v>
                </c:pt>
                <c:pt idx="9">
                  <c:v>122.46284722225501</c:v>
                </c:pt>
              </c:numCache>
            </c:numRef>
          </c:val>
        </c:ser>
        <c:dLbls>
          <c:showLegendKey val="0"/>
          <c:showVal val="0"/>
          <c:showCatName val="0"/>
          <c:showSerName val="0"/>
          <c:showPercent val="0"/>
          <c:showBubbleSize val="0"/>
        </c:dLbls>
        <c:gapWidth val="100"/>
        <c:overlap val="-24"/>
        <c:axId val="292081040"/>
        <c:axId val="292077120"/>
      </c:barChart>
      <c:catAx>
        <c:axId val="2920810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500" b="0" i="0" u="none" strike="noStrike" kern="1200" baseline="0">
                <a:solidFill>
                  <a:schemeClr val="lt1">
                    <a:lumMod val="85000"/>
                  </a:schemeClr>
                </a:solidFill>
                <a:latin typeface="+mn-lt"/>
                <a:ea typeface="+mn-ea"/>
                <a:cs typeface="+mn-cs"/>
              </a:defRPr>
            </a:pPr>
            <a:endParaRPr lang="en-US"/>
          </a:p>
        </c:txPr>
        <c:crossAx val="292077120"/>
        <c:crosses val="autoZero"/>
        <c:auto val="1"/>
        <c:lblAlgn val="ctr"/>
        <c:lblOffset val="100"/>
        <c:noMultiLvlLbl val="0"/>
      </c:catAx>
      <c:valAx>
        <c:axId val="292077120"/>
        <c:scaling>
          <c:orientation val="minMax"/>
        </c:scaling>
        <c:delete val="0"/>
        <c:axPos val="l"/>
        <c:majorGridlines>
          <c:spPr>
            <a:ln w="9525" cap="flat" cmpd="sng" algn="ctr">
              <a:solidFill>
                <a:schemeClr val="lt1">
                  <a:lumMod val="95000"/>
                  <a:alpha val="10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lt1">
                    <a:lumMod val="85000"/>
                  </a:schemeClr>
                </a:solidFill>
                <a:latin typeface="+mn-lt"/>
                <a:ea typeface="+mn-ea"/>
                <a:cs typeface="+mn-cs"/>
              </a:defRPr>
            </a:pPr>
            <a:endParaRPr lang="en-US"/>
          </a:p>
        </c:txPr>
        <c:crossAx val="29208104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51420-C9CE-4144-9F22-3B54341E4191}"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F572CEBB-2464-47DE-BE3B-E318683BE557}">
      <dgm:prSet phldrT="[Text]"/>
      <dgm:spPr/>
      <dgm:t>
        <a:bodyPr/>
        <a:lstStyle/>
        <a:p>
          <a:r>
            <a:rPr lang="en-US" dirty="0" smtClean="0"/>
            <a:t>Track</a:t>
          </a:r>
          <a:endParaRPr lang="en-US" dirty="0"/>
        </a:p>
      </dgm:t>
    </dgm:pt>
    <dgm:pt modelId="{A0ECFAD9-104B-4AF3-B66F-38A6935B8645}" type="parTrans" cxnId="{4E13C480-84FD-45B5-8B49-52FFF070AE7D}">
      <dgm:prSet/>
      <dgm:spPr/>
      <dgm:t>
        <a:bodyPr/>
        <a:lstStyle/>
        <a:p>
          <a:endParaRPr lang="en-US"/>
        </a:p>
      </dgm:t>
    </dgm:pt>
    <dgm:pt modelId="{F273D36B-D20D-4366-BB8C-F83AF54E56B9}" type="sibTrans" cxnId="{4E13C480-84FD-45B5-8B49-52FFF070AE7D}">
      <dgm:prSet>
        <dgm:style>
          <a:lnRef idx="1">
            <a:schemeClr val="accent6"/>
          </a:lnRef>
          <a:fillRef idx="0">
            <a:schemeClr val="accent6"/>
          </a:fillRef>
          <a:effectRef idx="0">
            <a:schemeClr val="accent6"/>
          </a:effectRef>
          <a:fontRef idx="minor">
            <a:schemeClr val="tx1"/>
          </a:fontRef>
        </dgm:style>
      </dgm:prSet>
      <dgm:spPr>
        <a:ln w="57150">
          <a:solidFill>
            <a:schemeClr val="accent1"/>
          </a:solidFill>
        </a:ln>
      </dgm:spPr>
      <dgm:t>
        <a:bodyPr/>
        <a:lstStyle/>
        <a:p>
          <a:endParaRPr lang="en-US"/>
        </a:p>
      </dgm:t>
    </dgm:pt>
    <dgm:pt modelId="{7C93D602-71CC-44F3-848D-7D10F190DF79}">
      <dgm:prSet phldrT="[Text]"/>
      <dgm:spPr/>
      <dgm:t>
        <a:bodyPr/>
        <a:lstStyle/>
        <a:p>
          <a:r>
            <a:rPr lang="en-US" dirty="0" smtClean="0"/>
            <a:t>Analyze</a:t>
          </a:r>
          <a:endParaRPr lang="en-US" dirty="0"/>
        </a:p>
      </dgm:t>
    </dgm:pt>
    <dgm:pt modelId="{6BABD190-C832-4C54-AEEC-8CD16A57550F}" type="parTrans" cxnId="{5C75687F-DD1B-4DDA-A682-AA42893EB223}">
      <dgm:prSet/>
      <dgm:spPr/>
      <dgm:t>
        <a:bodyPr/>
        <a:lstStyle/>
        <a:p>
          <a:endParaRPr lang="en-US"/>
        </a:p>
      </dgm:t>
    </dgm:pt>
    <dgm:pt modelId="{40BA0D24-C6A2-40B1-A2D1-92FB6B7377E0}" type="sibTrans" cxnId="{5C75687F-DD1B-4DDA-A682-AA42893EB223}">
      <dgm:prSet/>
      <dgm:spPr>
        <a:ln w="57150">
          <a:solidFill>
            <a:schemeClr val="accent1"/>
          </a:solidFill>
        </a:ln>
      </dgm:spPr>
      <dgm:t>
        <a:bodyPr/>
        <a:lstStyle/>
        <a:p>
          <a:endParaRPr lang="en-US"/>
        </a:p>
      </dgm:t>
    </dgm:pt>
    <dgm:pt modelId="{884327AE-85C6-424D-9C9E-CAB1DD20CAA7}">
      <dgm:prSet phldrT="[Text]"/>
      <dgm:spPr/>
      <dgm:t>
        <a:bodyPr/>
        <a:lstStyle/>
        <a:p>
          <a:r>
            <a:rPr lang="en-US" dirty="0" smtClean="0"/>
            <a:t>Action</a:t>
          </a:r>
          <a:endParaRPr lang="en-US" dirty="0"/>
        </a:p>
      </dgm:t>
    </dgm:pt>
    <dgm:pt modelId="{CAE770A7-10F8-409E-AF78-A04B90D03038}" type="parTrans" cxnId="{47DF0515-8BD1-4030-80DE-A506ED7EB09B}">
      <dgm:prSet/>
      <dgm:spPr/>
      <dgm:t>
        <a:bodyPr/>
        <a:lstStyle/>
        <a:p>
          <a:endParaRPr lang="en-US"/>
        </a:p>
      </dgm:t>
    </dgm:pt>
    <dgm:pt modelId="{3364931B-9D83-4244-9A36-84CC7015AF18}" type="sibTrans" cxnId="{47DF0515-8BD1-4030-80DE-A506ED7EB09B}">
      <dgm:prSet/>
      <dgm:spPr>
        <a:ln w="57150">
          <a:solidFill>
            <a:schemeClr val="accent1"/>
          </a:solidFill>
        </a:ln>
      </dgm:spPr>
      <dgm:t>
        <a:bodyPr/>
        <a:lstStyle/>
        <a:p>
          <a:endParaRPr lang="en-US"/>
        </a:p>
      </dgm:t>
    </dgm:pt>
    <dgm:pt modelId="{0BDF43FA-A0E7-487D-9289-003EBF91C0A4}" type="pres">
      <dgm:prSet presAssocID="{1DF51420-C9CE-4144-9F22-3B54341E4191}" presName="cycle" presStyleCnt="0">
        <dgm:presLayoutVars>
          <dgm:dir/>
          <dgm:resizeHandles val="exact"/>
        </dgm:presLayoutVars>
      </dgm:prSet>
      <dgm:spPr/>
      <dgm:t>
        <a:bodyPr/>
        <a:lstStyle/>
        <a:p>
          <a:endParaRPr lang="en-US"/>
        </a:p>
      </dgm:t>
    </dgm:pt>
    <dgm:pt modelId="{1F162A7F-4056-43E4-803A-C393C9D4BDA2}" type="pres">
      <dgm:prSet presAssocID="{F572CEBB-2464-47DE-BE3B-E318683BE557}" presName="node" presStyleLbl="node1" presStyleIdx="0" presStyleCnt="3">
        <dgm:presLayoutVars>
          <dgm:bulletEnabled val="1"/>
        </dgm:presLayoutVars>
      </dgm:prSet>
      <dgm:spPr/>
      <dgm:t>
        <a:bodyPr/>
        <a:lstStyle/>
        <a:p>
          <a:endParaRPr lang="en-US"/>
        </a:p>
      </dgm:t>
    </dgm:pt>
    <dgm:pt modelId="{74AF5D6A-BD50-472D-93CA-A2740809E5B9}" type="pres">
      <dgm:prSet presAssocID="{F572CEBB-2464-47DE-BE3B-E318683BE557}" presName="spNode" presStyleCnt="0"/>
      <dgm:spPr/>
    </dgm:pt>
    <dgm:pt modelId="{170F3E2D-55CF-4EF3-AF8E-218DE9FBCDF6}" type="pres">
      <dgm:prSet presAssocID="{F273D36B-D20D-4366-BB8C-F83AF54E56B9}" presName="sibTrans" presStyleLbl="sibTrans1D1" presStyleIdx="0" presStyleCnt="3"/>
      <dgm:spPr/>
      <dgm:t>
        <a:bodyPr/>
        <a:lstStyle/>
        <a:p>
          <a:endParaRPr lang="en-US"/>
        </a:p>
      </dgm:t>
    </dgm:pt>
    <dgm:pt modelId="{2B259EB3-F293-4052-A852-0FDE0E62A9F4}" type="pres">
      <dgm:prSet presAssocID="{7C93D602-71CC-44F3-848D-7D10F190DF79}" presName="node" presStyleLbl="node1" presStyleIdx="1" presStyleCnt="3">
        <dgm:presLayoutVars>
          <dgm:bulletEnabled val="1"/>
        </dgm:presLayoutVars>
      </dgm:prSet>
      <dgm:spPr/>
      <dgm:t>
        <a:bodyPr/>
        <a:lstStyle/>
        <a:p>
          <a:endParaRPr lang="en-US"/>
        </a:p>
      </dgm:t>
    </dgm:pt>
    <dgm:pt modelId="{170A81BD-B388-4436-AE16-50620916BC9C}" type="pres">
      <dgm:prSet presAssocID="{7C93D602-71CC-44F3-848D-7D10F190DF79}" presName="spNode" presStyleCnt="0"/>
      <dgm:spPr/>
    </dgm:pt>
    <dgm:pt modelId="{D68EB7EA-6F7A-46F0-A37C-9A137E11555A}" type="pres">
      <dgm:prSet presAssocID="{40BA0D24-C6A2-40B1-A2D1-92FB6B7377E0}" presName="sibTrans" presStyleLbl="sibTrans1D1" presStyleIdx="1" presStyleCnt="3"/>
      <dgm:spPr/>
      <dgm:t>
        <a:bodyPr/>
        <a:lstStyle/>
        <a:p>
          <a:endParaRPr lang="en-US"/>
        </a:p>
      </dgm:t>
    </dgm:pt>
    <dgm:pt modelId="{F9C21B77-AC1C-4A5B-9483-29240C605ACB}" type="pres">
      <dgm:prSet presAssocID="{884327AE-85C6-424D-9C9E-CAB1DD20CAA7}" presName="node" presStyleLbl="node1" presStyleIdx="2" presStyleCnt="3">
        <dgm:presLayoutVars>
          <dgm:bulletEnabled val="1"/>
        </dgm:presLayoutVars>
      </dgm:prSet>
      <dgm:spPr/>
      <dgm:t>
        <a:bodyPr/>
        <a:lstStyle/>
        <a:p>
          <a:endParaRPr lang="en-US"/>
        </a:p>
      </dgm:t>
    </dgm:pt>
    <dgm:pt modelId="{FF0431DA-0AB0-4BF7-8FF6-5B9C8C1F2958}" type="pres">
      <dgm:prSet presAssocID="{884327AE-85C6-424D-9C9E-CAB1DD20CAA7}" presName="spNode" presStyleCnt="0"/>
      <dgm:spPr/>
    </dgm:pt>
    <dgm:pt modelId="{5734CD38-1A89-4A3F-AC3B-B45F3ED29E1D}" type="pres">
      <dgm:prSet presAssocID="{3364931B-9D83-4244-9A36-84CC7015AF18}" presName="sibTrans" presStyleLbl="sibTrans1D1" presStyleIdx="2" presStyleCnt="3"/>
      <dgm:spPr/>
      <dgm:t>
        <a:bodyPr/>
        <a:lstStyle/>
        <a:p>
          <a:endParaRPr lang="en-US"/>
        </a:p>
      </dgm:t>
    </dgm:pt>
  </dgm:ptLst>
  <dgm:cxnLst>
    <dgm:cxn modelId="{698507EE-B142-4A28-99E6-0550C9424224}" type="presOf" srcId="{884327AE-85C6-424D-9C9E-CAB1DD20CAA7}" destId="{F9C21B77-AC1C-4A5B-9483-29240C605ACB}" srcOrd="0" destOrd="0" presId="urn:microsoft.com/office/officeart/2005/8/layout/cycle5"/>
    <dgm:cxn modelId="{47DF0515-8BD1-4030-80DE-A506ED7EB09B}" srcId="{1DF51420-C9CE-4144-9F22-3B54341E4191}" destId="{884327AE-85C6-424D-9C9E-CAB1DD20CAA7}" srcOrd="2" destOrd="0" parTransId="{CAE770A7-10F8-409E-AF78-A04B90D03038}" sibTransId="{3364931B-9D83-4244-9A36-84CC7015AF18}"/>
    <dgm:cxn modelId="{7B65E985-0650-4DD6-9684-0A832CEBB649}" type="presOf" srcId="{3364931B-9D83-4244-9A36-84CC7015AF18}" destId="{5734CD38-1A89-4A3F-AC3B-B45F3ED29E1D}" srcOrd="0" destOrd="0" presId="urn:microsoft.com/office/officeart/2005/8/layout/cycle5"/>
    <dgm:cxn modelId="{856EA6BD-959A-41CB-B714-26CDB34A187F}" type="presOf" srcId="{F273D36B-D20D-4366-BB8C-F83AF54E56B9}" destId="{170F3E2D-55CF-4EF3-AF8E-218DE9FBCDF6}" srcOrd="0" destOrd="0" presId="urn:microsoft.com/office/officeart/2005/8/layout/cycle5"/>
    <dgm:cxn modelId="{5C75687F-DD1B-4DDA-A682-AA42893EB223}" srcId="{1DF51420-C9CE-4144-9F22-3B54341E4191}" destId="{7C93D602-71CC-44F3-848D-7D10F190DF79}" srcOrd="1" destOrd="0" parTransId="{6BABD190-C832-4C54-AEEC-8CD16A57550F}" sibTransId="{40BA0D24-C6A2-40B1-A2D1-92FB6B7377E0}"/>
    <dgm:cxn modelId="{D2699BEC-9EC5-40C9-B5CE-3C99A71D5F44}" type="presOf" srcId="{1DF51420-C9CE-4144-9F22-3B54341E4191}" destId="{0BDF43FA-A0E7-487D-9289-003EBF91C0A4}" srcOrd="0" destOrd="0" presId="urn:microsoft.com/office/officeart/2005/8/layout/cycle5"/>
    <dgm:cxn modelId="{6FC29C54-7940-43DE-83B5-D90007A530CC}" type="presOf" srcId="{40BA0D24-C6A2-40B1-A2D1-92FB6B7377E0}" destId="{D68EB7EA-6F7A-46F0-A37C-9A137E11555A}" srcOrd="0" destOrd="0" presId="urn:microsoft.com/office/officeart/2005/8/layout/cycle5"/>
    <dgm:cxn modelId="{4E13C480-84FD-45B5-8B49-52FFF070AE7D}" srcId="{1DF51420-C9CE-4144-9F22-3B54341E4191}" destId="{F572CEBB-2464-47DE-BE3B-E318683BE557}" srcOrd="0" destOrd="0" parTransId="{A0ECFAD9-104B-4AF3-B66F-38A6935B8645}" sibTransId="{F273D36B-D20D-4366-BB8C-F83AF54E56B9}"/>
    <dgm:cxn modelId="{9BBB0DC9-6C84-46FD-9E17-930D21F31093}" type="presOf" srcId="{F572CEBB-2464-47DE-BE3B-E318683BE557}" destId="{1F162A7F-4056-43E4-803A-C393C9D4BDA2}" srcOrd="0" destOrd="0" presId="urn:microsoft.com/office/officeart/2005/8/layout/cycle5"/>
    <dgm:cxn modelId="{399D5A34-8ADD-4DCC-A67C-8E858B3AEDC8}" type="presOf" srcId="{7C93D602-71CC-44F3-848D-7D10F190DF79}" destId="{2B259EB3-F293-4052-A852-0FDE0E62A9F4}" srcOrd="0" destOrd="0" presId="urn:microsoft.com/office/officeart/2005/8/layout/cycle5"/>
    <dgm:cxn modelId="{28B3B926-CCCA-4707-9973-C902AA590034}" type="presParOf" srcId="{0BDF43FA-A0E7-487D-9289-003EBF91C0A4}" destId="{1F162A7F-4056-43E4-803A-C393C9D4BDA2}" srcOrd="0" destOrd="0" presId="urn:microsoft.com/office/officeart/2005/8/layout/cycle5"/>
    <dgm:cxn modelId="{7C16D2C9-2A43-41A3-80EC-A0B16ABA85D7}" type="presParOf" srcId="{0BDF43FA-A0E7-487D-9289-003EBF91C0A4}" destId="{74AF5D6A-BD50-472D-93CA-A2740809E5B9}" srcOrd="1" destOrd="0" presId="urn:microsoft.com/office/officeart/2005/8/layout/cycle5"/>
    <dgm:cxn modelId="{FC7E8B59-44DF-4149-A342-C9FB0E365DF7}" type="presParOf" srcId="{0BDF43FA-A0E7-487D-9289-003EBF91C0A4}" destId="{170F3E2D-55CF-4EF3-AF8E-218DE9FBCDF6}" srcOrd="2" destOrd="0" presId="urn:microsoft.com/office/officeart/2005/8/layout/cycle5"/>
    <dgm:cxn modelId="{68C4581E-A56A-4E84-A82E-E3EADB2B5E0C}" type="presParOf" srcId="{0BDF43FA-A0E7-487D-9289-003EBF91C0A4}" destId="{2B259EB3-F293-4052-A852-0FDE0E62A9F4}" srcOrd="3" destOrd="0" presId="urn:microsoft.com/office/officeart/2005/8/layout/cycle5"/>
    <dgm:cxn modelId="{C358BEDB-0380-47FB-A143-CE1B6CB8D133}" type="presParOf" srcId="{0BDF43FA-A0E7-487D-9289-003EBF91C0A4}" destId="{170A81BD-B388-4436-AE16-50620916BC9C}" srcOrd="4" destOrd="0" presId="urn:microsoft.com/office/officeart/2005/8/layout/cycle5"/>
    <dgm:cxn modelId="{1B836C53-4C9B-4321-A430-D7195E82B944}" type="presParOf" srcId="{0BDF43FA-A0E7-487D-9289-003EBF91C0A4}" destId="{D68EB7EA-6F7A-46F0-A37C-9A137E11555A}" srcOrd="5" destOrd="0" presId="urn:microsoft.com/office/officeart/2005/8/layout/cycle5"/>
    <dgm:cxn modelId="{7525042B-6C8F-4413-B9DD-D47BC4F3593D}" type="presParOf" srcId="{0BDF43FA-A0E7-487D-9289-003EBF91C0A4}" destId="{F9C21B77-AC1C-4A5B-9483-29240C605ACB}" srcOrd="6" destOrd="0" presId="urn:microsoft.com/office/officeart/2005/8/layout/cycle5"/>
    <dgm:cxn modelId="{84837C66-58F2-43F2-A216-04D279FC08DE}" type="presParOf" srcId="{0BDF43FA-A0E7-487D-9289-003EBF91C0A4}" destId="{FF0431DA-0AB0-4BF7-8FF6-5B9C8C1F2958}" srcOrd="7" destOrd="0" presId="urn:microsoft.com/office/officeart/2005/8/layout/cycle5"/>
    <dgm:cxn modelId="{732E472C-C80B-4115-BD02-2CEA7A8022F2}" type="presParOf" srcId="{0BDF43FA-A0E7-487D-9289-003EBF91C0A4}" destId="{5734CD38-1A89-4A3F-AC3B-B45F3ED29E1D}"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62A7F-4056-43E4-803A-C393C9D4BDA2}">
      <dsp:nvSpPr>
        <dsp:cNvPr id="0" name=""/>
        <dsp:cNvSpPr/>
      </dsp:nvSpPr>
      <dsp:spPr>
        <a:xfrm>
          <a:off x="2116335" y="1372"/>
          <a:ext cx="1863328" cy="1211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Track</a:t>
          </a:r>
          <a:endParaRPr lang="en-US" sz="3300" kern="1200" dirty="0"/>
        </a:p>
      </dsp:txBody>
      <dsp:txXfrm>
        <a:off x="2175459" y="60496"/>
        <a:ext cx="1745080" cy="1092915"/>
      </dsp:txXfrm>
    </dsp:sp>
    <dsp:sp modelId="{170F3E2D-55CF-4EF3-AF8E-218DE9FBCDF6}">
      <dsp:nvSpPr>
        <dsp:cNvPr id="0" name=""/>
        <dsp:cNvSpPr/>
      </dsp:nvSpPr>
      <dsp:spPr>
        <a:xfrm>
          <a:off x="1431963" y="606954"/>
          <a:ext cx="3232073" cy="3232073"/>
        </a:xfrm>
        <a:custGeom>
          <a:avLst/>
          <a:gdLst/>
          <a:ahLst/>
          <a:cxnLst/>
          <a:rect l="0" t="0" r="0" b="0"/>
          <a:pathLst>
            <a:path>
              <a:moveTo>
                <a:pt x="2798080" y="514062"/>
              </a:moveTo>
              <a:arcTo wR="1616036" hR="1616036" stAng="19020466" swAng="2303174"/>
            </a:path>
          </a:pathLst>
        </a:custGeom>
        <a:noFill/>
        <a:ln w="57150" cap="flat" cmpd="sng" algn="ctr">
          <a:solidFill>
            <a:schemeClr val="accent1"/>
          </a:solidFill>
          <a:prstDash val="solid"/>
          <a:tailEnd type="arrow"/>
        </a:ln>
        <a:effectLst/>
      </dsp:spPr>
      <dsp:style>
        <a:lnRef idx="1">
          <a:schemeClr val="accent6"/>
        </a:lnRef>
        <a:fillRef idx="0">
          <a:schemeClr val="accent6"/>
        </a:fillRef>
        <a:effectRef idx="0">
          <a:schemeClr val="accent6"/>
        </a:effectRef>
        <a:fontRef idx="minor">
          <a:schemeClr val="tx1"/>
        </a:fontRef>
      </dsp:style>
    </dsp:sp>
    <dsp:sp modelId="{2B259EB3-F293-4052-A852-0FDE0E62A9F4}">
      <dsp:nvSpPr>
        <dsp:cNvPr id="0" name=""/>
        <dsp:cNvSpPr/>
      </dsp:nvSpPr>
      <dsp:spPr>
        <a:xfrm>
          <a:off x="3515864" y="2425427"/>
          <a:ext cx="1863328" cy="1211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Analyze</a:t>
          </a:r>
          <a:endParaRPr lang="en-US" sz="3300" kern="1200" dirty="0"/>
        </a:p>
      </dsp:txBody>
      <dsp:txXfrm>
        <a:off x="3574988" y="2484551"/>
        <a:ext cx="1745080" cy="1092915"/>
      </dsp:txXfrm>
    </dsp:sp>
    <dsp:sp modelId="{D68EB7EA-6F7A-46F0-A37C-9A137E11555A}">
      <dsp:nvSpPr>
        <dsp:cNvPr id="0" name=""/>
        <dsp:cNvSpPr/>
      </dsp:nvSpPr>
      <dsp:spPr>
        <a:xfrm>
          <a:off x="1431963" y="606954"/>
          <a:ext cx="3232073" cy="3232073"/>
        </a:xfrm>
        <a:custGeom>
          <a:avLst/>
          <a:gdLst/>
          <a:ahLst/>
          <a:cxnLst/>
          <a:rect l="0" t="0" r="0" b="0"/>
          <a:pathLst>
            <a:path>
              <a:moveTo>
                <a:pt x="2112207" y="3154018"/>
              </a:moveTo>
              <a:arcTo wR="1616036" hR="1616036" stAng="4327182" swAng="2145637"/>
            </a:path>
          </a:pathLst>
        </a:custGeom>
        <a:noFill/>
        <a:ln w="571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F9C21B77-AC1C-4A5B-9483-29240C605ACB}">
      <dsp:nvSpPr>
        <dsp:cNvPr id="0" name=""/>
        <dsp:cNvSpPr/>
      </dsp:nvSpPr>
      <dsp:spPr>
        <a:xfrm>
          <a:off x="716807" y="2425427"/>
          <a:ext cx="1863328" cy="1211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Action</a:t>
          </a:r>
          <a:endParaRPr lang="en-US" sz="3300" kern="1200" dirty="0"/>
        </a:p>
      </dsp:txBody>
      <dsp:txXfrm>
        <a:off x="775931" y="2484551"/>
        <a:ext cx="1745080" cy="1092915"/>
      </dsp:txXfrm>
    </dsp:sp>
    <dsp:sp modelId="{5734CD38-1A89-4A3F-AC3B-B45F3ED29E1D}">
      <dsp:nvSpPr>
        <dsp:cNvPr id="0" name=""/>
        <dsp:cNvSpPr/>
      </dsp:nvSpPr>
      <dsp:spPr>
        <a:xfrm>
          <a:off x="1431963" y="606954"/>
          <a:ext cx="3232073" cy="3232073"/>
        </a:xfrm>
        <a:custGeom>
          <a:avLst/>
          <a:gdLst/>
          <a:ahLst/>
          <a:cxnLst/>
          <a:rect l="0" t="0" r="0" b="0"/>
          <a:pathLst>
            <a:path>
              <a:moveTo>
                <a:pt x="5219" y="1486263"/>
              </a:moveTo>
              <a:arcTo wR="1616036" hR="1616036" stAng="11076360" swAng="2303174"/>
            </a:path>
          </a:pathLst>
        </a:custGeom>
        <a:noFill/>
        <a:ln w="571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9335546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Shape 1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5" name="Shape 1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This presentation is focused on a project we did this year to deploy freely </a:t>
            </a:r>
            <a:r>
              <a:rPr lang="en-US" dirty="0" smtClean="0"/>
              <a:t>available monitoring </a:t>
            </a:r>
            <a:r>
              <a:rPr lang="en-US" dirty="0" smtClean="0"/>
              <a:t>tools to track our enterprise system.  If you are a system </a:t>
            </a:r>
            <a:r>
              <a:rPr lang="en-US" dirty="0" smtClean="0"/>
              <a:t>administrator or manage any part of your GIS, </a:t>
            </a:r>
            <a:r>
              <a:rPr lang="en-US" dirty="0" smtClean="0"/>
              <a:t>there will definitely be something </a:t>
            </a:r>
            <a:r>
              <a:rPr lang="en-US" dirty="0" smtClean="0"/>
              <a:t>here that </a:t>
            </a:r>
            <a:r>
              <a:rPr lang="en-US" dirty="0" smtClean="0"/>
              <a:t>you can easily deploy to track a part of your enterprise system and gain valuable </a:t>
            </a:r>
            <a:r>
              <a:rPr lang="en-US" dirty="0" smtClean="0"/>
              <a:t>insight into your organization.  </a:t>
            </a:r>
            <a:endParaRPr lang="en-US" dirty="0" smtClean="0"/>
          </a:p>
          <a:p>
            <a:pPr>
              <a:spcBef>
                <a:spcPts val="0"/>
              </a:spcBef>
              <a:buNone/>
            </a:pPr>
            <a:endParaRPr lang="en-US" dirty="0" smtClean="0"/>
          </a:p>
        </p:txBody>
      </p:sp>
    </p:spTree>
    <p:extLst>
      <p:ext uri="{BB962C8B-B14F-4D97-AF65-F5344CB8AC3E}">
        <p14:creationId xmlns:p14="http://schemas.microsoft.com/office/powerpoint/2010/main" val="836977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indent="-228600">
              <a:spcBef>
                <a:spcPts val="0"/>
              </a:spcBef>
              <a:buAutoNum type="arabicPeriod"/>
            </a:pPr>
            <a:r>
              <a:rPr lang="en-US" baseline="0" dirty="0" smtClean="0"/>
              <a:t>What is it</a:t>
            </a:r>
          </a:p>
          <a:p>
            <a:pPr marL="228600" indent="-228600">
              <a:spcBef>
                <a:spcPts val="0"/>
              </a:spcBef>
              <a:buAutoNum type="arabicPeriod"/>
            </a:pPr>
            <a:r>
              <a:rPr lang="en-US" baseline="0" dirty="0" smtClean="0"/>
              <a:t>How do you set it up</a:t>
            </a:r>
          </a:p>
          <a:p>
            <a:pPr marL="228600" indent="-228600">
              <a:spcBef>
                <a:spcPts val="0"/>
              </a:spcBef>
              <a:buAutoNum type="arabicPeriod"/>
            </a:pPr>
            <a:r>
              <a:rPr lang="en-US" baseline="0" dirty="0" smtClean="0"/>
              <a:t>What does it do</a:t>
            </a:r>
            <a:endParaRPr dirty="0"/>
          </a:p>
        </p:txBody>
      </p:sp>
    </p:spTree>
    <p:extLst>
      <p:ext uri="{BB962C8B-B14F-4D97-AF65-F5344CB8AC3E}">
        <p14:creationId xmlns:p14="http://schemas.microsoft.com/office/powerpoint/2010/main" val="246109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How </a:t>
            </a:r>
            <a:r>
              <a:rPr lang="en-US" dirty="0" smtClean="0"/>
              <a:t>did we Analyze?</a:t>
            </a:r>
          </a:p>
          <a:p>
            <a:pPr>
              <a:spcBef>
                <a:spcPts val="0"/>
              </a:spcBef>
              <a:buNone/>
            </a:pPr>
            <a:r>
              <a:rPr lang="en-US" baseline="0" dirty="0" smtClean="0"/>
              <a:t>- Simple template that processes that txt file into a spreadsheet that we then configured pivot tables to answer these questions</a:t>
            </a:r>
            <a:endParaRPr lang="en-US" baseline="0" dirty="0" smtClean="0"/>
          </a:p>
        </p:txBody>
      </p:sp>
    </p:spTree>
    <p:extLst>
      <p:ext uri="{BB962C8B-B14F-4D97-AF65-F5344CB8AC3E}">
        <p14:creationId xmlns:p14="http://schemas.microsoft.com/office/powerpoint/2010/main" val="10272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983015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User Community</a:t>
            </a:r>
            <a:r>
              <a:rPr lang="en-US" baseline="0" dirty="0" smtClean="0"/>
              <a:t> – how many people we serve, where they are in the City, verify users are using software, get an accurate installation count if upgrades are needed (we can provide list to GIS leads and they can confirm who should be upgraded)</a:t>
            </a:r>
          </a:p>
          <a:p>
            <a:pPr>
              <a:spcBef>
                <a:spcPts val="0"/>
              </a:spcBef>
              <a:buNone/>
            </a:pPr>
            <a:r>
              <a:rPr lang="en-US" baseline="0" dirty="0" smtClean="0"/>
              <a:t>Strategic Planning – Noticed December – Feb low lower user ship.  Have our user meeting the end of Feb to kick off the season and highlight what is available for the coming year, get people excited</a:t>
            </a:r>
          </a:p>
          <a:p>
            <a:pPr>
              <a:spcBef>
                <a:spcPts val="0"/>
              </a:spcBef>
              <a:buNone/>
            </a:pPr>
            <a:r>
              <a:rPr lang="en-US" baseline="0" dirty="0" smtClean="0"/>
              <a:t>Show Management Value of GIS – Showing how many hours are being used and how many end users you have to validate the costs associated with GIS.  If leadership is thinking of reducing GIS investment, </a:t>
            </a:r>
            <a:r>
              <a:rPr lang="en-US" baseline="0" dirty="0" smtClean="0"/>
              <a:t>strong </a:t>
            </a:r>
            <a:r>
              <a:rPr lang="en-US" baseline="0" dirty="0" smtClean="0"/>
              <a:t>numbers could influence their decision.</a:t>
            </a:r>
          </a:p>
          <a:p>
            <a:pPr>
              <a:spcBef>
                <a:spcPts val="0"/>
              </a:spcBef>
              <a:buNone/>
            </a:pPr>
            <a:r>
              <a:rPr lang="en-US" baseline="0" dirty="0" smtClean="0"/>
              <a:t>ELA Negotiations -  User count can be used to purchase additional training or provide leverage in lower you ELA price, if you are paying for extensions you can get the accurate license count there as well</a:t>
            </a:r>
          </a:p>
          <a:p>
            <a:pPr>
              <a:spcBef>
                <a:spcPts val="0"/>
              </a:spcBef>
              <a:buNone/>
            </a:pPr>
            <a:endParaRPr dirty="0"/>
          </a:p>
        </p:txBody>
      </p:sp>
    </p:spTree>
    <p:extLst>
      <p:ext uri="{BB962C8B-B14F-4D97-AF65-F5344CB8AC3E}">
        <p14:creationId xmlns:p14="http://schemas.microsoft.com/office/powerpoint/2010/main" val="9779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2171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indent="-228600">
              <a:spcBef>
                <a:spcPts val="0"/>
              </a:spcBef>
              <a:buAutoNum type="arabicPeriod"/>
            </a:pPr>
            <a:r>
              <a:rPr lang="en-US" baseline="0" dirty="0" smtClean="0"/>
              <a:t>What is it</a:t>
            </a:r>
          </a:p>
          <a:p>
            <a:pPr marL="228600" indent="-228600">
              <a:spcBef>
                <a:spcPts val="0"/>
              </a:spcBef>
              <a:buAutoNum type="arabicPeriod"/>
            </a:pPr>
            <a:r>
              <a:rPr lang="en-US" baseline="0" dirty="0" smtClean="0"/>
              <a:t>How do you set it up</a:t>
            </a:r>
          </a:p>
          <a:p>
            <a:pPr marL="228600" indent="-228600">
              <a:spcBef>
                <a:spcPts val="0"/>
              </a:spcBef>
              <a:buAutoNum type="arabicPeriod"/>
            </a:pPr>
            <a:r>
              <a:rPr lang="en-US" baseline="0" dirty="0" smtClean="0"/>
              <a:t>What does it do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420000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273257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How did we Analyze?</a:t>
            </a:r>
          </a:p>
          <a:p>
            <a:pPr>
              <a:spcBef>
                <a:spcPts val="0"/>
              </a:spcBef>
              <a:buNone/>
            </a:pPr>
            <a:r>
              <a:rPr lang="en-US" dirty="0" smtClean="0"/>
              <a:t> can either export data</a:t>
            </a:r>
            <a:r>
              <a:rPr lang="en-US" baseline="0" dirty="0" smtClean="0"/>
              <a:t> or interact with the metrics inside Google analytics</a:t>
            </a:r>
            <a:endParaRPr lang="en-US" dirty="0" smtClean="0"/>
          </a:p>
          <a:p>
            <a:pPr>
              <a:spcBef>
                <a:spcPts val="0"/>
              </a:spcBef>
              <a:buNone/>
            </a:pPr>
            <a:r>
              <a:rPr lang="en-US" baseline="0" dirty="0" smtClean="0"/>
              <a:t>- </a:t>
            </a:r>
            <a:r>
              <a:rPr lang="en-US" baseline="0" dirty="0" smtClean="0"/>
              <a:t>Found that I have 6 applications that get less than 5 hits a day, one of these applications, I spend weeks upgrading</a:t>
            </a:r>
            <a:endParaRPr dirty="0"/>
          </a:p>
        </p:txBody>
      </p:sp>
    </p:spTree>
    <p:extLst>
      <p:ext uri="{BB962C8B-B14F-4D97-AF65-F5344CB8AC3E}">
        <p14:creationId xmlns:p14="http://schemas.microsoft.com/office/powerpoint/2010/main" val="2201063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dirty="0" smtClean="0"/>
              <a:t>See transition from old to new app</a:t>
            </a:r>
          </a:p>
          <a:p>
            <a:pPr marL="171450" indent="-171450">
              <a:spcBef>
                <a:spcPts val="0"/>
              </a:spcBef>
              <a:buFontTx/>
              <a:buChar char="-"/>
            </a:pPr>
            <a:r>
              <a:rPr lang="en-US" dirty="0" smtClean="0"/>
              <a:t>If you are </a:t>
            </a:r>
            <a:r>
              <a:rPr lang="en-US" dirty="0" err="1" smtClean="0"/>
              <a:t>realeasing</a:t>
            </a:r>
            <a:r>
              <a:rPr lang="en-US" dirty="0" smtClean="0"/>
              <a:t> an application and are doing a redirect from a legacy app, you could see how much traffic is going to the new</a:t>
            </a:r>
          </a:p>
          <a:p>
            <a:pPr marL="171450" indent="-171450">
              <a:spcBef>
                <a:spcPts val="0"/>
              </a:spcBef>
              <a:buFontTx/>
              <a:buChar char="-"/>
            </a:pPr>
            <a:r>
              <a:rPr lang="en-US" dirty="0" smtClean="0"/>
              <a:t>Once a new app is released, you can</a:t>
            </a:r>
            <a:r>
              <a:rPr lang="en-US" baseline="0" dirty="0" smtClean="0"/>
              <a:t> keep a banner on the legacy application until traffic reduces to a level you are comfortable deleting URL</a:t>
            </a:r>
            <a:endParaRPr dirty="0"/>
          </a:p>
        </p:txBody>
      </p:sp>
    </p:spTree>
    <p:extLst>
      <p:ext uri="{BB962C8B-B14F-4D97-AF65-F5344CB8AC3E}">
        <p14:creationId xmlns:p14="http://schemas.microsoft.com/office/powerpoint/2010/main" val="2250872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dirty="0" smtClean="0"/>
              <a:t>Overall shows that in this period there were 376 visits, I took that number and divided</a:t>
            </a:r>
            <a:r>
              <a:rPr lang="en-US" baseline="0" dirty="0" smtClean="0"/>
              <a:t> it by the number of times a widget was used to get the percent usage by user.</a:t>
            </a:r>
            <a:endParaRPr lang="en-US" dirty="0" smtClean="0"/>
          </a:p>
          <a:p>
            <a:pPr marL="171450" indent="-171450">
              <a:spcBef>
                <a:spcPts val="0"/>
              </a:spcBef>
              <a:buFontTx/>
              <a:buChar char="-"/>
            </a:pPr>
            <a:r>
              <a:rPr lang="en-US" dirty="0" smtClean="0"/>
              <a:t>Splash and Layer list were used 100% of the time, because they open by default</a:t>
            </a:r>
          </a:p>
          <a:p>
            <a:pPr marL="171450" indent="-171450">
              <a:spcBef>
                <a:spcPts val="0"/>
              </a:spcBef>
              <a:buFontTx/>
              <a:buChar char="-"/>
            </a:pPr>
            <a:r>
              <a:rPr lang="en-US" dirty="0" smtClean="0"/>
              <a:t>This is only 1 application so far</a:t>
            </a:r>
            <a:r>
              <a:rPr lang="en-US" baseline="0" dirty="0" smtClean="0"/>
              <a:t> for 1 department, but our goal is to aggregate a lot more of this data to better understand what is useful and what the users are really using in an application so that we do not invest time or money down the road building things that are not frequently used</a:t>
            </a:r>
          </a:p>
          <a:p>
            <a:pPr marL="171450" indent="-171450">
              <a:spcBef>
                <a:spcPts val="0"/>
              </a:spcBef>
              <a:buFontTx/>
              <a:buChar char="-"/>
            </a:pPr>
            <a:r>
              <a:rPr lang="en-US" baseline="0" dirty="0" smtClean="0"/>
              <a:t>Search Terms – We recently had an issue where we realized with our locator, if you do not click on the auto-complete option, then it will not return results.  Combined our Parcel id and owner name into 1 result, so if you just put in the PID and hit enter it would say no value found.  In viewing the search terms you can see if the user was unsuccessful and gave up or if they eventually found their search term</a:t>
            </a:r>
            <a:endParaRPr dirty="0"/>
          </a:p>
        </p:txBody>
      </p:sp>
    </p:spTree>
    <p:extLst>
      <p:ext uri="{BB962C8B-B14F-4D97-AF65-F5344CB8AC3E}">
        <p14:creationId xmlns:p14="http://schemas.microsoft.com/office/powerpoint/2010/main" val="114465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Shape 16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6" name="Shape 16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Feel</a:t>
            </a:r>
            <a:r>
              <a:rPr lang="en-US" baseline="0" dirty="0" smtClean="0"/>
              <a:t> free to ask questions</a:t>
            </a:r>
            <a:endParaRPr dirty="0"/>
          </a:p>
        </p:txBody>
      </p:sp>
    </p:spTree>
    <p:extLst>
      <p:ext uri="{BB962C8B-B14F-4D97-AF65-F5344CB8AC3E}">
        <p14:creationId xmlns:p14="http://schemas.microsoft.com/office/powerpoint/2010/main" val="2840324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03828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2873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indent="-228600">
              <a:spcBef>
                <a:spcPts val="0"/>
              </a:spcBef>
              <a:buAutoNum type="arabicPeriod"/>
            </a:pPr>
            <a:r>
              <a:rPr lang="en-US" baseline="0" dirty="0" smtClean="0"/>
              <a:t>What is it</a:t>
            </a:r>
          </a:p>
          <a:p>
            <a:pPr marL="228600" indent="-228600">
              <a:spcBef>
                <a:spcPts val="0"/>
              </a:spcBef>
              <a:buAutoNum type="arabicPeriod"/>
            </a:pPr>
            <a:r>
              <a:rPr lang="en-US" baseline="0" dirty="0" smtClean="0"/>
              <a:t>How do you set it up</a:t>
            </a:r>
          </a:p>
          <a:p>
            <a:pPr marL="228600" indent="-228600">
              <a:spcBef>
                <a:spcPts val="0"/>
              </a:spcBef>
              <a:buAutoNum type="arabicPeriod"/>
            </a:pPr>
            <a:r>
              <a:rPr lang="en-US" baseline="0" dirty="0" smtClean="0"/>
              <a:t>What does it do</a:t>
            </a:r>
            <a:endParaRPr lang="en-US" dirty="0" smtClean="0"/>
          </a:p>
          <a:p>
            <a:pPr>
              <a:spcBef>
                <a:spcPts val="0"/>
              </a:spcBef>
              <a:buNone/>
            </a:pPr>
            <a:endParaRPr lang="en-US" dirty="0" smtClean="0"/>
          </a:p>
        </p:txBody>
      </p:sp>
    </p:spTree>
    <p:extLst>
      <p:ext uri="{BB962C8B-B14F-4D97-AF65-F5344CB8AC3E}">
        <p14:creationId xmlns:p14="http://schemas.microsoft.com/office/powerpoint/2010/main" val="457220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Can configure monthly exports of</a:t>
            </a:r>
            <a:r>
              <a:rPr lang="en-US" baseline="0" dirty="0" smtClean="0"/>
              <a:t> tracking </a:t>
            </a:r>
            <a:r>
              <a:rPr lang="en-US" dirty="0" smtClean="0"/>
              <a:t>details</a:t>
            </a:r>
          </a:p>
        </p:txBody>
      </p:sp>
    </p:spTree>
    <p:extLst>
      <p:ext uri="{BB962C8B-B14F-4D97-AF65-F5344CB8AC3E}">
        <p14:creationId xmlns:p14="http://schemas.microsoft.com/office/powerpoint/2010/main" val="2009600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Can configure monthly exports of</a:t>
            </a:r>
            <a:r>
              <a:rPr lang="en-US" baseline="0" dirty="0" smtClean="0"/>
              <a:t> tracking </a:t>
            </a:r>
            <a:r>
              <a:rPr lang="en-US" dirty="0" smtClean="0"/>
              <a:t>details</a:t>
            </a:r>
          </a:p>
        </p:txBody>
      </p:sp>
    </p:spTree>
    <p:extLst>
      <p:ext uri="{BB962C8B-B14F-4D97-AF65-F5344CB8AC3E}">
        <p14:creationId xmlns:p14="http://schemas.microsoft.com/office/powerpoint/2010/main" val="2876844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baseline="0" dirty="0" smtClean="0"/>
          </a:p>
        </p:txBody>
      </p:sp>
    </p:spTree>
    <p:extLst>
      <p:ext uri="{BB962C8B-B14F-4D97-AF65-F5344CB8AC3E}">
        <p14:creationId xmlns:p14="http://schemas.microsoft.com/office/powerpoint/2010/main" val="3988033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smtClean="0"/>
              <a:t>Combination of 3 tables within a database gives you </a:t>
            </a:r>
            <a:r>
              <a:rPr lang="en" baseline="0" dirty="0" smtClean="0"/>
              <a:t>User, Computer and Table. </a:t>
            </a:r>
          </a:p>
          <a:p>
            <a:pPr marL="285750" lvl="0" indent="-285750" rtl="0">
              <a:spcBef>
                <a:spcPts val="0"/>
              </a:spcBef>
              <a:buFont typeface="Arial" panose="020B0604020202020204" pitchFamily="34" charset="0"/>
              <a:buChar char="•"/>
            </a:pPr>
            <a:r>
              <a:rPr lang="en" dirty="0" smtClean="0"/>
              <a:t>PROCESS_INFORMATION</a:t>
            </a:r>
          </a:p>
          <a:p>
            <a:pPr marL="285750" lvl="0" indent="-285750" rtl="0">
              <a:spcBef>
                <a:spcPts val="0"/>
              </a:spcBef>
              <a:buFont typeface="Arial" panose="020B0604020202020204" pitchFamily="34" charset="0"/>
              <a:buChar char="•"/>
            </a:pPr>
            <a:r>
              <a:rPr lang="en" dirty="0" smtClean="0"/>
              <a:t>TABLE_LOCKS</a:t>
            </a:r>
          </a:p>
          <a:p>
            <a:pPr marL="285750" lvl="0" indent="-285750" rtl="0">
              <a:spcBef>
                <a:spcPts val="0"/>
              </a:spcBef>
              <a:buFont typeface="Arial" panose="020B0604020202020204" pitchFamily="34" charset="0"/>
              <a:buChar char="•"/>
            </a:pPr>
            <a:r>
              <a:rPr lang="en" dirty="0" smtClean="0"/>
              <a:t>TABLE_REGISTRY</a:t>
            </a:r>
          </a:p>
          <a:p>
            <a:pPr>
              <a:spcBef>
                <a:spcPts val="0"/>
              </a:spcBef>
              <a:buNone/>
            </a:pPr>
            <a:endParaRPr dirty="0"/>
          </a:p>
        </p:txBody>
      </p:sp>
    </p:spTree>
    <p:extLst>
      <p:ext uri="{BB962C8B-B14F-4D97-AF65-F5344CB8AC3E}">
        <p14:creationId xmlns:p14="http://schemas.microsoft.com/office/powerpoint/2010/main" val="2083831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baseline="0" dirty="0" smtClean="0"/>
              <a:t>Set </a:t>
            </a:r>
            <a:r>
              <a:rPr lang="en" baseline="0" dirty="0" smtClean="0"/>
              <a:t>up a batch to run on an access database that has these joins set up to write to a table, or can set up a database trigger that any time a new record is entered into the process_information table, it would trigger the join and insert into a tracking table.</a:t>
            </a:r>
            <a:endParaRPr lang="en" dirty="0" smtClean="0"/>
          </a:p>
          <a:p>
            <a:pPr marL="285750" lvl="0" indent="-285750" rtl="0">
              <a:spcBef>
                <a:spcPts val="0"/>
              </a:spcBef>
              <a:buFont typeface="Arial" panose="020B0604020202020204" pitchFamily="34" charset="0"/>
              <a:buChar char="•"/>
            </a:pPr>
            <a:r>
              <a:rPr lang="en" dirty="0" smtClean="0"/>
              <a:t>PROCESS_INFORMATION</a:t>
            </a:r>
          </a:p>
          <a:p>
            <a:pPr marL="285750" lvl="0" indent="-285750" rtl="0">
              <a:spcBef>
                <a:spcPts val="0"/>
              </a:spcBef>
              <a:buFont typeface="Arial" panose="020B0604020202020204" pitchFamily="34" charset="0"/>
              <a:buChar char="•"/>
            </a:pPr>
            <a:r>
              <a:rPr lang="en" dirty="0" smtClean="0"/>
              <a:t>TABLE_LOCKS</a:t>
            </a:r>
          </a:p>
          <a:p>
            <a:pPr marL="285750" lvl="0" indent="-285750" rtl="0">
              <a:spcBef>
                <a:spcPts val="0"/>
              </a:spcBef>
              <a:buFont typeface="Arial" panose="020B0604020202020204" pitchFamily="34" charset="0"/>
              <a:buChar char="•"/>
            </a:pPr>
            <a:r>
              <a:rPr lang="en" dirty="0" smtClean="0"/>
              <a:t>TABLE_REGISTRY</a:t>
            </a:r>
          </a:p>
          <a:p>
            <a:pPr>
              <a:spcBef>
                <a:spcPts val="0"/>
              </a:spcBef>
              <a:buNone/>
            </a:pPr>
            <a:endParaRPr dirty="0"/>
          </a:p>
        </p:txBody>
      </p:sp>
    </p:spTree>
    <p:extLst>
      <p:ext uri="{BB962C8B-B14F-4D97-AF65-F5344CB8AC3E}">
        <p14:creationId xmlns:p14="http://schemas.microsoft.com/office/powerpoint/2010/main" val="3898883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33871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Action – Plan to archive inactive tables.  Perform</a:t>
            </a:r>
            <a:r>
              <a:rPr lang="en-US" baseline="0" dirty="0" smtClean="0"/>
              <a:t> additional maintenance steps to optimize most active feature classes.  Create layer files for popular feature classes to provide easier access with pre-symbolized features</a:t>
            </a:r>
            <a:endParaRPr dirty="0"/>
          </a:p>
        </p:txBody>
      </p:sp>
    </p:spTree>
    <p:extLst>
      <p:ext uri="{BB962C8B-B14F-4D97-AF65-F5344CB8AC3E}">
        <p14:creationId xmlns:p14="http://schemas.microsoft.com/office/powerpoint/2010/main" val="415121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0" name="Shape 1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Font typeface="Arial" panose="020B0604020202020204" pitchFamily="34" charset="0"/>
              <a:buNone/>
            </a:pPr>
            <a:r>
              <a:rPr lang="en-US" dirty="0" smtClean="0"/>
              <a:t>- All of this with 2 engineers and a GIS manager</a:t>
            </a:r>
            <a:endParaRPr dirty="0"/>
          </a:p>
        </p:txBody>
      </p:sp>
    </p:spTree>
    <p:extLst>
      <p:ext uri="{BB962C8B-B14F-4D97-AF65-F5344CB8AC3E}">
        <p14:creationId xmlns:p14="http://schemas.microsoft.com/office/powerpoint/2010/main" val="2951582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Shape 16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6" name="Shape 16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baseline="0" dirty="0" smtClean="0"/>
              <a:t>No </a:t>
            </a:r>
            <a:r>
              <a:rPr lang="en-US" baseline="0" dirty="0" smtClean="0"/>
              <a:t>matter large or small, whether you are responsible for a 30 server environment or deciding whether to buy 10 or 8 ArcGIS Server licenses next year, we can all benefit from tracking. </a:t>
            </a:r>
            <a:endParaRPr dirty="0"/>
          </a:p>
        </p:txBody>
      </p:sp>
    </p:spTree>
    <p:extLst>
      <p:ext uri="{BB962C8B-B14F-4D97-AF65-F5344CB8AC3E}">
        <p14:creationId xmlns:p14="http://schemas.microsoft.com/office/powerpoint/2010/main" val="2669780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Shape 16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6" name="Shape 16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948840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Shape 1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4" name="Shape 15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Turn in final written narrative</a:t>
            </a:r>
            <a:r>
              <a:rPr lang="en-US" baseline="0" dirty="0" smtClean="0"/>
              <a:t> of project.  Background + Lit Review + Plan of attack.  5-10 pages (before Christmas Due date)</a:t>
            </a:r>
            <a:endParaRPr dirty="0"/>
          </a:p>
        </p:txBody>
      </p:sp>
    </p:spTree>
    <p:extLst>
      <p:ext uri="{BB962C8B-B14F-4D97-AF65-F5344CB8AC3E}">
        <p14:creationId xmlns:p14="http://schemas.microsoft.com/office/powerpoint/2010/main" val="94869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0" name="Shape 1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 typeface="Arial" panose="020B0604020202020204" pitchFamily="34" charset="0"/>
              <a:buChar char="•"/>
            </a:pPr>
            <a:r>
              <a:rPr lang="en-US" b="1" u="sng" dirty="0" smtClean="0"/>
              <a:t>Need</a:t>
            </a:r>
          </a:p>
          <a:p>
            <a:pPr marL="171450" indent="-171450">
              <a:spcBef>
                <a:spcPts val="0"/>
              </a:spcBef>
              <a:buFont typeface="Arial" panose="020B0604020202020204" pitchFamily="34" charset="0"/>
              <a:buChar char="•"/>
            </a:pPr>
            <a:r>
              <a:rPr lang="en-US" dirty="0" smtClean="0"/>
              <a:t>Important </a:t>
            </a:r>
            <a:r>
              <a:rPr lang="en-US" dirty="0" smtClean="0"/>
              <a:t>thing here is</a:t>
            </a:r>
            <a:r>
              <a:rPr lang="en-US" baseline="0" dirty="0" smtClean="0"/>
              <a:t> that we don’t have the ability to talk to all of our end users to find out what are using, we needed a way to cast a net over our system and collect that data information in an automated </a:t>
            </a:r>
            <a:r>
              <a:rPr lang="en-US" baseline="0" dirty="0" smtClean="0"/>
              <a:t>way</a:t>
            </a:r>
          </a:p>
          <a:p>
            <a:pPr marL="171450" indent="-171450">
              <a:spcBef>
                <a:spcPts val="0"/>
              </a:spcBef>
              <a:buFont typeface="Arial" panose="020B0604020202020204" pitchFamily="34" charset="0"/>
              <a:buChar char="•"/>
            </a:pPr>
            <a:endParaRPr lang="en-US" baseline="0" dirty="0" smtClean="0"/>
          </a:p>
          <a:p>
            <a:pPr marL="171450" indent="-171450">
              <a:spcBef>
                <a:spcPts val="0"/>
              </a:spcBef>
              <a:buFont typeface="Arial" panose="020B0604020202020204" pitchFamily="34" charset="0"/>
              <a:buChar char="•"/>
            </a:pPr>
            <a:r>
              <a:rPr lang="en-US" baseline="0" dirty="0" smtClean="0"/>
              <a:t>Understanding leads to optimizations</a:t>
            </a:r>
          </a:p>
          <a:p>
            <a:pPr marL="171450" indent="-171450">
              <a:spcBef>
                <a:spcPts val="0"/>
              </a:spcBef>
              <a:buFont typeface="Arial" panose="020B0604020202020204" pitchFamily="34" charset="0"/>
              <a:buChar char="•"/>
            </a:pPr>
            <a:r>
              <a:rPr lang="en-US" dirty="0" smtClean="0"/>
              <a:t>Drive GIS Strategic Plan – understand what are users consuming</a:t>
            </a:r>
            <a:r>
              <a:rPr lang="en-US" baseline="0" dirty="0" smtClean="0"/>
              <a:t> and give them more of that</a:t>
            </a:r>
            <a:endParaRPr lang="en-US" dirty="0" smtClean="0"/>
          </a:p>
          <a:p>
            <a:pPr marL="171450" indent="-171450">
              <a:spcBef>
                <a:spcPts val="0"/>
              </a:spcBef>
              <a:buFont typeface="Arial" panose="020B0604020202020204" pitchFamily="34" charset="0"/>
              <a:buChar char="•"/>
            </a:pPr>
            <a:endParaRPr dirty="0"/>
          </a:p>
        </p:txBody>
      </p:sp>
    </p:spTree>
    <p:extLst>
      <p:ext uri="{BB962C8B-B14F-4D97-AF65-F5344CB8AC3E}">
        <p14:creationId xmlns:p14="http://schemas.microsoft.com/office/powerpoint/2010/main" val="65074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0" name="Shape 1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 First step to our project</a:t>
            </a:r>
            <a:endParaRPr dirty="0"/>
          </a:p>
        </p:txBody>
      </p:sp>
    </p:spTree>
    <p:extLst>
      <p:ext uri="{BB962C8B-B14F-4D97-AF65-F5344CB8AC3E}">
        <p14:creationId xmlns:p14="http://schemas.microsoft.com/office/powerpoint/2010/main" val="251461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0" name="Shape 1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699898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10" name="Shape 14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Latitude Geographic – Cost of at least $8500</a:t>
            </a:r>
            <a:r>
              <a:rPr lang="en-US" baseline="0" dirty="0" smtClean="0"/>
              <a:t> to start then $3000 for annual maintenance.  Not sure cost of vestra</a:t>
            </a:r>
            <a:endParaRPr dirty="0"/>
          </a:p>
        </p:txBody>
      </p:sp>
    </p:spTree>
    <p:extLst>
      <p:ext uri="{BB962C8B-B14F-4D97-AF65-F5344CB8AC3E}">
        <p14:creationId xmlns:p14="http://schemas.microsoft.com/office/powerpoint/2010/main" val="266301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Shape 1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79" name="Shape 15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These were the main</a:t>
            </a:r>
            <a:r>
              <a:rPr lang="en-US" baseline="0" dirty="0" smtClean="0"/>
              <a:t> elements to our system that we wanted to collect information on.  For each of these four elements we worked on deploying tracking, creating templates to analyze the data generated, then the decisions and actions that can be taken from there.  All of the details from deployment to template examples are available on the GIS Wiki, at the end I will give you that link.</a:t>
            </a:r>
            <a:endParaRPr dirty="0"/>
          </a:p>
        </p:txBody>
      </p:sp>
    </p:spTree>
    <p:extLst>
      <p:ext uri="{BB962C8B-B14F-4D97-AF65-F5344CB8AC3E}">
        <p14:creationId xmlns:p14="http://schemas.microsoft.com/office/powerpoint/2010/main" val="58257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Shape 1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6" name="Shape 14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Main things I am interested in from a desktop perspective</a:t>
            </a:r>
          </a:p>
          <a:p>
            <a:pPr marL="171450" indent="-171450">
              <a:spcBef>
                <a:spcPts val="0"/>
              </a:spcBef>
              <a:buFont typeface="Arial" panose="020B0604020202020204" pitchFamily="34" charset="0"/>
              <a:buChar char="•"/>
            </a:pPr>
            <a:r>
              <a:rPr lang="en-US" dirty="0" smtClean="0"/>
              <a:t>What programs are my</a:t>
            </a:r>
            <a:r>
              <a:rPr lang="en-US" baseline="0" dirty="0" smtClean="0"/>
              <a:t> users using (discuss recent migration from 10.0 – 10.3.1, included over 2,000 installations of ArcReader and ArcGIS Desktop)</a:t>
            </a:r>
          </a:p>
          <a:p>
            <a:pPr marL="171450" indent="-171450">
              <a:spcBef>
                <a:spcPts val="0"/>
              </a:spcBef>
              <a:buFont typeface="Arial" panose="020B0604020202020204" pitchFamily="34" charset="0"/>
              <a:buChar char="•"/>
            </a:pPr>
            <a:r>
              <a:rPr lang="en-US" baseline="0" dirty="0" smtClean="0"/>
              <a:t>What is the daily license consumption/what is my to date maximum license usage?  We have an ELA, but imagine how beneficial that would be to see you only ever consume 6 concurrent licenses, but you are paying ESRI for 10.</a:t>
            </a:r>
          </a:p>
          <a:p>
            <a:pPr marL="171450" indent="-171450">
              <a:spcBef>
                <a:spcPts val="0"/>
              </a:spcBef>
              <a:buFont typeface="Arial" panose="020B0604020202020204" pitchFamily="34" charset="0"/>
              <a:buChar char="•"/>
            </a:pPr>
            <a:r>
              <a:rPr lang="en-US" baseline="0" dirty="0" smtClean="0"/>
              <a:t>Also track extensions users use, indicate what tools your users use and guide training towards those tools</a:t>
            </a:r>
          </a:p>
          <a:p>
            <a:pPr marL="171450" indent="-171450">
              <a:spcBef>
                <a:spcPts val="0"/>
              </a:spcBef>
              <a:buFont typeface="Arial" panose="020B0604020202020204" pitchFamily="34" charset="0"/>
              <a:buChar char="•"/>
            </a:pPr>
            <a:endParaRPr dirty="0"/>
          </a:p>
        </p:txBody>
      </p:sp>
    </p:spTree>
    <p:extLst>
      <p:ext uri="{BB962C8B-B14F-4D97-AF65-F5344CB8AC3E}">
        <p14:creationId xmlns:p14="http://schemas.microsoft.com/office/powerpoint/2010/main" val="302699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57" name="Shape 57"/>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58" name="Shape 58"/>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59" name="Shape 59"/>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60" name="Shape 60"/>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dirty="0"/>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64" name="Shape 64"/>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grpSp>
        <p:nvGrpSpPr>
          <p:cNvPr id="65" name="Shape 65"/>
          <p:cNvGrpSpPr/>
          <p:nvPr/>
        </p:nvGrpSpPr>
        <p:grpSpPr>
          <a:xfrm>
            <a:off x="4380525" y="515192"/>
            <a:ext cx="382958"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74" name="Shape 74"/>
          <p:cNvGrpSpPr/>
          <p:nvPr/>
        </p:nvGrpSpPr>
        <p:grpSpPr>
          <a:xfrm>
            <a:off x="3199463"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79" name="Shape 79"/>
          <p:cNvGrpSpPr/>
          <p:nvPr/>
        </p:nvGrpSpPr>
        <p:grpSpPr>
          <a:xfrm rot="10800000" flipH="1">
            <a:off x="3920311" y="3981675"/>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162" name="Shape 162"/>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63" name="Shape 163"/>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dirty="0"/>
          </a:p>
        </p:txBody>
      </p:sp>
      <p:sp>
        <p:nvSpPr>
          <p:cNvPr id="164" name="Shape 16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65" name="Shape 165"/>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66" name="Shape 166"/>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nvGrpSpPr>
          <p:cNvPr id="167" name="Shape 167"/>
          <p:cNvGrpSpPr/>
          <p:nvPr/>
        </p:nvGrpSpPr>
        <p:grpSpPr>
          <a:xfrm>
            <a:off x="5772008" y="4056440"/>
            <a:ext cx="573942"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174" name="Shape 174"/>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rtl="0">
              <a:spcBef>
                <a:spcPts val="0"/>
              </a:spcBef>
              <a:buSzPct val="100000"/>
              <a:defRPr sz="3600"/>
            </a:lvl1pPr>
            <a:lvl2pPr rtl="0">
              <a:spcBef>
                <a:spcPts val="0"/>
              </a:spcBef>
              <a:buSzPct val="100000"/>
              <a:defRPr sz="3600"/>
            </a:lvl2pPr>
            <a:lvl3pPr rtl="0">
              <a:spcBef>
                <a:spcPts val="0"/>
              </a:spcBef>
              <a:buSzPct val="100000"/>
              <a:defRPr sz="3600"/>
            </a:lvl3pPr>
            <a:lvl4pPr rtl="0">
              <a:spcBef>
                <a:spcPts val="0"/>
              </a:spcBef>
              <a:buSzPct val="100000"/>
              <a:defRPr sz="3600"/>
            </a:lvl4pPr>
            <a:lvl5pPr rtl="0">
              <a:spcBef>
                <a:spcPts val="0"/>
              </a:spcBef>
              <a:buSzPct val="100000"/>
              <a:defRPr sz="3600"/>
            </a:lvl5pPr>
            <a:lvl6pPr rtl="0">
              <a:spcBef>
                <a:spcPts val="0"/>
              </a:spcBef>
              <a:buSzPct val="100000"/>
              <a:defRPr sz="3600"/>
            </a:lvl6pPr>
            <a:lvl7pPr rtl="0">
              <a:spcBef>
                <a:spcPts val="0"/>
              </a:spcBef>
              <a:buSzPct val="100000"/>
              <a:defRPr sz="3600"/>
            </a:lvl7pPr>
            <a:lvl8pPr rtl="0">
              <a:spcBef>
                <a:spcPts val="0"/>
              </a:spcBef>
              <a:buSzPct val="100000"/>
              <a:defRPr sz="3600"/>
            </a:lvl8pPr>
            <a:lvl9pPr rtl="0">
              <a:spcBef>
                <a:spcPts val="0"/>
              </a:spcBef>
              <a:buSzPct val="100000"/>
              <a:defRPr sz="3600"/>
            </a:lvl9pPr>
          </a:lstStyle>
          <a:p>
            <a:endParaRPr/>
          </a:p>
        </p:txBody>
      </p:sp>
      <p:sp>
        <p:nvSpPr>
          <p:cNvPr id="177" name="Shape 177"/>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grpSp>
        <p:nvGrpSpPr>
          <p:cNvPr id="178" name="Shape 178"/>
          <p:cNvGrpSpPr/>
          <p:nvPr/>
        </p:nvGrpSpPr>
        <p:grpSpPr>
          <a:xfrm rot="10800000" flipH="1">
            <a:off x="421028" y="1677113"/>
            <a:ext cx="2064710" cy="1788689"/>
            <a:chOff x="4088875" y="1431100"/>
            <a:chExt cx="3293000" cy="2852775"/>
          </a:xfrm>
        </p:grpSpPr>
        <p:sp>
          <p:nvSpPr>
            <p:cNvPr id="179" name="Shape 17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80" name="Shape 18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81" name="Shape 18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82" name="Shape 18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83" name="Shape 18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84" name="Shape 18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85" name="Shape 18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86" name="Shape 18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87" name="Shape 18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88" name="Shape 18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89" name="Shape 18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90" name="Shape 19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91" name="Shape 19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92" name="Shape 19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93" name="Shape 19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94" name="Shape 19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95" name="Shape 19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96" name="Shape 19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97" name="Shape 19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98" name="Shape 19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99" name="Shape 19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200" name="Shape 20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201" name="Shape 20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202" name="Shape 20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203" name="Shape 20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204" name="Shape 20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205" name="Shape 20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206" name="Shape 20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207" name="Shape 20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208" name="Shape 20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209" name="Shape 20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210" name="Shape 21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211" name="Shape 21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212" name="Shape 21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213" name="Shape 21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214" name="Shape 21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215" name="Shape 21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216" name="Shape 21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217" name="Shape 21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218" name="Shape 21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219" name="Shape 21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220" name="Shape 22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221" name="Shape 22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222" name="Shape 22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223" name="Shape 22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224" name="Shape 22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225" name="Shape 22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226" name="Shape 226"/>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27" name="Shape 227"/>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228" name="Shape 228"/>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29" name="Shape 229"/>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dirty="0"/>
          </a:p>
        </p:txBody>
      </p:sp>
      <p:grpSp>
        <p:nvGrpSpPr>
          <p:cNvPr id="230" name="Shape 230"/>
          <p:cNvGrpSpPr/>
          <p:nvPr/>
        </p:nvGrpSpPr>
        <p:grpSpPr>
          <a:xfrm>
            <a:off x="996358" y="1070667"/>
            <a:ext cx="351203" cy="324660"/>
            <a:chOff x="5975075" y="2327500"/>
            <a:chExt cx="420100" cy="388350"/>
          </a:xfrm>
        </p:grpSpPr>
        <p:sp>
          <p:nvSpPr>
            <p:cNvPr id="231" name="Shape 23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232" name="Shape 23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233" name="Shape 233"/>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grpSp>
        <p:nvGrpSpPr>
          <p:cNvPr id="234" name="Shape 234"/>
          <p:cNvGrpSpPr/>
          <p:nvPr/>
        </p:nvGrpSpPr>
        <p:grpSpPr>
          <a:xfrm>
            <a:off x="305253" y="553855"/>
            <a:ext cx="247468" cy="392302"/>
            <a:chOff x="6718575" y="2318625"/>
            <a:chExt cx="256950" cy="407375"/>
          </a:xfrm>
        </p:grpSpPr>
        <p:sp>
          <p:nvSpPr>
            <p:cNvPr id="235" name="Shape 23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36" name="Shape 23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37" name="Shape 23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38" name="Shape 23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39" name="Shape 23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0" name="Shape 24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1" name="Shape 24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2" name="Shape 24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243" name="Shape 243"/>
          <p:cNvGrpSpPr/>
          <p:nvPr/>
        </p:nvGrpSpPr>
        <p:grpSpPr>
          <a:xfrm>
            <a:off x="1419984" y="3634331"/>
            <a:ext cx="342881" cy="350068"/>
            <a:chOff x="3951850" y="2985350"/>
            <a:chExt cx="407950" cy="416500"/>
          </a:xfrm>
        </p:grpSpPr>
        <p:sp>
          <p:nvSpPr>
            <p:cNvPr id="244" name="Shape 24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5" name="Shape 24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6" name="Shape 24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247" name="Shape 24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248" name="Shape 248"/>
          <p:cNvGrpSpPr/>
          <p:nvPr/>
        </p:nvGrpSpPr>
        <p:grpSpPr>
          <a:xfrm rot="10800000" flipH="1">
            <a:off x="-88363" y="302261"/>
            <a:ext cx="1034724" cy="895486"/>
            <a:chOff x="238125" y="1431100"/>
            <a:chExt cx="3296350" cy="2852775"/>
          </a:xfrm>
        </p:grpSpPr>
        <p:sp>
          <p:nvSpPr>
            <p:cNvPr id="249" name="Shape 24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250" name="Shape 25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251" name="Shape 25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252" name="Shape 25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253" name="Shape 25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254" name="Shape 25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255" name="Shape 25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256" name="Shape 25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257" name="Shape 25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258" name="Shape 25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259" name="Shape 25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260" name="Shape 26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261" name="Shape 26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262" name="Shape 26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263" name="Shape 26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264" name="Shape 26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265" name="Shape 26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266" name="Shape 26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267" name="Shape 26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268" name="Shape 26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269" name="Shape 26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270" name="Shape 27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271" name="Shape 27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272" name="Shape 27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273" name="Shape 27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274" name="Shape 27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275" name="Shape 27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276" name="Shape 27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277" name="Shape 27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278" name="Shape 27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279" name="Shape 27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280" name="Shape 28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281" name="Shape 28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282" name="Shape 28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283" name="Shape 28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284" name="Shape 28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285" name="Shape 28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286" name="Shape 28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287" name="Shape 28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288" name="Shape 28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289" name="Shape 28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290" name="Shape 29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291" name="Shape 29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292" name="Shape 29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293" name="Shape 29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294" name="Shape 29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295" name="Shape 29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296" name="Shape 29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297" name="Shape 29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298" name="Shape 29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299" name="Shape 29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300" name="Shape 30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301" name="Shape 30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302" name="Shape 30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303" name="Shape 30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304" name="Shape 30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305" name="Shape 30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306" name="Shape 30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307" name="Shape 30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308" name="Shape 30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309" name="Shape 30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310" name="Shape 31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311" name="Shape 31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312" name="Shape 31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313" name="Shape 31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314" name="Shape 31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315" name="Shape 31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316" name="Shape 31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317" name="Shape 31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318" name="Shape 31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319" name="Shape 31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320" name="Shape 32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321" name="Shape 32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322" name="Shape 32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323" name="Shape 32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324" name="Shape 32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325" name="Shape 32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326" name="Shape 32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327" name="Shape 32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328" name="Shape 32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329" name="Shape 32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330" name="Shape 33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331" name="Shape 331"/>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332" name="Shape 332"/>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dirty="0"/>
          </a:p>
        </p:txBody>
      </p:sp>
      <p:sp>
        <p:nvSpPr>
          <p:cNvPr id="333" name="Shape 333"/>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34" name="Shape 334"/>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335" name="Shape 335"/>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nvGrpSpPr>
          <p:cNvPr id="336" name="Shape 336"/>
          <p:cNvGrpSpPr/>
          <p:nvPr/>
        </p:nvGrpSpPr>
        <p:grpSpPr>
          <a:xfrm>
            <a:off x="-50284" y="1452794"/>
            <a:ext cx="624843" cy="599376"/>
            <a:chOff x="5241175" y="4959100"/>
            <a:chExt cx="539775" cy="517775"/>
          </a:xfrm>
        </p:grpSpPr>
        <p:sp>
          <p:nvSpPr>
            <p:cNvPr id="337" name="Shape 33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38" name="Shape 33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39" name="Shape 33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40" name="Shape 34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41" name="Shape 34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342" name="Shape 34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343" name="Shape 343"/>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1732700" y="1735600"/>
            <a:ext cx="4944300" cy="6453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4" name="Shape 854"/>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5" name="Shape 855"/>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6" name="Shape 856"/>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grpSp>
        <p:nvGrpSpPr>
          <p:cNvPr id="857" name="Shape 857"/>
          <p:cNvGrpSpPr/>
          <p:nvPr/>
        </p:nvGrpSpPr>
        <p:grpSpPr>
          <a:xfrm rot="10800000" flipH="1">
            <a:off x="411206" y="245768"/>
            <a:ext cx="1322798" cy="1145959"/>
            <a:chOff x="4088875" y="1431100"/>
            <a:chExt cx="3293000" cy="2852775"/>
          </a:xfrm>
        </p:grpSpPr>
        <p:sp>
          <p:nvSpPr>
            <p:cNvPr id="858" name="Shape 85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859" name="Shape 85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860" name="Shape 86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861" name="Shape 86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862" name="Shape 86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863" name="Shape 86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864" name="Shape 86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865" name="Shape 86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866" name="Shape 86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867" name="Shape 86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868" name="Shape 86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869" name="Shape 86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870" name="Shape 87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871" name="Shape 87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872" name="Shape 87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873" name="Shape 87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874" name="Shape 87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875" name="Shape 87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876" name="Shape 87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877" name="Shape 87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878" name="Shape 87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879" name="Shape 87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880" name="Shape 88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881" name="Shape 88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882" name="Shape 88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883" name="Shape 88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884" name="Shape 88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885" name="Shape 88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886" name="Shape 88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887" name="Shape 88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888" name="Shape 88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889" name="Shape 88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890" name="Shape 89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891" name="Shape 89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892" name="Shape 89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893" name="Shape 89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894" name="Shape 89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895" name="Shape 89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896" name="Shape 89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897" name="Shape 89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898" name="Shape 89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899" name="Shape 89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900" name="Shape 90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901" name="Shape 90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902" name="Shape 90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903" name="Shape 90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904" name="Shape 90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905" name="Shape 90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06" name="Shape 90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907" name="Shape 90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08" name="Shape 90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dirty="0"/>
          </a:p>
        </p:txBody>
      </p:sp>
      <p:grpSp>
        <p:nvGrpSpPr>
          <p:cNvPr id="909" name="Shape 909"/>
          <p:cNvGrpSpPr/>
          <p:nvPr/>
        </p:nvGrpSpPr>
        <p:grpSpPr>
          <a:xfrm>
            <a:off x="1729783" y="61067"/>
            <a:ext cx="351203" cy="324660"/>
            <a:chOff x="5975075" y="2327500"/>
            <a:chExt cx="420100" cy="388350"/>
          </a:xfrm>
        </p:grpSpPr>
        <p:sp>
          <p:nvSpPr>
            <p:cNvPr id="910" name="Shape 91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911" name="Shape 91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912" name="Shape 91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grpSp>
        <p:nvGrpSpPr>
          <p:cNvPr id="913" name="Shape 913"/>
          <p:cNvGrpSpPr/>
          <p:nvPr/>
        </p:nvGrpSpPr>
        <p:grpSpPr>
          <a:xfrm>
            <a:off x="904276" y="515192"/>
            <a:ext cx="382958" cy="607110"/>
            <a:chOff x="6718575" y="2318625"/>
            <a:chExt cx="256950" cy="407375"/>
          </a:xfrm>
        </p:grpSpPr>
        <p:sp>
          <p:nvSpPr>
            <p:cNvPr id="914" name="Shape 9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15" name="Shape 9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16" name="Shape 9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17" name="Shape 9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18" name="Shape 9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19" name="Shape 9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20" name="Shape 9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21" name="Shape 9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922" name="Shape 922"/>
          <p:cNvGrpSpPr/>
          <p:nvPr/>
        </p:nvGrpSpPr>
        <p:grpSpPr>
          <a:xfrm>
            <a:off x="335759" y="1840530"/>
            <a:ext cx="342881" cy="350068"/>
            <a:chOff x="3951850" y="2985350"/>
            <a:chExt cx="407950" cy="416500"/>
          </a:xfrm>
        </p:grpSpPr>
        <p:sp>
          <p:nvSpPr>
            <p:cNvPr id="923" name="Shape 92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24" name="Shape 92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25" name="Shape 92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26" name="Shape 92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7"/>
        <p:cNvGrpSpPr/>
        <p:nvPr/>
      </p:nvGrpSpPr>
      <p:grpSpPr>
        <a:xfrm>
          <a:off x="0" y="0"/>
          <a:ext cx="0" cy="0"/>
          <a:chOff x="0" y="0"/>
          <a:chExt cx="0" cy="0"/>
        </a:xfrm>
      </p:grpSpPr>
      <p:sp>
        <p:nvSpPr>
          <p:cNvPr id="928" name="Shape 928"/>
          <p:cNvSpPr txBox="1">
            <a:spLocks noGrp="1"/>
          </p:cNvSpPr>
          <p:nvPr>
            <p:ph type="title"/>
          </p:nvPr>
        </p:nvSpPr>
        <p:spPr>
          <a:xfrm>
            <a:off x="1732700" y="821200"/>
            <a:ext cx="4944300" cy="645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grpSp>
        <p:nvGrpSpPr>
          <p:cNvPr id="929" name="Shape 929"/>
          <p:cNvGrpSpPr/>
          <p:nvPr/>
        </p:nvGrpSpPr>
        <p:grpSpPr>
          <a:xfrm rot="10800000" flipH="1">
            <a:off x="411206" y="245768"/>
            <a:ext cx="1322798" cy="1145959"/>
            <a:chOff x="4088875" y="1431100"/>
            <a:chExt cx="3293000" cy="2852775"/>
          </a:xfrm>
        </p:grpSpPr>
        <p:sp>
          <p:nvSpPr>
            <p:cNvPr id="930" name="Shape 93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931" name="Shape 93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932" name="Shape 93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933" name="Shape 93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934" name="Shape 93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935" name="Shape 93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936" name="Shape 93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937" name="Shape 93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938" name="Shape 93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939" name="Shape 93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940" name="Shape 94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941" name="Shape 94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942" name="Shape 94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943" name="Shape 94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944" name="Shape 94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945" name="Shape 94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946" name="Shape 94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947" name="Shape 94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948" name="Shape 94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949" name="Shape 94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950" name="Shape 95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951" name="Shape 95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952" name="Shape 95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953" name="Shape 95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954" name="Shape 95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955" name="Shape 95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956" name="Shape 95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957" name="Shape 95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958" name="Shape 95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959" name="Shape 95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960" name="Shape 96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961" name="Shape 96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962" name="Shape 96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963" name="Shape 96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964" name="Shape 96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965" name="Shape 96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966" name="Shape 96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967" name="Shape 96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968" name="Shape 96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969" name="Shape 96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970" name="Shape 97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971" name="Shape 97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972" name="Shape 97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973" name="Shape 97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974" name="Shape 97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975" name="Shape 97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976" name="Shape 97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977" name="Shape 977"/>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78" name="Shape 978"/>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979" name="Shape 979"/>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80" name="Shape 980"/>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dirty="0"/>
          </a:p>
        </p:txBody>
      </p:sp>
      <p:grpSp>
        <p:nvGrpSpPr>
          <p:cNvPr id="981" name="Shape 981"/>
          <p:cNvGrpSpPr/>
          <p:nvPr/>
        </p:nvGrpSpPr>
        <p:grpSpPr>
          <a:xfrm>
            <a:off x="1729783" y="61067"/>
            <a:ext cx="351203" cy="324660"/>
            <a:chOff x="5975075" y="2327500"/>
            <a:chExt cx="420100" cy="388350"/>
          </a:xfrm>
        </p:grpSpPr>
        <p:sp>
          <p:nvSpPr>
            <p:cNvPr id="982" name="Shape 98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983" name="Shape 98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984" name="Shape 984"/>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grpSp>
        <p:nvGrpSpPr>
          <p:cNvPr id="985" name="Shape 985"/>
          <p:cNvGrpSpPr/>
          <p:nvPr/>
        </p:nvGrpSpPr>
        <p:grpSpPr>
          <a:xfrm>
            <a:off x="904276" y="515192"/>
            <a:ext cx="382958" cy="607110"/>
            <a:chOff x="6718575" y="2318625"/>
            <a:chExt cx="256950" cy="407375"/>
          </a:xfrm>
        </p:grpSpPr>
        <p:sp>
          <p:nvSpPr>
            <p:cNvPr id="986" name="Shape 98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87" name="Shape 98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88" name="Shape 98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89" name="Shape 98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0" name="Shape 99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1" name="Shape 99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2" name="Shape 99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3" name="Shape 99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994" name="Shape 994"/>
          <p:cNvGrpSpPr/>
          <p:nvPr/>
        </p:nvGrpSpPr>
        <p:grpSpPr>
          <a:xfrm>
            <a:off x="335759" y="1840530"/>
            <a:ext cx="342881" cy="350068"/>
            <a:chOff x="3951850" y="2985350"/>
            <a:chExt cx="407950" cy="416500"/>
          </a:xfrm>
        </p:grpSpPr>
        <p:sp>
          <p:nvSpPr>
            <p:cNvPr id="995" name="Shape 99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6" name="Shape 99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7" name="Shape 99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998" name="Shape 99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grpSp>
      <p:grpSp>
        <p:nvGrpSpPr>
          <p:cNvPr id="999" name="Shape 999"/>
          <p:cNvGrpSpPr/>
          <p:nvPr/>
        </p:nvGrpSpPr>
        <p:grpSpPr>
          <a:xfrm rot="10800000" flipH="1">
            <a:off x="7663686" y="3682711"/>
            <a:ext cx="1034724" cy="895486"/>
            <a:chOff x="238125" y="1431100"/>
            <a:chExt cx="3296350" cy="2852775"/>
          </a:xfrm>
        </p:grpSpPr>
        <p:sp>
          <p:nvSpPr>
            <p:cNvPr id="1000" name="Shape 100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001" name="Shape 100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002" name="Shape 100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003" name="Shape 100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004" name="Shape 100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005" name="Shape 100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006" name="Shape 100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007" name="Shape 100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008" name="Shape 100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009" name="Shape 100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010" name="Shape 101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011" name="Shape 101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012" name="Shape 101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013" name="Shape 101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014" name="Shape 101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015" name="Shape 101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016" name="Shape 101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017" name="Shape 101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018" name="Shape 101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019" name="Shape 101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020" name="Shape 102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021" name="Shape 102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022" name="Shape 102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023" name="Shape 102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024" name="Shape 102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025" name="Shape 102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026" name="Shape 102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027" name="Shape 102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028" name="Shape 102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029" name="Shape 102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030" name="Shape 103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031" name="Shape 103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032" name="Shape 103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033" name="Shape 103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034" name="Shape 103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035" name="Shape 103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036" name="Shape 103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037" name="Shape 103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038" name="Shape 103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039" name="Shape 103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040" name="Shape 104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041" name="Shape 104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042" name="Shape 104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043" name="Shape 104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044" name="Shape 104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045" name="Shape 104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046" name="Shape 104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047" name="Shape 104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048" name="Shape 104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049" name="Shape 104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050" name="Shape 105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051" name="Shape 105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052" name="Shape 105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053" name="Shape 105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054" name="Shape 105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055" name="Shape 105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056" name="Shape 105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057" name="Shape 105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058" name="Shape 105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059" name="Shape 105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060" name="Shape 106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061" name="Shape 106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062" name="Shape 106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063" name="Shape 106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064" name="Shape 106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065" name="Shape 106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066" name="Shape 106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067" name="Shape 106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068" name="Shape 106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069" name="Shape 106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070" name="Shape 107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071" name="Shape 107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072" name="Shape 107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073" name="Shape 107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074" name="Shape 107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075" name="Shape 107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076" name="Shape 107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077" name="Shape 107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078" name="Shape 107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079" name="Shape 107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080" name="Shape 108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081" name="Shape 108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1082" name="Shape 108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083" name="Shape 108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dirty="0"/>
          </a:p>
        </p:txBody>
      </p:sp>
      <p:sp>
        <p:nvSpPr>
          <p:cNvPr id="1084" name="Shape 108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85" name="Shape 108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086" name="Shape 1086"/>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nvGrpSpPr>
          <p:cNvPr id="1087" name="Shape 1087"/>
          <p:cNvGrpSpPr/>
          <p:nvPr/>
        </p:nvGrpSpPr>
        <p:grpSpPr>
          <a:xfrm>
            <a:off x="7354067" y="3426714"/>
            <a:ext cx="455624" cy="437053"/>
            <a:chOff x="5241175" y="4959100"/>
            <a:chExt cx="539775" cy="517775"/>
          </a:xfrm>
        </p:grpSpPr>
        <p:sp>
          <p:nvSpPr>
            <p:cNvPr id="1088" name="Shape 108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89" name="Shape 108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90" name="Shape 109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91" name="Shape 109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92" name="Shape 109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093" name="Shape 109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dirty="0"/>
            </a:p>
          </p:txBody>
        </p:sp>
      </p:grpSp>
      <p:sp>
        <p:nvSpPr>
          <p:cNvPr id="1094" name="Shape 1094"/>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315" name="Shape 1315"/>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dirty="0"/>
          </a:p>
        </p:txBody>
      </p:sp>
      <p:grpSp>
        <p:nvGrpSpPr>
          <p:cNvPr id="1316" name="Shape 1316"/>
          <p:cNvGrpSpPr/>
          <p:nvPr/>
        </p:nvGrpSpPr>
        <p:grpSpPr>
          <a:xfrm rot="10800000" flipH="1">
            <a:off x="8218342" y="4123089"/>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sp>
        <p:nvSpPr>
          <p:cNvPr id="1399" name="Shape 1399"/>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400" name="Shape 1400"/>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dirty="0"/>
          </a:p>
        </p:txBody>
      </p:sp>
      <p:sp>
        <p:nvSpPr>
          <p:cNvPr id="1401" name="Shape 1401"/>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dirty="0"/>
          </a:p>
        </p:txBody>
      </p:sp>
      <p:sp>
        <p:nvSpPr>
          <p:cNvPr id="1402" name="Shape 1402"/>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iki.gis.com/wiki/index.php/Capacity_Planning_Too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wiki.gis.com/wiki/index.php/Capacity_Planning_https:/esri.box.com/shared/static/szig1zqcze425a81ezr6lcbyxgyth7m5.xlsxToo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iki.gis.com/wiki/index.php/Tracking"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hyperlink" Target="https://github.com/jpmeade/TrackingPresentation" TargetMode="External"/><Relationship Id="rId4" Type="http://schemas.openxmlformats.org/officeDocument/2006/relationships/hyperlink" Target="https://geonet.esri.com/groups/arcgis-system-monitor"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arcgis.com/home/item.html?id=848f48b0f88e4de7a036377197453ef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www.arcgis.com/home/search.html?q=owner:EnterpriseImp&amp;restrict=true" TargetMode="External"/><Relationship Id="rId5" Type="http://schemas.openxmlformats.org/officeDocument/2006/relationships/hyperlink" Target="http://proceedings.esri.com/library/userconf/devsummit13/papers/devsummit-021.pdf"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hyperlink" Target="https://www.google.com/analytics/standard/" TargetMode="External"/><Relationship Id="rId5" Type="http://schemas.openxmlformats.org/officeDocument/2006/relationships/image" Target="../media/image8.png"/><Relationship Id="rId10" Type="http://schemas.openxmlformats.org/officeDocument/2006/relationships/hyperlink" Target="http://doc.unica.com/products/netinsight/8_6_0/en_us/IBMUnicaNetInsight860ReportsUsersGuide_en_us.pdf" TargetMode="External"/><Relationship Id="rId4" Type="http://schemas.openxmlformats.org/officeDocument/2006/relationships/image" Target="../media/image7.png"/><Relationship Id="rId9" Type="http://schemas.openxmlformats.org/officeDocument/2006/relationships/hyperlink" Target="http://www.ndm.net/ecm/IBM/unica-netinsigh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geocortex.com/products/geocortex-analytic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marketplace.arcgis.com/listing.html?id=a5e4a3e9746049dab0cbaf136b61666e/" TargetMode="External"/><Relationship Id="rId5" Type="http://schemas.openxmlformats.org/officeDocument/2006/relationships/hyperlink" Target="http://www.vestra.com/geosystems-monitor-arcgis-online" TargetMode="External"/><Relationship Id="rId4" Type="http://schemas.openxmlformats.org/officeDocument/2006/relationships/hyperlink" Target="http://www.vestra.com/gis/products/geosystems-moni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Shape 1407"/>
          <p:cNvSpPr txBox="1">
            <a:spLocks noGrp="1"/>
          </p:cNvSpPr>
          <p:nvPr>
            <p:ph type="ctrTitle"/>
          </p:nvPr>
        </p:nvSpPr>
        <p:spPr>
          <a:xfrm>
            <a:off x="762000" y="1962150"/>
            <a:ext cx="7848600" cy="1600200"/>
          </a:xfrm>
          <a:prstGeom prst="rect">
            <a:avLst/>
          </a:prstGeom>
        </p:spPr>
        <p:txBody>
          <a:bodyPr lIns="91425" tIns="91425" rIns="91425" bIns="91425" anchor="ctr" anchorCtr="0">
            <a:noAutofit/>
          </a:bodyPr>
          <a:lstStyle/>
          <a:p>
            <a:pPr>
              <a:spcBef>
                <a:spcPts val="0"/>
              </a:spcBef>
              <a:buNone/>
            </a:pPr>
            <a:r>
              <a:rPr lang="en" sz="2800" b="1" dirty="0" smtClean="0"/>
              <a:t>City of Columbus Tracking</a:t>
            </a:r>
            <a:r>
              <a:rPr lang="en" sz="2800" dirty="0" smtClean="0"/>
              <a:t/>
            </a:r>
            <a:br>
              <a:rPr lang="en" sz="2800" dirty="0" smtClean="0"/>
            </a:br>
            <a:r>
              <a:rPr lang="en" sz="2800" dirty="0" smtClean="0"/>
              <a:t>System Monitoring Tools for an Enterprise GIS</a:t>
            </a:r>
            <a:br>
              <a:rPr lang="en" sz="2800" dirty="0" smtClean="0"/>
            </a:br>
            <a:r>
              <a:rPr lang="en" sz="1800" dirty="0" smtClean="0"/>
              <a:t>Jaclyn Meade – Software Engineer</a:t>
            </a:r>
            <a:r>
              <a:rPr lang="en" sz="1800" dirty="0"/>
              <a:t/>
            </a:r>
            <a:br>
              <a:rPr lang="en" sz="1800" dirty="0"/>
            </a:br>
            <a:r>
              <a:rPr lang="en" sz="1800" dirty="0" smtClean="0"/>
              <a:t>Department of Technology, GIS Division</a:t>
            </a:r>
            <a:endParaRPr lang="en"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4400550"/>
            <a:ext cx="1898933" cy="541321"/>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3886200" y="0"/>
            <a:ext cx="5257800" cy="662939"/>
          </a:xfrm>
          <a:prstGeom prst="rect">
            <a:avLst/>
          </a:prstGeom>
        </p:spPr>
        <p:txBody>
          <a:bodyPr lIns="91425" tIns="91425" rIns="91425" bIns="91425" anchor="b" anchorCtr="0">
            <a:noAutofit/>
          </a:bodyPr>
          <a:lstStyle/>
          <a:p>
            <a:pPr lvl="0" rtl="0">
              <a:spcBef>
                <a:spcPts val="0"/>
              </a:spcBef>
              <a:buNone/>
            </a:pPr>
            <a:r>
              <a:rPr lang="en" dirty="0" smtClean="0"/>
              <a:t>Desktop – Tracking Tool</a:t>
            </a:r>
            <a:endParaRPr lang="en" dirty="0"/>
          </a:p>
        </p:txBody>
      </p:sp>
      <p:sp>
        <p:nvSpPr>
          <p:cNvPr id="1429" name="Shape 1429"/>
          <p:cNvSpPr txBox="1">
            <a:spLocks noGrp="1"/>
          </p:cNvSpPr>
          <p:nvPr>
            <p:ph type="subTitle" idx="1"/>
          </p:nvPr>
        </p:nvSpPr>
        <p:spPr>
          <a:xfrm>
            <a:off x="3276600" y="742950"/>
            <a:ext cx="5638800" cy="3962399"/>
          </a:xfrm>
          <a:prstGeom prst="rect">
            <a:avLst/>
          </a:prstGeom>
        </p:spPr>
        <p:txBody>
          <a:bodyPr lIns="91425" tIns="91425" rIns="91425" bIns="91425" anchor="t" anchorCtr="0">
            <a:noAutofit/>
          </a:bodyPr>
          <a:lstStyle/>
          <a:p>
            <a:pPr lvl="0" rtl="0">
              <a:spcBef>
                <a:spcPts val="0"/>
              </a:spcBef>
              <a:buNone/>
            </a:pPr>
            <a:r>
              <a:rPr lang="en" sz="2400" dirty="0" smtClean="0"/>
              <a:t>W</a:t>
            </a:r>
            <a:r>
              <a:rPr lang="en-US" sz="2400" dirty="0" smtClean="0"/>
              <a:t>h</a:t>
            </a:r>
            <a:r>
              <a:rPr lang="en" sz="2400" dirty="0" smtClean="0"/>
              <a:t>at is it?</a:t>
            </a:r>
          </a:p>
          <a:p>
            <a:pPr marL="457200" lvl="0" indent="-342900" rtl="0">
              <a:spcBef>
                <a:spcPts val="0"/>
              </a:spcBef>
              <a:buFont typeface="Arial" panose="020B0604020202020204" pitchFamily="34" charset="0"/>
              <a:buChar char="•"/>
            </a:pPr>
            <a:r>
              <a:rPr lang="en" sz="1600" dirty="0" smtClean="0"/>
              <a:t>License </a:t>
            </a:r>
            <a:r>
              <a:rPr lang="en" sz="1600" dirty="0" smtClean="0"/>
              <a:t>Manager Batch File</a:t>
            </a:r>
          </a:p>
          <a:p>
            <a:pPr lvl="0" rtl="0">
              <a:spcBef>
                <a:spcPts val="0"/>
              </a:spcBef>
              <a:buNone/>
            </a:pPr>
            <a:endParaRPr lang="en" sz="1100" dirty="0" smtClean="0"/>
          </a:p>
          <a:p>
            <a:r>
              <a:rPr lang="en-US" sz="2000" dirty="0" smtClean="0"/>
              <a:t>How do you set it up</a:t>
            </a:r>
            <a:r>
              <a:rPr lang="en" sz="2000" dirty="0" smtClean="0"/>
              <a:t>?</a:t>
            </a:r>
            <a:endParaRPr lang="en" sz="2000" dirty="0"/>
          </a:p>
          <a:p>
            <a:pPr marL="457200" lvl="0" indent="-342900" rtl="0">
              <a:spcBef>
                <a:spcPts val="0"/>
              </a:spcBef>
              <a:buFont typeface="Arial" panose="020B0604020202020204" pitchFamily="34" charset="0"/>
              <a:buChar char="•"/>
            </a:pPr>
            <a:r>
              <a:rPr lang="en" sz="1600" dirty="0" smtClean="0"/>
              <a:t>Task Scheduler to run batch</a:t>
            </a:r>
          </a:p>
          <a:p>
            <a:pPr marL="457200" lvl="0" indent="-342900" rtl="0">
              <a:spcBef>
                <a:spcPts val="0"/>
              </a:spcBef>
              <a:buFont typeface="Arial" panose="020B0604020202020204" pitchFamily="34" charset="0"/>
              <a:buChar char="•"/>
            </a:pPr>
            <a:r>
              <a:rPr lang="en" sz="1600" dirty="0" smtClean="0"/>
              <a:t>Executes lmutil.exe lmstat parameter</a:t>
            </a:r>
          </a:p>
          <a:p>
            <a:pPr marL="457200" lvl="0" indent="-342900" rtl="0">
              <a:spcBef>
                <a:spcPts val="0"/>
              </a:spcBef>
              <a:buFont typeface="Arial" panose="020B0604020202020204" pitchFamily="34" charset="0"/>
              <a:buChar char="•"/>
            </a:pPr>
            <a:r>
              <a:rPr lang="en" sz="1600" dirty="0" smtClean="0"/>
              <a:t>Write to txt file</a:t>
            </a:r>
            <a:endParaRPr lang="en" sz="1600" dirty="0" smtClean="0"/>
          </a:p>
          <a:p>
            <a:pPr lvl="8"/>
            <a:endParaRPr lang="en-US" sz="1100" dirty="0" smtClean="0"/>
          </a:p>
          <a:p>
            <a:pPr lvl="8"/>
            <a:r>
              <a:rPr lang="en-US" sz="2000" dirty="0" smtClean="0"/>
              <a:t>What does it do</a:t>
            </a:r>
            <a:r>
              <a:rPr lang="en" sz="2000" dirty="0" smtClean="0"/>
              <a:t>?</a:t>
            </a:r>
            <a:endParaRPr lang="en" sz="2000" dirty="0"/>
          </a:p>
          <a:p>
            <a:pPr marL="457200" lvl="5" indent="-342900">
              <a:buFont typeface="Arial" panose="020B0604020202020204" pitchFamily="34" charset="0"/>
              <a:buChar char="•"/>
            </a:pPr>
            <a:r>
              <a:rPr lang="en-US" sz="1600" dirty="0" smtClean="0"/>
              <a:t>Report </a:t>
            </a:r>
            <a:r>
              <a:rPr lang="en-US" sz="1600" dirty="0" smtClean="0"/>
              <a:t>time</a:t>
            </a:r>
          </a:p>
          <a:p>
            <a:pPr marL="457200" lvl="5" indent="-342900">
              <a:buFont typeface="Arial" panose="020B0604020202020204" pitchFamily="34" charset="0"/>
              <a:buChar char="•"/>
            </a:pPr>
            <a:r>
              <a:rPr lang="en-US" sz="1600" dirty="0" smtClean="0"/>
              <a:t>Product (</a:t>
            </a:r>
            <a:r>
              <a:rPr lang="en-US" sz="1600" u="sng" dirty="0" smtClean="0"/>
              <a:t>Extensions</a:t>
            </a:r>
            <a:r>
              <a:rPr lang="en-US" sz="1600" dirty="0" smtClean="0"/>
              <a:t>)</a:t>
            </a:r>
          </a:p>
          <a:p>
            <a:pPr marL="457200" lvl="5" indent="-342900">
              <a:buFont typeface="Arial" panose="020B0604020202020204" pitchFamily="34" charset="0"/>
              <a:buChar char="•"/>
            </a:pPr>
            <a:r>
              <a:rPr lang="en-US" sz="1600" dirty="0" smtClean="0"/>
              <a:t>User</a:t>
            </a:r>
          </a:p>
          <a:p>
            <a:pPr marL="457200" lvl="5" indent="-342900">
              <a:buFont typeface="Arial" panose="020B0604020202020204" pitchFamily="34" charset="0"/>
              <a:buChar char="•"/>
            </a:pPr>
            <a:r>
              <a:rPr lang="en-US" sz="1600" dirty="0" smtClean="0"/>
              <a:t>PC Name </a:t>
            </a:r>
          </a:p>
          <a:p>
            <a:pPr marL="457200" lvl="5" indent="-342900">
              <a:buFont typeface="Arial" panose="020B0604020202020204" pitchFamily="34" charset="0"/>
              <a:buChar char="•"/>
            </a:pPr>
            <a:r>
              <a:rPr lang="en-US" sz="1600" dirty="0" smtClean="0"/>
              <a:t>Session Start</a:t>
            </a:r>
          </a:p>
          <a:p>
            <a:pPr marL="342900" lvl="5" indent="-342900">
              <a:buFont typeface="+mj-lt"/>
              <a:buAutoNum type="arabicPeriod"/>
            </a:pPr>
            <a:endParaRPr lang="en-US" sz="1200" dirty="0"/>
          </a:p>
          <a:p>
            <a:pPr lvl="5"/>
            <a:r>
              <a:rPr lang="en-US" dirty="0" smtClean="0"/>
              <a:t>Tip</a:t>
            </a:r>
            <a:r>
              <a:rPr lang="en-US" dirty="0" smtClean="0"/>
              <a:t>: If you run the batch as you, remember to update the password when you change it </a:t>
            </a:r>
            <a:endParaRPr lang="en-US" dirty="0" smtClean="0"/>
          </a:p>
          <a:p>
            <a:pPr lvl="5"/>
            <a:r>
              <a:rPr lang="en-US" dirty="0" smtClean="0"/>
              <a:t>Also – Single Use Licenses will not be captured</a:t>
            </a:r>
            <a:endParaRPr lang="en" dirty="0"/>
          </a:p>
          <a:p>
            <a:pPr lvl="5"/>
            <a:endParaRPr lang="en-US" sz="1600" dirty="0" smtClean="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spTree>
    <p:extLst>
      <p:ext uri="{BB962C8B-B14F-4D97-AF65-F5344CB8AC3E}">
        <p14:creationId xmlns:p14="http://schemas.microsoft.com/office/powerpoint/2010/main" val="332522247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4997570" y="-95250"/>
            <a:ext cx="4114800" cy="739139"/>
          </a:xfrm>
          <a:prstGeom prst="rect">
            <a:avLst/>
          </a:prstGeom>
        </p:spPr>
        <p:txBody>
          <a:bodyPr lIns="91425" tIns="91425" rIns="91425" bIns="91425" anchor="b" anchorCtr="0">
            <a:noAutofit/>
          </a:bodyPr>
          <a:lstStyle/>
          <a:p>
            <a:pPr lvl="0" rtl="0">
              <a:spcBef>
                <a:spcPts val="0"/>
              </a:spcBef>
              <a:buNone/>
            </a:pPr>
            <a:r>
              <a:rPr lang="en" dirty="0" smtClean="0"/>
              <a:t>Desktop – Analysis</a:t>
            </a:r>
            <a:endParaRPr lang="en" dirty="0"/>
          </a:p>
        </p:txBody>
      </p:sp>
      <p:sp>
        <p:nvSpPr>
          <p:cNvPr id="1429" name="Shape 1429"/>
          <p:cNvSpPr txBox="1">
            <a:spLocks noGrp="1"/>
          </p:cNvSpPr>
          <p:nvPr>
            <p:ph type="subTitle" idx="1"/>
          </p:nvPr>
        </p:nvSpPr>
        <p:spPr>
          <a:xfrm>
            <a:off x="3523891" y="643889"/>
            <a:ext cx="5391509" cy="1619250"/>
          </a:xfrm>
          <a:prstGeom prst="rect">
            <a:avLst/>
          </a:prstGeom>
        </p:spPr>
        <p:txBody>
          <a:bodyPr lIns="91425" tIns="91425" rIns="91425" bIns="91425" anchor="t" anchorCtr="0">
            <a:noAutofit/>
          </a:bodyPr>
          <a:lstStyle/>
          <a:p>
            <a:pPr lvl="5">
              <a:spcAft>
                <a:spcPts val="600"/>
              </a:spcAft>
            </a:pPr>
            <a:r>
              <a:rPr lang="en" sz="1800" dirty="0" smtClean="0"/>
              <a:t>How to Analyze – Excel Template with Pivot Tables</a:t>
            </a:r>
          </a:p>
          <a:p>
            <a:pPr marL="285750" lvl="5" indent="-285750">
              <a:spcAft>
                <a:spcPts val="600"/>
              </a:spcAft>
              <a:buFont typeface="Arial" panose="020B0604020202020204" pitchFamily="34" charset="0"/>
              <a:buChar char="•"/>
            </a:pPr>
            <a:endParaRPr lang="en-US" sz="100" dirty="0" smtClean="0"/>
          </a:p>
          <a:p>
            <a:pPr marL="548640" lvl="7" indent="-285750">
              <a:spcAft>
                <a:spcPts val="600"/>
              </a:spcAft>
              <a:buFont typeface="Arial" panose="020B0604020202020204" pitchFamily="34" charset="0"/>
              <a:buChar char="•"/>
            </a:pPr>
            <a:r>
              <a:rPr lang="en-US" sz="1600" dirty="0" smtClean="0"/>
              <a:t>Max </a:t>
            </a:r>
            <a:r>
              <a:rPr lang="en-US" sz="1600" dirty="0" smtClean="0"/>
              <a:t>Concurrent = 184 </a:t>
            </a:r>
          </a:p>
          <a:p>
            <a:pPr marL="548640" lvl="7" indent="-285750">
              <a:spcAft>
                <a:spcPts val="600"/>
              </a:spcAft>
              <a:buFont typeface="Arial" panose="020B0604020202020204" pitchFamily="34" charset="0"/>
              <a:buChar char="•"/>
            </a:pPr>
            <a:r>
              <a:rPr lang="en-US" sz="1600" dirty="0" smtClean="0"/>
              <a:t>Average = 66.5</a:t>
            </a:r>
          </a:p>
          <a:p>
            <a:pPr marL="548640" lvl="7" indent="-285750">
              <a:spcAft>
                <a:spcPts val="600"/>
              </a:spcAft>
              <a:buFont typeface="Arial" panose="020B0604020202020204" pitchFamily="34" charset="0"/>
              <a:buChar char="•"/>
            </a:pPr>
            <a:r>
              <a:rPr lang="en-US" sz="1600" dirty="0" smtClean="0"/>
              <a:t>Total Hours = 211,419</a:t>
            </a:r>
          </a:p>
          <a:p>
            <a:pPr marL="548640" lvl="7" indent="-285750">
              <a:spcAft>
                <a:spcPts val="600"/>
              </a:spcAft>
              <a:buFont typeface="Arial" panose="020B0604020202020204" pitchFamily="34" charset="0"/>
              <a:buChar char="•"/>
            </a:pPr>
            <a:r>
              <a:rPr lang="en-US" sz="1600" dirty="0" smtClean="0"/>
              <a:t>Active ArcGIS Desktop Users = 305</a:t>
            </a:r>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graphicFrame>
        <p:nvGraphicFramePr>
          <p:cNvPr id="7" name="Chart 6"/>
          <p:cNvGraphicFramePr>
            <a:graphicFrameLocks/>
          </p:cNvGraphicFramePr>
          <p:nvPr>
            <p:extLst>
              <p:ext uri="{D42A27DB-BD31-4B8C-83A1-F6EECF244321}">
                <p14:modId xmlns:p14="http://schemas.microsoft.com/office/powerpoint/2010/main" val="311214494"/>
              </p:ext>
            </p:extLst>
          </p:nvPr>
        </p:nvGraphicFramePr>
        <p:xfrm>
          <a:off x="3719466" y="2514600"/>
          <a:ext cx="4967334" cy="2352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447660797"/>
              </p:ext>
            </p:extLst>
          </p:nvPr>
        </p:nvGraphicFramePr>
        <p:xfrm>
          <a:off x="18691" y="1343100"/>
          <a:ext cx="3505200"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9509905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graphicFrame>
        <p:nvGraphicFramePr>
          <p:cNvPr id="10" name="Chart 9"/>
          <p:cNvGraphicFramePr>
            <a:graphicFrameLocks/>
          </p:cNvGraphicFramePr>
          <p:nvPr>
            <p:extLst>
              <p:ext uri="{D42A27DB-BD31-4B8C-83A1-F6EECF244321}">
                <p14:modId xmlns:p14="http://schemas.microsoft.com/office/powerpoint/2010/main" val="3471330370"/>
              </p:ext>
            </p:extLst>
          </p:nvPr>
        </p:nvGraphicFramePr>
        <p:xfrm>
          <a:off x="2971800" y="2724150"/>
          <a:ext cx="5943600" cy="22836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368105916"/>
              </p:ext>
            </p:extLst>
          </p:nvPr>
        </p:nvGraphicFramePr>
        <p:xfrm>
          <a:off x="2971800" y="133350"/>
          <a:ext cx="5943600" cy="23598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088877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5410200" y="3811"/>
            <a:ext cx="3657600" cy="815339"/>
          </a:xfrm>
          <a:prstGeom prst="rect">
            <a:avLst/>
          </a:prstGeom>
        </p:spPr>
        <p:txBody>
          <a:bodyPr lIns="91425" tIns="91425" rIns="91425" bIns="91425" anchor="b" anchorCtr="0">
            <a:noAutofit/>
          </a:bodyPr>
          <a:lstStyle/>
          <a:p>
            <a:pPr lvl="0" rtl="0">
              <a:spcBef>
                <a:spcPts val="0"/>
              </a:spcBef>
              <a:buNone/>
            </a:pPr>
            <a:r>
              <a:rPr lang="en" dirty="0" smtClean="0"/>
              <a:t>Desktop – Action</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grpSp>
        <p:nvGrpSpPr>
          <p:cNvPr id="8" name="Shape 1786"/>
          <p:cNvGrpSpPr/>
          <p:nvPr/>
        </p:nvGrpSpPr>
        <p:grpSpPr>
          <a:xfrm rot="337340">
            <a:off x="7750327" y="3688130"/>
            <a:ext cx="1068967" cy="1157466"/>
            <a:chOff x="584925" y="922575"/>
            <a:chExt cx="415200" cy="502525"/>
          </a:xfrm>
        </p:grpSpPr>
        <p:sp>
          <p:nvSpPr>
            <p:cNvPr id="9" name="Shape 1787"/>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0" name="Shape 1788"/>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1" name="Shape 1789"/>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sp>
        <p:nvSpPr>
          <p:cNvPr id="2" name="Subtitle 1"/>
          <p:cNvSpPr>
            <a:spLocks noGrp="1"/>
          </p:cNvSpPr>
          <p:nvPr>
            <p:ph type="subTitle" idx="1"/>
          </p:nvPr>
        </p:nvSpPr>
        <p:spPr>
          <a:xfrm>
            <a:off x="2502515" y="971550"/>
            <a:ext cx="6705599" cy="3505199"/>
          </a:xfrm>
        </p:spPr>
        <p:txBody>
          <a:bodyPr/>
          <a:lstStyle/>
          <a:p>
            <a:pPr marL="285750" indent="-285750">
              <a:buFont typeface="Arial" panose="020B0604020202020204" pitchFamily="34" charset="0"/>
              <a:buChar char="•"/>
            </a:pPr>
            <a:r>
              <a:rPr lang="en-US" sz="3200" dirty="0" smtClean="0"/>
              <a:t>Better Understand of User Community</a:t>
            </a:r>
          </a:p>
          <a:p>
            <a:pPr marL="285750" indent="-285750">
              <a:buFont typeface="Arial" panose="020B0604020202020204" pitchFamily="34" charset="0"/>
              <a:buChar char="•"/>
            </a:pPr>
            <a:r>
              <a:rPr lang="en-US" sz="3200" dirty="0" smtClean="0"/>
              <a:t>Effective Strategic Planning </a:t>
            </a:r>
          </a:p>
          <a:p>
            <a:pPr marL="285750" indent="-285750">
              <a:buFont typeface="Arial" panose="020B0604020202020204" pitchFamily="34" charset="0"/>
              <a:buChar char="•"/>
            </a:pPr>
            <a:r>
              <a:rPr lang="en-US" sz="3200" dirty="0" smtClean="0"/>
              <a:t>Show Management the Value of GIS</a:t>
            </a:r>
          </a:p>
          <a:p>
            <a:pPr marL="285750" indent="-285750">
              <a:buFont typeface="Arial" panose="020B0604020202020204" pitchFamily="34" charset="0"/>
              <a:buChar char="•"/>
            </a:pPr>
            <a:r>
              <a:rPr lang="en-US" sz="3200" dirty="0" err="1" smtClean="0"/>
              <a:t>Esri</a:t>
            </a:r>
            <a:r>
              <a:rPr lang="en-US" sz="3200" dirty="0" smtClean="0"/>
              <a:t> Purchasing</a:t>
            </a:r>
            <a:endParaRPr lang="en-US" sz="3200" dirty="0" smtClean="0"/>
          </a:p>
          <a:p>
            <a:pPr marL="285750" lvl="1" indent="-285750">
              <a:buFont typeface="Arial" panose="020B0604020202020204" pitchFamily="34" charset="0"/>
              <a:buChar char="•"/>
            </a:pPr>
            <a:endParaRPr lang="en-US" sz="1800" dirty="0" smtClean="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28552192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en" dirty="0" smtClean="0"/>
              <a:t>Web Applications</a:t>
            </a:r>
            <a:endParaRPr lang="en" dirty="0"/>
          </a:p>
        </p:txBody>
      </p:sp>
      <p:sp>
        <p:nvSpPr>
          <p:cNvPr id="1429" name="Shape 1429"/>
          <p:cNvSpPr txBox="1">
            <a:spLocks noGrp="1"/>
          </p:cNvSpPr>
          <p:nvPr>
            <p:ph type="subTitle" idx="1"/>
          </p:nvPr>
        </p:nvSpPr>
        <p:spPr>
          <a:xfrm>
            <a:off x="2743200" y="2821004"/>
            <a:ext cx="5696099" cy="784799"/>
          </a:xfrm>
          <a:prstGeom prst="rect">
            <a:avLst/>
          </a:prstGeom>
        </p:spPr>
        <p:txBody>
          <a:bodyPr lIns="91425" tIns="91425" rIns="91425" bIns="91425" anchor="t" anchorCtr="0">
            <a:noAutofit/>
          </a:bodyPr>
          <a:lstStyle/>
          <a:p>
            <a:pPr lvl="0" rtl="0">
              <a:spcBef>
                <a:spcPts val="0"/>
              </a:spcBef>
              <a:buNone/>
            </a:pPr>
            <a:r>
              <a:rPr lang="en" dirty="0" smtClean="0"/>
              <a:t>Google </a:t>
            </a:r>
            <a:r>
              <a:rPr lang="en" dirty="0" smtClean="0"/>
              <a:t>Analytics</a:t>
            </a:r>
            <a:endParaRPr lang="en" dirty="0" smtClean="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2</a:t>
            </a:r>
          </a:p>
        </p:txBody>
      </p:sp>
      <p:pic>
        <p:nvPicPr>
          <p:cNvPr id="3" name="Picture 2" descr="C:\Users\jpmeade\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27137"/>
            <a:ext cx="2236787" cy="38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72501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3275702" y="-69241"/>
            <a:ext cx="6019800" cy="758948"/>
          </a:xfrm>
          <a:prstGeom prst="rect">
            <a:avLst/>
          </a:prstGeom>
        </p:spPr>
        <p:txBody>
          <a:bodyPr lIns="91425" tIns="91425" rIns="91425" bIns="91425" anchor="b" anchorCtr="0">
            <a:noAutofit/>
          </a:bodyPr>
          <a:lstStyle/>
          <a:p>
            <a:pPr lvl="0" rtl="0">
              <a:spcBef>
                <a:spcPts val="0"/>
              </a:spcBef>
              <a:buNone/>
            </a:pPr>
            <a:r>
              <a:rPr lang="en" dirty="0" smtClean="0"/>
              <a:t>Web Applications - Tracking</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204038"/>
            <a:ext cx="2932777" cy="273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hape 1429"/>
          <p:cNvSpPr txBox="1">
            <a:spLocks/>
          </p:cNvSpPr>
          <p:nvPr/>
        </p:nvSpPr>
        <p:spPr>
          <a:xfrm>
            <a:off x="3962400" y="713598"/>
            <a:ext cx="5638800" cy="3697403"/>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r>
              <a:rPr lang="en" sz="2400" dirty="0" smtClean="0"/>
              <a:t>W</a:t>
            </a:r>
            <a:r>
              <a:rPr lang="en-US" sz="2400" dirty="0" smtClean="0"/>
              <a:t>h</a:t>
            </a:r>
            <a:r>
              <a:rPr lang="en" sz="2400" dirty="0" smtClean="0"/>
              <a:t>at is it?</a:t>
            </a:r>
          </a:p>
          <a:p>
            <a:pPr marL="457200" indent="-342900">
              <a:buFont typeface="Arial" panose="020B0604020202020204" pitchFamily="34" charset="0"/>
              <a:buChar char="•"/>
            </a:pPr>
            <a:r>
              <a:rPr lang="en" sz="1600" dirty="0" smtClean="0"/>
              <a:t>Hosted Google Analytics</a:t>
            </a:r>
          </a:p>
          <a:p>
            <a:endParaRPr lang="en" sz="1100" dirty="0" smtClean="0"/>
          </a:p>
          <a:p>
            <a:r>
              <a:rPr lang="en-US" sz="2000" dirty="0" smtClean="0"/>
              <a:t>How do you set it up</a:t>
            </a:r>
            <a:r>
              <a:rPr lang="en" sz="2000" dirty="0" smtClean="0"/>
              <a:t>?</a:t>
            </a:r>
          </a:p>
          <a:p>
            <a:pPr marL="457200" indent="-342900">
              <a:buFont typeface="Arial" panose="020B0604020202020204" pitchFamily="34" charset="0"/>
              <a:buChar char="•"/>
            </a:pPr>
            <a:r>
              <a:rPr lang="en" sz="1600" dirty="0" smtClean="0"/>
              <a:t>Create account</a:t>
            </a:r>
          </a:p>
          <a:p>
            <a:pPr marL="457200" indent="-342900">
              <a:buFont typeface="Arial" panose="020B0604020202020204" pitchFamily="34" charset="0"/>
              <a:buChar char="•"/>
            </a:pPr>
            <a:r>
              <a:rPr lang="en" sz="1600" dirty="0" smtClean="0"/>
              <a:t>Add application and get a tracking code</a:t>
            </a:r>
          </a:p>
          <a:p>
            <a:pPr marL="457200" indent="-342900">
              <a:buFont typeface="Arial" panose="020B0604020202020204" pitchFamily="34" charset="0"/>
              <a:buChar char="•"/>
            </a:pPr>
            <a:r>
              <a:rPr lang="en" sz="1600" dirty="0" smtClean="0"/>
              <a:t>Put tracking code in main page (index.html)</a:t>
            </a:r>
          </a:p>
          <a:p>
            <a:pPr lvl="8"/>
            <a:endParaRPr lang="en-US" sz="1100" dirty="0" smtClean="0"/>
          </a:p>
          <a:p>
            <a:pPr lvl="8"/>
            <a:r>
              <a:rPr lang="en-US" sz="2000" dirty="0" smtClean="0"/>
              <a:t>What does it do</a:t>
            </a:r>
            <a:r>
              <a:rPr lang="en" sz="2000" dirty="0" smtClean="0"/>
              <a:t>?</a:t>
            </a:r>
          </a:p>
          <a:p>
            <a:pPr marL="457200" lvl="5" indent="-342900">
              <a:buFont typeface="Arial" panose="020B0604020202020204" pitchFamily="34" charset="0"/>
              <a:buChar char="•"/>
            </a:pPr>
            <a:r>
              <a:rPr lang="en-US" sz="1600" dirty="0" smtClean="0"/>
              <a:t>Usage</a:t>
            </a:r>
          </a:p>
          <a:p>
            <a:pPr marL="457200" lvl="5" indent="-342900">
              <a:buFont typeface="Arial" panose="020B0604020202020204" pitchFamily="34" charset="0"/>
              <a:buChar char="•"/>
            </a:pPr>
            <a:r>
              <a:rPr lang="en-US" sz="1600" dirty="0" smtClean="0"/>
              <a:t>Device</a:t>
            </a:r>
          </a:p>
          <a:p>
            <a:pPr marL="457200" lvl="5" indent="-342900">
              <a:buFont typeface="Arial" panose="020B0604020202020204" pitchFamily="34" charset="0"/>
              <a:buChar char="•"/>
            </a:pPr>
            <a:r>
              <a:rPr lang="en-US" sz="1600" dirty="0" smtClean="0"/>
              <a:t>Operating System</a:t>
            </a:r>
          </a:p>
          <a:p>
            <a:pPr marL="457200" lvl="5" indent="-342900">
              <a:buFont typeface="Arial" panose="020B0604020202020204" pitchFamily="34" charset="0"/>
              <a:buChar char="•"/>
            </a:pPr>
            <a:r>
              <a:rPr lang="en-US" sz="1600" dirty="0" smtClean="0"/>
              <a:t>Network</a:t>
            </a:r>
          </a:p>
          <a:p>
            <a:pPr marL="457200" lvl="5" indent="-342900">
              <a:buFont typeface="Arial" panose="020B0604020202020204" pitchFamily="34" charset="0"/>
              <a:buChar char="•"/>
            </a:pPr>
            <a:endParaRPr lang="en-US" sz="1600" dirty="0"/>
          </a:p>
          <a:p>
            <a:pPr marL="457200" lvl="5" indent="-342900">
              <a:buFont typeface="Arial" panose="020B0604020202020204" pitchFamily="34" charset="0"/>
              <a:buChar char="•"/>
            </a:pPr>
            <a:endParaRPr lang="en-US" sz="1600" dirty="0" smtClean="0"/>
          </a:p>
          <a:p>
            <a:pPr marL="114300" lvl="5"/>
            <a:r>
              <a:rPr lang="en-US" sz="1600" dirty="0" smtClean="0"/>
              <a:t>Tip: URL you provide to google does not have to be real or accessible to Google</a:t>
            </a:r>
          </a:p>
          <a:p>
            <a:pPr marL="342900" lvl="5" indent="-342900">
              <a:buFont typeface="+mj-lt"/>
              <a:buAutoNum type="arabicPeriod"/>
            </a:pPr>
            <a:endParaRPr lang="en-US" sz="1200" dirty="0" smtClean="0"/>
          </a:p>
          <a:p>
            <a:pPr lvl="5"/>
            <a:endParaRPr lang="en-US" sz="1600" dirty="0" smtClean="0"/>
          </a:p>
        </p:txBody>
      </p:sp>
    </p:spTree>
    <p:extLst>
      <p:ext uri="{BB962C8B-B14F-4D97-AF65-F5344CB8AC3E}">
        <p14:creationId xmlns:p14="http://schemas.microsoft.com/office/powerpoint/2010/main" val="4108666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sp>
        <p:nvSpPr>
          <p:cNvPr id="8" name="Shape 1429"/>
          <p:cNvSpPr txBox="1">
            <a:spLocks/>
          </p:cNvSpPr>
          <p:nvPr/>
        </p:nvSpPr>
        <p:spPr>
          <a:xfrm>
            <a:off x="2227555" y="689707"/>
            <a:ext cx="6934200" cy="385972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endParaRPr lang="en" sz="1800" dirty="0" smtClean="0"/>
          </a:p>
          <a:p>
            <a:pPr marL="285750" indent="-285750">
              <a:buFontTx/>
              <a:buChar char="-"/>
            </a:pPr>
            <a:r>
              <a:rPr lang="en" sz="2400" dirty="0" smtClean="0"/>
              <a:t>Widget Level </a:t>
            </a:r>
            <a:r>
              <a:rPr lang="en" sz="2400" dirty="0" smtClean="0"/>
              <a:t>Tracking</a:t>
            </a:r>
          </a:p>
          <a:p>
            <a:endParaRPr lang="en" sz="2400" dirty="0" smtClean="0"/>
          </a:p>
          <a:p>
            <a:r>
              <a:rPr lang="en" sz="1800" dirty="0" smtClean="0"/>
              <a:t>     1. Create a second tracking site to get a unique tracking id</a:t>
            </a:r>
          </a:p>
          <a:p>
            <a:r>
              <a:rPr lang="en" sz="1800" dirty="0"/>
              <a:t> </a:t>
            </a:r>
            <a:r>
              <a:rPr lang="en" sz="1800" dirty="0" smtClean="0"/>
              <a:t>    2. In you index section created above add: </a:t>
            </a:r>
            <a:endParaRPr lang="en" sz="1800" dirty="0" smtClean="0"/>
          </a:p>
          <a:p>
            <a:r>
              <a:rPr lang="en" sz="1800" dirty="0" smtClean="0"/>
              <a:t> </a:t>
            </a:r>
            <a:endParaRPr lang="en" sz="1800" dirty="0" smtClean="0"/>
          </a:p>
          <a:p>
            <a:r>
              <a:rPr lang="en-US" sz="1600" i="1" dirty="0" smtClean="0"/>
              <a:t>         </a:t>
            </a:r>
            <a:r>
              <a:rPr lang="en-US" sz="1600" i="1" dirty="0" err="1" smtClean="0"/>
              <a:t>ga</a:t>
            </a:r>
            <a:r>
              <a:rPr lang="en-US" sz="1600" i="1" dirty="0"/>
              <a:t>('create', </a:t>
            </a:r>
            <a:r>
              <a:rPr lang="en-US" sz="1600" i="1" dirty="0" smtClean="0"/>
              <a:t>‘</a:t>
            </a:r>
            <a:r>
              <a:rPr lang="en-US" sz="1600" i="1" dirty="0" err="1" smtClean="0"/>
              <a:t>TrackingID</a:t>
            </a:r>
            <a:r>
              <a:rPr lang="en-US" sz="1600" i="1" dirty="0" smtClean="0"/>
              <a:t>', </a:t>
            </a:r>
            <a:r>
              <a:rPr lang="en-US" sz="1600" i="1" dirty="0"/>
              <a:t>'auto',{'name': '</a:t>
            </a:r>
            <a:r>
              <a:rPr lang="en-US" sz="1600" i="1" dirty="0" err="1"/>
              <a:t>widgetTracker</a:t>
            </a:r>
            <a:r>
              <a:rPr lang="en-US" sz="1600" i="1" dirty="0" smtClean="0"/>
              <a:t>'});</a:t>
            </a:r>
          </a:p>
          <a:p>
            <a:endParaRPr lang="en-US" sz="1600" dirty="0" smtClean="0"/>
          </a:p>
          <a:p>
            <a:r>
              <a:rPr lang="en-US" sz="1800" dirty="0" smtClean="0"/>
              <a:t>     3. In the widgets of interest, within .</a:t>
            </a:r>
            <a:r>
              <a:rPr lang="en-US" sz="1800" dirty="0" err="1" smtClean="0"/>
              <a:t>js</a:t>
            </a:r>
            <a:r>
              <a:rPr lang="en-US" sz="1800" dirty="0" smtClean="0"/>
              <a:t> files add this to  functions:</a:t>
            </a:r>
          </a:p>
          <a:p>
            <a:r>
              <a:rPr lang="en-US" sz="1600" dirty="0" smtClean="0"/>
              <a:t>         </a:t>
            </a:r>
            <a:endParaRPr lang="en-US" sz="1600" dirty="0" smtClean="0"/>
          </a:p>
          <a:p>
            <a:r>
              <a:rPr lang="en-US" sz="1600" i="1" dirty="0" smtClean="0"/>
              <a:t>          </a:t>
            </a:r>
            <a:r>
              <a:rPr lang="en-US" sz="1600" i="1" dirty="0" smtClean="0"/>
              <a:t>if </a:t>
            </a:r>
            <a:r>
              <a:rPr lang="en-US" sz="1600" i="1" dirty="0"/>
              <a:t>(</a:t>
            </a:r>
            <a:r>
              <a:rPr lang="en-US" sz="1600" i="1" dirty="0" err="1"/>
              <a:t>ga</a:t>
            </a:r>
            <a:r>
              <a:rPr lang="en-US" sz="1600" i="1" dirty="0"/>
              <a:t>){</a:t>
            </a:r>
          </a:p>
          <a:p>
            <a:r>
              <a:rPr lang="en-US" sz="1600" i="1" dirty="0" smtClean="0"/>
              <a:t>            </a:t>
            </a:r>
            <a:r>
              <a:rPr lang="en-US" sz="1600" i="1" dirty="0" err="1" smtClean="0"/>
              <a:t>ga</a:t>
            </a:r>
            <a:r>
              <a:rPr lang="en-US" sz="1600" i="1" dirty="0"/>
              <a:t>('</a:t>
            </a:r>
            <a:r>
              <a:rPr lang="en-US" sz="1600" i="1" dirty="0" err="1"/>
              <a:t>widgetTracker.send</a:t>
            </a:r>
            <a:r>
              <a:rPr lang="en-US" sz="1600" i="1" dirty="0"/>
              <a:t>', '</a:t>
            </a:r>
            <a:r>
              <a:rPr lang="en-US" sz="1600" i="1" dirty="0" err="1"/>
              <a:t>pageview</a:t>
            </a:r>
            <a:r>
              <a:rPr lang="en-US" sz="1600" i="1" dirty="0"/>
              <a:t>','</a:t>
            </a:r>
            <a:r>
              <a:rPr lang="en-US" sz="1600" i="1" dirty="0" err="1"/>
              <a:t>MN_Widget</a:t>
            </a:r>
            <a:r>
              <a:rPr lang="en-US" sz="1600" i="1" dirty="0"/>
              <a:t>/' + this.name);</a:t>
            </a:r>
          </a:p>
          <a:p>
            <a:r>
              <a:rPr lang="en-US" sz="1600" i="1" dirty="0" smtClean="0"/>
              <a:t>          }</a:t>
            </a:r>
            <a:r>
              <a:rPr lang="en-US" sz="1800" i="1" dirty="0"/>
              <a:t>	</a:t>
            </a:r>
          </a:p>
          <a:p>
            <a:endParaRPr lang="en" dirty="0"/>
          </a:p>
          <a:p>
            <a:endParaRPr lang="en" dirty="0"/>
          </a:p>
          <a:p>
            <a:r>
              <a:rPr lang="en" dirty="0" smtClean="0"/>
              <a:t>Tip: Widget Level tracking, make sure </a:t>
            </a:r>
            <a:r>
              <a:rPr lang="en-US" dirty="0" smtClean="0"/>
              <a:t>t</a:t>
            </a:r>
            <a:r>
              <a:rPr lang="en" dirty="0" smtClean="0"/>
              <a:t>ool only fires once + when expected         </a:t>
            </a:r>
            <a:r>
              <a:rPr lang="en" sz="1800" dirty="0" smtClean="0"/>
              <a:t>		</a:t>
            </a:r>
          </a:p>
        </p:txBody>
      </p:sp>
      <p:sp>
        <p:nvSpPr>
          <p:cNvPr id="6" name="Shape 1428"/>
          <p:cNvSpPr txBox="1">
            <a:spLocks/>
          </p:cNvSpPr>
          <p:nvPr/>
        </p:nvSpPr>
        <p:spPr>
          <a:xfrm>
            <a:off x="3275702" y="-69241"/>
            <a:ext cx="6019800" cy="758948"/>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36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9pPr>
          </a:lstStyle>
          <a:p>
            <a:r>
              <a:rPr lang="en" smtClean="0"/>
              <a:t>Web Applications - Tracking</a:t>
            </a:r>
            <a:endParaRPr lang="en" dirty="0"/>
          </a:p>
        </p:txBody>
      </p:sp>
    </p:spTree>
    <p:extLst>
      <p:ext uri="{BB962C8B-B14F-4D97-AF65-F5344CB8AC3E}">
        <p14:creationId xmlns:p14="http://schemas.microsoft.com/office/powerpoint/2010/main" val="157177250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1828800" y="-95250"/>
            <a:ext cx="7391401" cy="838199"/>
          </a:xfrm>
          <a:prstGeom prst="rect">
            <a:avLst/>
          </a:prstGeom>
        </p:spPr>
        <p:txBody>
          <a:bodyPr lIns="91425" tIns="91425" rIns="91425" bIns="91425" anchor="b" anchorCtr="0">
            <a:noAutofit/>
          </a:bodyPr>
          <a:lstStyle/>
          <a:p>
            <a:pPr lvl="0" rtl="0">
              <a:spcBef>
                <a:spcPts val="0"/>
              </a:spcBef>
              <a:buNone/>
            </a:pPr>
            <a:r>
              <a:rPr lang="en" dirty="0" smtClean="0"/>
              <a:t>Web Applications – Analysis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graphicFrame>
        <p:nvGraphicFramePr>
          <p:cNvPr id="6" name="Chart 5"/>
          <p:cNvGraphicFramePr>
            <a:graphicFrameLocks/>
          </p:cNvGraphicFramePr>
          <p:nvPr>
            <p:extLst>
              <p:ext uri="{D42A27DB-BD31-4B8C-83A1-F6EECF244321}">
                <p14:modId xmlns:p14="http://schemas.microsoft.com/office/powerpoint/2010/main" val="4059964210"/>
              </p:ext>
            </p:extLst>
          </p:nvPr>
        </p:nvGraphicFramePr>
        <p:xfrm>
          <a:off x="228600" y="1047750"/>
          <a:ext cx="8686800" cy="373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52487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1828800" y="-95250"/>
            <a:ext cx="7391401" cy="838199"/>
          </a:xfrm>
          <a:prstGeom prst="rect">
            <a:avLst/>
          </a:prstGeom>
        </p:spPr>
        <p:txBody>
          <a:bodyPr lIns="91425" tIns="91425" rIns="91425" bIns="91425" anchor="b" anchorCtr="0">
            <a:noAutofit/>
          </a:bodyPr>
          <a:lstStyle/>
          <a:p>
            <a:pPr lvl="0" rtl="0">
              <a:spcBef>
                <a:spcPts val="0"/>
              </a:spcBef>
              <a:buNone/>
            </a:pPr>
            <a:r>
              <a:rPr lang="en" dirty="0" smtClean="0"/>
              <a:t>Web Applications – Analysis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graphicFrame>
        <p:nvGraphicFramePr>
          <p:cNvPr id="8" name="Chart 7"/>
          <p:cNvGraphicFramePr>
            <a:graphicFrameLocks/>
          </p:cNvGraphicFramePr>
          <p:nvPr>
            <p:extLst>
              <p:ext uri="{D42A27DB-BD31-4B8C-83A1-F6EECF244321}">
                <p14:modId xmlns:p14="http://schemas.microsoft.com/office/powerpoint/2010/main" val="4047755158"/>
              </p:ext>
            </p:extLst>
          </p:nvPr>
        </p:nvGraphicFramePr>
        <p:xfrm>
          <a:off x="304800" y="971550"/>
          <a:ext cx="8610600" cy="3866766"/>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p:cNvCxnSpPr/>
          <p:nvPr/>
        </p:nvCxnSpPr>
        <p:spPr>
          <a:xfrm flipV="1">
            <a:off x="4114800" y="1428750"/>
            <a:ext cx="0" cy="2895600"/>
          </a:xfrm>
          <a:prstGeom prst="line">
            <a:avLst/>
          </a:prstGeom>
          <a:ln w="19050">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619531"/>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1828800" y="-95250"/>
            <a:ext cx="7391401" cy="838199"/>
          </a:xfrm>
          <a:prstGeom prst="rect">
            <a:avLst/>
          </a:prstGeom>
        </p:spPr>
        <p:txBody>
          <a:bodyPr lIns="91425" tIns="91425" rIns="91425" bIns="91425" anchor="b" anchorCtr="0">
            <a:noAutofit/>
          </a:bodyPr>
          <a:lstStyle/>
          <a:p>
            <a:pPr lvl="0" rtl="0">
              <a:spcBef>
                <a:spcPts val="0"/>
              </a:spcBef>
              <a:buNone/>
            </a:pPr>
            <a:r>
              <a:rPr lang="en" dirty="0" smtClean="0"/>
              <a:t>Web Applications – Analysis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pic>
        <p:nvPicPr>
          <p:cNvPr id="4" name="Picture 3"/>
          <p:cNvPicPr>
            <a:picLocks noChangeAspect="1"/>
          </p:cNvPicPr>
          <p:nvPr/>
        </p:nvPicPr>
        <p:blipFill>
          <a:blip r:embed="rId3"/>
          <a:stretch>
            <a:fillRect/>
          </a:stretch>
        </p:blipFill>
        <p:spPr>
          <a:xfrm>
            <a:off x="409575" y="1172702"/>
            <a:ext cx="2971800" cy="2406293"/>
          </a:xfrm>
          <a:prstGeom prst="rect">
            <a:avLst/>
          </a:prstGeom>
        </p:spPr>
      </p:pic>
      <p:sp>
        <p:nvSpPr>
          <p:cNvPr id="12" name="Shape 1429"/>
          <p:cNvSpPr txBox="1">
            <a:spLocks/>
          </p:cNvSpPr>
          <p:nvPr/>
        </p:nvSpPr>
        <p:spPr>
          <a:xfrm>
            <a:off x="3657600" y="971550"/>
            <a:ext cx="5181600" cy="4034738"/>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r>
              <a:rPr lang="en-US" sz="1600" b="1" dirty="0" smtClean="0"/>
              <a:t>Widget Usage</a:t>
            </a:r>
          </a:p>
          <a:p>
            <a:pPr marL="285750" indent="-285750">
              <a:buFontTx/>
              <a:buChar char="-"/>
            </a:pPr>
            <a:r>
              <a:rPr lang="en-US" sz="1600" dirty="0" smtClean="0"/>
              <a:t>Overall for this period there were 376 Visit</a:t>
            </a:r>
          </a:p>
          <a:p>
            <a:endParaRPr lang="en-US" sz="800" dirty="0" smtClean="0"/>
          </a:p>
          <a:p>
            <a:pPr marL="285750" indent="-285750">
              <a:buFontTx/>
              <a:buChar char="-"/>
            </a:pPr>
            <a:r>
              <a:rPr lang="en-US" sz="1600" dirty="0" smtClean="0"/>
              <a:t>Divided # times widget used/total # visit to get Percent Usage</a:t>
            </a:r>
          </a:p>
          <a:p>
            <a:endParaRPr lang="en-US" sz="800" dirty="0" smtClean="0"/>
          </a:p>
          <a:p>
            <a:pPr marL="285750" indent="-285750">
              <a:buFontTx/>
              <a:buChar char="-"/>
            </a:pPr>
            <a:r>
              <a:rPr lang="en-US" sz="1600" dirty="0" smtClean="0"/>
              <a:t>Over 100% means widget was used more than once during a visit</a:t>
            </a:r>
            <a:r>
              <a:rPr lang="en" sz="1200" dirty="0" smtClean="0"/>
              <a:t>	</a:t>
            </a:r>
          </a:p>
          <a:p>
            <a:pPr marL="285750" indent="-285750">
              <a:buFontTx/>
              <a:buChar char="-"/>
            </a:pPr>
            <a:endParaRPr lang="en" sz="1600" dirty="0"/>
          </a:p>
          <a:p>
            <a:r>
              <a:rPr lang="en-US" sz="1600" b="1" dirty="0" smtClean="0"/>
              <a:t>Search Terms</a:t>
            </a:r>
          </a:p>
          <a:p>
            <a:pPr marL="285750" indent="-285750">
              <a:buFontTx/>
              <a:buChar char="-"/>
            </a:pPr>
            <a:r>
              <a:rPr lang="en-US" sz="1600" dirty="0" smtClean="0"/>
              <a:t>Which part of your locator are they using</a:t>
            </a:r>
          </a:p>
          <a:p>
            <a:endParaRPr lang="en-US" sz="800" dirty="0" smtClean="0"/>
          </a:p>
          <a:p>
            <a:pPr marL="285750" indent="-285750">
              <a:buFontTx/>
              <a:buChar char="-"/>
            </a:pPr>
            <a:r>
              <a:rPr lang="en-US" sz="1600" dirty="0" smtClean="0"/>
              <a:t>Find anomalies</a:t>
            </a:r>
            <a:endParaRPr lang="en-US" sz="1600" dirty="0"/>
          </a:p>
        </p:txBody>
      </p:sp>
      <p:pic>
        <p:nvPicPr>
          <p:cNvPr id="11" name="Picture 10"/>
          <p:cNvPicPr>
            <a:picLocks noChangeAspect="1"/>
          </p:cNvPicPr>
          <p:nvPr/>
        </p:nvPicPr>
        <p:blipFill rotWithShape="1">
          <a:blip r:embed="rId4"/>
          <a:srcRect l="15266"/>
          <a:stretch/>
        </p:blipFill>
        <p:spPr>
          <a:xfrm>
            <a:off x="409575" y="4082693"/>
            <a:ext cx="1673024" cy="892794"/>
          </a:xfrm>
          <a:prstGeom prst="rect">
            <a:avLst/>
          </a:prstGeom>
          <a:ln w="57150">
            <a:solidFill>
              <a:srgbClr val="FF0000"/>
            </a:solidFill>
          </a:ln>
        </p:spPr>
      </p:pic>
      <p:pic>
        <p:nvPicPr>
          <p:cNvPr id="13" name="Picture 12"/>
          <p:cNvPicPr>
            <a:picLocks noChangeAspect="1"/>
          </p:cNvPicPr>
          <p:nvPr/>
        </p:nvPicPr>
        <p:blipFill rotWithShape="1">
          <a:blip r:embed="rId5"/>
          <a:srcRect l="6043"/>
          <a:stretch/>
        </p:blipFill>
        <p:spPr>
          <a:xfrm>
            <a:off x="2590800" y="4247499"/>
            <a:ext cx="3553848" cy="563182"/>
          </a:xfrm>
          <a:prstGeom prst="rect">
            <a:avLst/>
          </a:prstGeom>
          <a:ln w="57150">
            <a:solidFill>
              <a:srgbClr val="00B050"/>
            </a:solidFill>
          </a:ln>
        </p:spPr>
      </p:pic>
    </p:spTree>
    <p:extLst>
      <p:ext uri="{BB962C8B-B14F-4D97-AF65-F5344CB8AC3E}">
        <p14:creationId xmlns:p14="http://schemas.microsoft.com/office/powerpoint/2010/main" val="207554096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60" name="Shape 1660"/>
          <p:cNvSpPr txBox="1">
            <a:spLocks noGrp="1"/>
          </p:cNvSpPr>
          <p:nvPr>
            <p:ph type="body" idx="4294967295"/>
          </p:nvPr>
        </p:nvSpPr>
        <p:spPr>
          <a:xfrm>
            <a:off x="2362200" y="736137"/>
            <a:ext cx="5381741" cy="3969213"/>
          </a:xfrm>
          <a:prstGeom prst="rect">
            <a:avLst/>
          </a:prstGeom>
          <a:noFill/>
          <a:ln>
            <a:noFill/>
          </a:ln>
        </p:spPr>
        <p:txBody>
          <a:bodyPr lIns="91425" tIns="91425" rIns="91425" bIns="91425" anchor="b" anchorCtr="0">
            <a:noAutofit/>
          </a:bodyPr>
          <a:lstStyle/>
          <a:p>
            <a:pPr lvl="0" rtl="0">
              <a:spcBef>
                <a:spcPts val="0"/>
              </a:spcBef>
              <a:buNone/>
            </a:pPr>
            <a:r>
              <a:rPr lang="en" sz="4800" b="1" dirty="0" smtClean="0">
                <a:solidFill>
                  <a:srgbClr val="19BBD5"/>
                </a:solidFill>
              </a:rPr>
              <a:t>    Outline</a:t>
            </a:r>
          </a:p>
          <a:p>
            <a:pPr lvl="0" rtl="0">
              <a:spcBef>
                <a:spcPts val="0"/>
              </a:spcBef>
              <a:spcAft>
                <a:spcPts val="600"/>
              </a:spcAft>
              <a:buNone/>
            </a:pPr>
            <a:endParaRPr lang="en" sz="500" b="1" dirty="0" smtClean="0">
              <a:solidFill>
                <a:srgbClr val="19BBD5"/>
              </a:solidFill>
            </a:endParaRPr>
          </a:p>
          <a:p>
            <a:pPr marL="285750" indent="-285750">
              <a:spcBef>
                <a:spcPts val="0"/>
              </a:spcBef>
              <a:spcAft>
                <a:spcPts val="600"/>
              </a:spcAft>
            </a:pPr>
            <a:r>
              <a:rPr lang="en" sz="2400" dirty="0" smtClean="0"/>
              <a:t> Background / Why Tracking</a:t>
            </a:r>
          </a:p>
          <a:p>
            <a:pPr marL="285750" indent="-285750">
              <a:spcBef>
                <a:spcPts val="0"/>
              </a:spcBef>
              <a:spcAft>
                <a:spcPts val="600"/>
              </a:spcAft>
            </a:pPr>
            <a:r>
              <a:rPr lang="en" sz="2400" dirty="0" smtClean="0"/>
              <a:t> Research</a:t>
            </a:r>
          </a:p>
          <a:p>
            <a:pPr marL="285750" indent="-285750">
              <a:spcBef>
                <a:spcPts val="0"/>
              </a:spcBef>
              <a:spcAft>
                <a:spcPts val="600"/>
              </a:spcAft>
            </a:pPr>
            <a:r>
              <a:rPr lang="en" sz="2400" dirty="0" smtClean="0"/>
              <a:t> Tracking the Following</a:t>
            </a:r>
          </a:p>
          <a:p>
            <a:pPr marL="640080" lvl="2" indent="-285750">
              <a:spcBef>
                <a:spcPts val="0"/>
              </a:spcBef>
              <a:spcAft>
                <a:spcPts val="600"/>
              </a:spcAft>
            </a:pPr>
            <a:r>
              <a:rPr lang="en" sz="2000" dirty="0" smtClean="0"/>
              <a:t>Desktop License Manager</a:t>
            </a:r>
          </a:p>
          <a:p>
            <a:pPr marL="640080" lvl="2" indent="-285750">
              <a:spcBef>
                <a:spcPts val="0"/>
              </a:spcBef>
              <a:spcAft>
                <a:spcPts val="600"/>
              </a:spcAft>
            </a:pPr>
            <a:r>
              <a:rPr lang="en" sz="2000" dirty="0" smtClean="0"/>
              <a:t>Web Applications</a:t>
            </a:r>
          </a:p>
          <a:p>
            <a:pPr marL="640080" lvl="2" indent="-285750">
              <a:spcBef>
                <a:spcPts val="0"/>
              </a:spcBef>
              <a:spcAft>
                <a:spcPts val="600"/>
              </a:spcAft>
            </a:pPr>
            <a:r>
              <a:rPr lang="en" sz="2000" dirty="0" smtClean="0"/>
              <a:t>ArcGIS Server</a:t>
            </a:r>
          </a:p>
          <a:p>
            <a:pPr marL="640080" lvl="2" indent="-285750">
              <a:spcBef>
                <a:spcPts val="0"/>
              </a:spcBef>
              <a:spcAft>
                <a:spcPts val="600"/>
              </a:spcAft>
            </a:pPr>
            <a:r>
              <a:rPr lang="en" sz="2000" dirty="0" smtClean="0"/>
              <a:t>SDE Databases</a:t>
            </a:r>
          </a:p>
          <a:p>
            <a:pPr marL="285750" indent="-285750">
              <a:spcBef>
                <a:spcPts val="0"/>
              </a:spcBef>
              <a:spcAft>
                <a:spcPts val="600"/>
              </a:spcAft>
            </a:pPr>
            <a:r>
              <a:rPr lang="en" sz="2400" dirty="0" smtClean="0"/>
              <a:t> Resources          </a:t>
            </a:r>
            <a:endParaRPr lang="en" sz="2400" dirty="0"/>
          </a:p>
        </p:txBody>
      </p:sp>
      <p:grpSp>
        <p:nvGrpSpPr>
          <p:cNvPr id="1661" name="Shape 1661"/>
          <p:cNvGrpSpPr/>
          <p:nvPr/>
        </p:nvGrpSpPr>
        <p:grpSpPr>
          <a:xfrm>
            <a:off x="707161" y="503826"/>
            <a:ext cx="318996" cy="307210"/>
            <a:chOff x="2583325" y="2972875"/>
            <a:chExt cx="462850" cy="445750"/>
          </a:xfrm>
        </p:grpSpPr>
        <p:sp>
          <p:nvSpPr>
            <p:cNvPr id="1662" name="Shape 1662"/>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663" name="Shape 1663"/>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spTree>
    <p:extLst>
      <p:ext uri="{BB962C8B-B14F-4D97-AF65-F5344CB8AC3E}">
        <p14:creationId xmlns:p14="http://schemas.microsoft.com/office/powerpoint/2010/main" val="3558079923"/>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1828800" y="-95249"/>
            <a:ext cx="7391401" cy="914400"/>
          </a:xfrm>
          <a:prstGeom prst="rect">
            <a:avLst/>
          </a:prstGeom>
        </p:spPr>
        <p:txBody>
          <a:bodyPr lIns="91425" tIns="91425" rIns="91425" bIns="91425" anchor="b" anchorCtr="0">
            <a:noAutofit/>
          </a:bodyPr>
          <a:lstStyle/>
          <a:p>
            <a:pPr lvl="0" rtl="0">
              <a:spcBef>
                <a:spcPts val="0"/>
              </a:spcBef>
              <a:buNone/>
            </a:pPr>
            <a:r>
              <a:rPr lang="en" dirty="0" smtClean="0"/>
              <a:t>Web Applications – Action</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grpSp>
        <p:nvGrpSpPr>
          <p:cNvPr id="10" name="Shape 1737"/>
          <p:cNvGrpSpPr/>
          <p:nvPr/>
        </p:nvGrpSpPr>
        <p:grpSpPr>
          <a:xfrm rot="853619">
            <a:off x="7950090" y="3873091"/>
            <a:ext cx="785314" cy="936406"/>
            <a:chOff x="584925" y="238125"/>
            <a:chExt cx="415200" cy="525100"/>
          </a:xfrm>
        </p:grpSpPr>
        <p:sp>
          <p:nvSpPr>
            <p:cNvPr id="11" name="Shape 1738"/>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2" name="Shape 1739"/>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3" name="Shape 1740"/>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 name="Shape 1741"/>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 name="Shape 1742"/>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6" name="Shape 1743"/>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sp>
        <p:nvSpPr>
          <p:cNvPr id="17" name="Shape 1429"/>
          <p:cNvSpPr txBox="1">
            <a:spLocks/>
          </p:cNvSpPr>
          <p:nvPr/>
        </p:nvSpPr>
        <p:spPr>
          <a:xfrm>
            <a:off x="2476575" y="1047660"/>
            <a:ext cx="5339544" cy="3501687"/>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pPr marL="285750" indent="-285750">
              <a:buFontTx/>
              <a:buChar char="-"/>
            </a:pPr>
            <a:r>
              <a:rPr lang="en" sz="2400" dirty="0" smtClean="0"/>
              <a:t>Prioritize applications by usage</a:t>
            </a:r>
          </a:p>
          <a:p>
            <a:pPr marL="285750" indent="-285750">
              <a:buFontTx/>
              <a:buChar char="-"/>
            </a:pPr>
            <a:r>
              <a:rPr lang="en" sz="2400" dirty="0" smtClean="0"/>
              <a:t>Include popular widgets in existing and new applications</a:t>
            </a:r>
          </a:p>
          <a:p>
            <a:pPr marL="285750" indent="-285750">
              <a:buFontTx/>
              <a:buChar char="-"/>
            </a:pPr>
            <a:r>
              <a:rPr lang="en" sz="2400" dirty="0" smtClean="0"/>
              <a:t>Decommission legacy applications that are not being used</a:t>
            </a:r>
          </a:p>
          <a:p>
            <a:pPr marL="285750" indent="-285750">
              <a:buFontTx/>
              <a:buChar char="-"/>
            </a:pPr>
            <a:r>
              <a:rPr lang="en" sz="2400" dirty="0" smtClean="0"/>
              <a:t>Plug details into capacity planning tools to understand the load on our infrastructure</a:t>
            </a:r>
          </a:p>
          <a:p>
            <a:r>
              <a:rPr lang="en" sz="1800" dirty="0" smtClean="0"/>
              <a:t>		</a:t>
            </a:r>
          </a:p>
        </p:txBody>
      </p:sp>
    </p:spTree>
    <p:extLst>
      <p:ext uri="{BB962C8B-B14F-4D97-AF65-F5344CB8AC3E}">
        <p14:creationId xmlns:p14="http://schemas.microsoft.com/office/powerpoint/2010/main" val="390608980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en" dirty="0" smtClean="0"/>
              <a:t>ArcGIS Server</a:t>
            </a:r>
            <a:endParaRPr lang="en" dirty="0"/>
          </a:p>
        </p:txBody>
      </p:sp>
      <p:sp>
        <p:nvSpPr>
          <p:cNvPr id="1429" name="Shape 1429"/>
          <p:cNvSpPr txBox="1">
            <a:spLocks noGrp="1"/>
          </p:cNvSpPr>
          <p:nvPr>
            <p:ph type="subTitle" idx="1"/>
          </p:nvPr>
        </p:nvSpPr>
        <p:spPr>
          <a:xfrm>
            <a:off x="2743200" y="2821004"/>
            <a:ext cx="5696099" cy="784799"/>
          </a:xfrm>
          <a:prstGeom prst="rect">
            <a:avLst/>
          </a:prstGeom>
        </p:spPr>
        <p:txBody>
          <a:bodyPr lIns="91425" tIns="91425" rIns="91425" bIns="91425" anchor="t" anchorCtr="0">
            <a:noAutofit/>
          </a:bodyPr>
          <a:lstStyle/>
          <a:p>
            <a:pPr lvl="0" rtl="0">
              <a:spcBef>
                <a:spcPts val="0"/>
              </a:spcBef>
              <a:buNone/>
            </a:pPr>
            <a:r>
              <a:rPr lang="en-US" dirty="0" smtClean="0"/>
              <a:t>Esri</a:t>
            </a:r>
            <a:r>
              <a:rPr lang="en" dirty="0" smtClean="0"/>
              <a:t> System Monitor</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spTree>
    <p:extLst>
      <p:ext uri="{BB962C8B-B14F-4D97-AF65-F5344CB8AC3E}">
        <p14:creationId xmlns:p14="http://schemas.microsoft.com/office/powerpoint/2010/main" val="52072501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3810000" y="-25160"/>
            <a:ext cx="5638800" cy="691910"/>
          </a:xfrm>
          <a:prstGeom prst="rect">
            <a:avLst/>
          </a:prstGeom>
        </p:spPr>
        <p:txBody>
          <a:bodyPr lIns="91425" tIns="91425" rIns="91425" bIns="91425" anchor="b" anchorCtr="0">
            <a:noAutofit/>
          </a:bodyPr>
          <a:lstStyle/>
          <a:p>
            <a:pPr lvl="0" rtl="0">
              <a:spcBef>
                <a:spcPts val="0"/>
              </a:spcBef>
              <a:buNone/>
            </a:pPr>
            <a:r>
              <a:rPr lang="en" dirty="0" smtClean="0"/>
              <a:t>ArcGIS Server - Tracking</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pic>
        <p:nvPicPr>
          <p:cNvPr id="3" name="Picture 2"/>
          <p:cNvPicPr>
            <a:picLocks noChangeAspect="1"/>
          </p:cNvPicPr>
          <p:nvPr/>
        </p:nvPicPr>
        <p:blipFill>
          <a:blip r:embed="rId3"/>
          <a:stretch>
            <a:fillRect/>
          </a:stretch>
        </p:blipFill>
        <p:spPr>
          <a:xfrm>
            <a:off x="152400" y="1738275"/>
            <a:ext cx="3553002" cy="1648050"/>
          </a:xfrm>
          <a:prstGeom prst="rect">
            <a:avLst/>
          </a:prstGeom>
        </p:spPr>
      </p:pic>
      <p:sp>
        <p:nvSpPr>
          <p:cNvPr id="6" name="Shape 1429"/>
          <p:cNvSpPr txBox="1">
            <a:spLocks/>
          </p:cNvSpPr>
          <p:nvPr/>
        </p:nvSpPr>
        <p:spPr>
          <a:xfrm>
            <a:off x="3711153" y="590550"/>
            <a:ext cx="5280447" cy="3697403"/>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r>
              <a:rPr lang="en" sz="2400" dirty="0" smtClean="0"/>
              <a:t>W</a:t>
            </a:r>
            <a:r>
              <a:rPr lang="en-US" sz="2400" dirty="0" smtClean="0"/>
              <a:t>h</a:t>
            </a:r>
            <a:r>
              <a:rPr lang="en" sz="2400" dirty="0" smtClean="0"/>
              <a:t>at is it?</a:t>
            </a:r>
          </a:p>
          <a:p>
            <a:pPr marL="457200" indent="-342900">
              <a:buFont typeface="Arial" panose="020B0604020202020204" pitchFamily="34" charset="0"/>
              <a:buChar char="•"/>
            </a:pPr>
            <a:r>
              <a:rPr lang="en" sz="1600" dirty="0" smtClean="0"/>
              <a:t>ArcGIS System Monitor 1.6</a:t>
            </a:r>
          </a:p>
          <a:p>
            <a:pPr marL="457200" indent="-342900">
              <a:buFont typeface="Arial" panose="020B0604020202020204" pitchFamily="34" charset="0"/>
              <a:buChar char="•"/>
            </a:pPr>
            <a:r>
              <a:rPr lang="en" sz="1600" dirty="0" smtClean="0"/>
              <a:t>Uses MongoDB </a:t>
            </a:r>
          </a:p>
          <a:p>
            <a:pPr marL="457200" indent="-342900">
              <a:buFont typeface="Arial" panose="020B0604020202020204" pitchFamily="34" charset="0"/>
              <a:buChar char="•"/>
            </a:pPr>
            <a:r>
              <a:rPr lang="en" sz="1600" dirty="0" smtClean="0"/>
              <a:t>Contains an application and an agent service to collect metrics</a:t>
            </a:r>
          </a:p>
          <a:p>
            <a:endParaRPr lang="en" sz="1100" dirty="0" smtClean="0"/>
          </a:p>
          <a:p>
            <a:r>
              <a:rPr lang="en-US" sz="2000" dirty="0" smtClean="0"/>
              <a:t>How do you set it up</a:t>
            </a:r>
            <a:r>
              <a:rPr lang="en" sz="2000" dirty="0" smtClean="0"/>
              <a:t>?</a:t>
            </a:r>
          </a:p>
          <a:p>
            <a:pPr marL="457200" indent="-342900">
              <a:buFont typeface="Arial" panose="020B0604020202020204" pitchFamily="34" charset="0"/>
              <a:buChar char="•"/>
            </a:pPr>
            <a:r>
              <a:rPr lang="en" sz="1600" dirty="0" smtClean="0"/>
              <a:t>Follow installation step to configure database, agent and application</a:t>
            </a:r>
          </a:p>
          <a:p>
            <a:pPr marL="457200" indent="-342900">
              <a:buFont typeface="Arial" panose="020B0604020202020204" pitchFamily="34" charset="0"/>
              <a:buChar char="•"/>
            </a:pPr>
            <a:r>
              <a:rPr lang="en" sz="1600" dirty="0" smtClean="0"/>
              <a:t>Then add collectors</a:t>
            </a:r>
          </a:p>
          <a:p>
            <a:pPr marL="457200" indent="-342900">
              <a:buFont typeface="Arial" panose="020B0604020202020204" pitchFamily="34" charset="0"/>
              <a:buChar char="•"/>
            </a:pPr>
            <a:endParaRPr lang="en-US" sz="1100" dirty="0" smtClean="0"/>
          </a:p>
          <a:p>
            <a:pPr lvl="8"/>
            <a:r>
              <a:rPr lang="en-US" sz="2000" dirty="0" smtClean="0"/>
              <a:t>What does it do</a:t>
            </a:r>
            <a:r>
              <a:rPr lang="en" sz="2000" dirty="0" smtClean="0"/>
              <a:t>?</a:t>
            </a:r>
          </a:p>
          <a:p>
            <a:pPr marL="457200" lvl="5" indent="-342900">
              <a:buFont typeface="Arial" panose="020B0604020202020204" pitchFamily="34" charset="0"/>
              <a:buChar char="•"/>
            </a:pPr>
            <a:r>
              <a:rPr lang="en-US" sz="1600" dirty="0" smtClean="0"/>
              <a:t>ArcGIS Server agent goes and pulls the ArcGIS Server log files</a:t>
            </a:r>
          </a:p>
          <a:p>
            <a:pPr marL="457200" lvl="5" indent="-342900">
              <a:buFont typeface="Arial" panose="020B0604020202020204" pitchFamily="34" charset="0"/>
              <a:buChar char="•"/>
            </a:pPr>
            <a:r>
              <a:rPr lang="en-US" sz="1600" dirty="0" smtClean="0"/>
              <a:t>Consumes little to no resources on production server</a:t>
            </a:r>
          </a:p>
          <a:p>
            <a:pPr lvl="5"/>
            <a:endParaRPr lang="en-US" sz="1050" dirty="0" smtClean="0"/>
          </a:p>
          <a:p>
            <a:pPr lvl="0"/>
            <a:r>
              <a:rPr lang="en" dirty="0"/>
              <a:t>Tip:  Set-up on staging environment, never production</a:t>
            </a:r>
          </a:p>
          <a:p>
            <a:pPr lvl="5"/>
            <a:endParaRPr lang="en-US" sz="1600" dirty="0" smtClean="0"/>
          </a:p>
        </p:txBody>
      </p:sp>
    </p:spTree>
    <p:extLst>
      <p:ext uri="{BB962C8B-B14F-4D97-AF65-F5344CB8AC3E}">
        <p14:creationId xmlns:p14="http://schemas.microsoft.com/office/powerpoint/2010/main" val="105465475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3687792" y="0"/>
            <a:ext cx="5486400" cy="762000"/>
          </a:xfrm>
          <a:prstGeom prst="rect">
            <a:avLst/>
          </a:prstGeom>
        </p:spPr>
        <p:txBody>
          <a:bodyPr lIns="91425" tIns="91425" rIns="91425" bIns="91425" anchor="b" anchorCtr="0">
            <a:noAutofit/>
          </a:bodyPr>
          <a:lstStyle/>
          <a:p>
            <a:pPr lvl="0" rtl="0">
              <a:spcBef>
                <a:spcPts val="0"/>
              </a:spcBef>
              <a:buNone/>
            </a:pPr>
            <a:r>
              <a:rPr lang="en" dirty="0" smtClean="0"/>
              <a:t>ArcGIS Server – Analysis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pic>
        <p:nvPicPr>
          <p:cNvPr id="2" name="Picture 1"/>
          <p:cNvPicPr>
            <a:picLocks noChangeAspect="1"/>
          </p:cNvPicPr>
          <p:nvPr/>
        </p:nvPicPr>
        <p:blipFill>
          <a:blip r:embed="rId3"/>
          <a:stretch>
            <a:fillRect/>
          </a:stretch>
        </p:blipFill>
        <p:spPr>
          <a:xfrm>
            <a:off x="149443" y="1733550"/>
            <a:ext cx="8765957" cy="2121249"/>
          </a:xfrm>
          <a:prstGeom prst="rect">
            <a:avLst/>
          </a:prstGeom>
        </p:spPr>
      </p:pic>
    </p:spTree>
    <p:extLst>
      <p:ext uri="{BB962C8B-B14F-4D97-AF65-F5344CB8AC3E}">
        <p14:creationId xmlns:p14="http://schemas.microsoft.com/office/powerpoint/2010/main" val="1321212878"/>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pic>
        <p:nvPicPr>
          <p:cNvPr id="3" name="Picture 2"/>
          <p:cNvPicPr>
            <a:picLocks noChangeAspect="1"/>
          </p:cNvPicPr>
          <p:nvPr/>
        </p:nvPicPr>
        <p:blipFill>
          <a:blip r:embed="rId3"/>
          <a:stretch>
            <a:fillRect/>
          </a:stretch>
        </p:blipFill>
        <p:spPr>
          <a:xfrm>
            <a:off x="228600" y="1581150"/>
            <a:ext cx="8670164" cy="2607465"/>
          </a:xfrm>
          <a:prstGeom prst="rect">
            <a:avLst/>
          </a:prstGeom>
        </p:spPr>
      </p:pic>
      <p:sp>
        <p:nvSpPr>
          <p:cNvPr id="8" name="Rectangle 7"/>
          <p:cNvSpPr/>
          <p:nvPr/>
        </p:nvSpPr>
        <p:spPr>
          <a:xfrm>
            <a:off x="3294033" y="764516"/>
            <a:ext cx="5562600" cy="369332"/>
          </a:xfrm>
          <a:prstGeom prst="rect">
            <a:avLst/>
          </a:prstGeom>
        </p:spPr>
        <p:txBody>
          <a:bodyPr wrap="square">
            <a:spAutoFit/>
          </a:bodyPr>
          <a:lstStyle/>
          <a:p>
            <a:pPr lvl="0">
              <a:spcBef>
                <a:spcPts val="600"/>
              </a:spcBef>
            </a:pPr>
            <a:r>
              <a:rPr lang="en-US" sz="1800" b="1" dirty="0" smtClean="0">
                <a:solidFill>
                  <a:srgbClr val="00E1C6"/>
                </a:solidFill>
                <a:latin typeface="Muli"/>
                <a:ea typeface="Muli"/>
                <a:cs typeface="Muli"/>
                <a:sym typeface="Muli"/>
              </a:rPr>
              <a:t>Distribution of load across environment</a:t>
            </a:r>
            <a:endParaRPr lang="en-US" sz="1800" b="1" dirty="0">
              <a:solidFill>
                <a:srgbClr val="00E1C6"/>
              </a:solidFill>
              <a:latin typeface="Muli"/>
              <a:ea typeface="Muli"/>
              <a:cs typeface="Muli"/>
              <a:sym typeface="Muli"/>
            </a:endParaRPr>
          </a:p>
        </p:txBody>
      </p:sp>
      <p:sp>
        <p:nvSpPr>
          <p:cNvPr id="7" name="Shape 1428"/>
          <p:cNvSpPr txBox="1">
            <a:spLocks/>
          </p:cNvSpPr>
          <p:nvPr/>
        </p:nvSpPr>
        <p:spPr>
          <a:xfrm>
            <a:off x="3687792" y="0"/>
            <a:ext cx="5486400" cy="7620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36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9pPr>
          </a:lstStyle>
          <a:p>
            <a:r>
              <a:rPr lang="en" smtClean="0"/>
              <a:t>ArcGIS Server – Analysis</a:t>
            </a:r>
            <a:endParaRPr lang="en" dirty="0"/>
          </a:p>
        </p:txBody>
      </p:sp>
    </p:spTree>
    <p:extLst>
      <p:ext uri="{BB962C8B-B14F-4D97-AF65-F5344CB8AC3E}">
        <p14:creationId xmlns:p14="http://schemas.microsoft.com/office/powerpoint/2010/main" val="37679618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sp>
        <p:nvSpPr>
          <p:cNvPr id="17" name="Shape 1429"/>
          <p:cNvSpPr txBox="1">
            <a:spLocks/>
          </p:cNvSpPr>
          <p:nvPr/>
        </p:nvSpPr>
        <p:spPr>
          <a:xfrm>
            <a:off x="3755254" y="1101041"/>
            <a:ext cx="5260718" cy="341739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pPr>
              <a:spcAft>
                <a:spcPts val="600"/>
              </a:spcAft>
            </a:pPr>
            <a:r>
              <a:rPr lang="en" sz="2400" dirty="0" smtClean="0"/>
              <a:t>Optimize Services</a:t>
            </a:r>
          </a:p>
          <a:p>
            <a:pPr marL="285750" indent="-285750">
              <a:spcAft>
                <a:spcPts val="600"/>
              </a:spcAft>
              <a:buFontTx/>
              <a:buChar char="-"/>
            </a:pPr>
            <a:r>
              <a:rPr lang="en" sz="1800" dirty="0" smtClean="0"/>
              <a:t>Set low utilized services to min instance of 0</a:t>
            </a:r>
          </a:p>
          <a:p>
            <a:pPr marL="285750" indent="-285750">
              <a:spcAft>
                <a:spcPts val="600"/>
              </a:spcAft>
              <a:buFontTx/>
              <a:buChar char="-"/>
            </a:pPr>
            <a:r>
              <a:rPr lang="en" sz="1800" dirty="0" smtClean="0"/>
              <a:t>Increase resources (min instances) on popular services</a:t>
            </a:r>
          </a:p>
          <a:p>
            <a:pPr marL="285750" indent="-285750">
              <a:spcAft>
                <a:spcPts val="600"/>
              </a:spcAft>
              <a:buFontTx/>
              <a:buChar char="-"/>
            </a:pPr>
            <a:r>
              <a:rPr lang="en" sz="1800" dirty="0" smtClean="0"/>
              <a:t>Migrate services so load is equaly balanced across environment</a:t>
            </a:r>
          </a:p>
          <a:p>
            <a:pPr>
              <a:spcAft>
                <a:spcPts val="600"/>
              </a:spcAft>
            </a:pPr>
            <a:r>
              <a:rPr lang="en" sz="2400" dirty="0" smtClean="0"/>
              <a:t>Plan for the Future</a:t>
            </a:r>
          </a:p>
          <a:p>
            <a:pPr marL="285750" indent="-285750">
              <a:spcAft>
                <a:spcPts val="600"/>
              </a:spcAft>
              <a:buFontTx/>
              <a:buChar char="-"/>
            </a:pPr>
            <a:r>
              <a:rPr lang="en" sz="1800" dirty="0" smtClean="0"/>
              <a:t>Leverage Capacity Planning tool to plan for future services	</a:t>
            </a:r>
            <a:r>
              <a:rPr lang="en" sz="2000" dirty="0" smtClean="0"/>
              <a:t>	</a:t>
            </a:r>
          </a:p>
        </p:txBody>
      </p:sp>
      <p:sp>
        <p:nvSpPr>
          <p:cNvPr id="18" name="Rectangle 17">
            <a:hlinkClick r:id="rId3"/>
          </p:cNvPr>
          <p:cNvSpPr/>
          <p:nvPr/>
        </p:nvSpPr>
        <p:spPr>
          <a:xfrm>
            <a:off x="1412743" y="4636169"/>
            <a:ext cx="5108558" cy="338554"/>
          </a:xfrm>
          <a:prstGeom prst="rect">
            <a:avLst/>
          </a:prstGeom>
        </p:spPr>
        <p:txBody>
          <a:bodyPr wrap="square">
            <a:spAutoFit/>
          </a:bodyPr>
          <a:lstStyle/>
          <a:p>
            <a:pPr lvl="0"/>
            <a:r>
              <a:rPr lang="en-US" sz="800" u="sng" dirty="0" smtClean="0">
                <a:hlinkClick r:id="rId4"/>
              </a:rPr>
              <a:t>http</a:t>
            </a:r>
            <a:r>
              <a:rPr lang="en-US" sz="800" u="sng" dirty="0">
                <a:hlinkClick r:id="rId4"/>
              </a:rPr>
              <a:t>://</a:t>
            </a:r>
            <a:r>
              <a:rPr lang="en-US" sz="800" u="sng" dirty="0" smtClean="0">
                <a:hlinkClick r:id="rId4"/>
              </a:rPr>
              <a:t>wiki.gis.com/wiki/index.php/Capacity_Planning_Tool</a:t>
            </a:r>
            <a:endParaRPr lang="en-US" sz="800" u="sng" dirty="0" smtClean="0"/>
          </a:p>
          <a:p>
            <a:pPr lvl="0"/>
            <a:r>
              <a:rPr lang="en-US" sz="800" u="sng" dirty="0">
                <a:hlinkClick r:id="rId4"/>
              </a:rPr>
              <a:t>https://</a:t>
            </a:r>
            <a:r>
              <a:rPr lang="en-US" sz="800" u="sng" dirty="0" smtClean="0">
                <a:hlinkClick r:id="rId4"/>
              </a:rPr>
              <a:t>esri.box.com/shared/static/szig1zqcze425a81ezr6lcbyxgyth7m5.xlsx</a:t>
            </a:r>
            <a:endParaRPr lang="en-US" sz="800" b="1" u="sng" dirty="0" smtClean="0"/>
          </a:p>
        </p:txBody>
      </p:sp>
      <p:pic>
        <p:nvPicPr>
          <p:cNvPr id="4" name="Picture 3"/>
          <p:cNvPicPr>
            <a:picLocks noChangeAspect="1"/>
          </p:cNvPicPr>
          <p:nvPr/>
        </p:nvPicPr>
        <p:blipFill>
          <a:blip r:embed="rId5"/>
          <a:stretch>
            <a:fillRect/>
          </a:stretch>
        </p:blipFill>
        <p:spPr>
          <a:xfrm>
            <a:off x="228600" y="1504950"/>
            <a:ext cx="3352800" cy="2035520"/>
          </a:xfrm>
          <a:prstGeom prst="rect">
            <a:avLst/>
          </a:prstGeom>
        </p:spPr>
      </p:pic>
      <p:sp>
        <p:nvSpPr>
          <p:cNvPr id="7" name="Shape 1428"/>
          <p:cNvSpPr txBox="1">
            <a:spLocks/>
          </p:cNvSpPr>
          <p:nvPr/>
        </p:nvSpPr>
        <p:spPr>
          <a:xfrm>
            <a:off x="3687792" y="0"/>
            <a:ext cx="5486400" cy="7620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36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3600">
                <a:solidFill>
                  <a:srgbClr val="19BBD5"/>
                </a:solidFill>
                <a:latin typeface="Nixie One"/>
                <a:ea typeface="Nixie One"/>
                <a:cs typeface="Nixie One"/>
                <a:sym typeface="Nixie One"/>
              </a:defRPr>
            </a:lvl9pPr>
          </a:lstStyle>
          <a:p>
            <a:r>
              <a:rPr lang="en" dirty="0" smtClean="0"/>
              <a:t>ArcGIS Server – Actions</a:t>
            </a:r>
            <a:endParaRPr lang="en" dirty="0"/>
          </a:p>
        </p:txBody>
      </p:sp>
    </p:spTree>
    <p:extLst>
      <p:ext uri="{BB962C8B-B14F-4D97-AF65-F5344CB8AC3E}">
        <p14:creationId xmlns:p14="http://schemas.microsoft.com/office/powerpoint/2010/main" val="306140629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1941346" y="3436848"/>
            <a:ext cx="5638800" cy="1159799"/>
          </a:xfrm>
          <a:prstGeom prst="rect">
            <a:avLst/>
          </a:prstGeom>
        </p:spPr>
        <p:txBody>
          <a:bodyPr lIns="91425" tIns="91425" rIns="91425" bIns="91425" anchor="b" anchorCtr="0">
            <a:noAutofit/>
          </a:bodyPr>
          <a:lstStyle/>
          <a:p>
            <a:pPr lvl="0" rtl="0">
              <a:spcBef>
                <a:spcPts val="0"/>
              </a:spcBef>
              <a:buNone/>
            </a:pPr>
            <a:r>
              <a:rPr lang="en" dirty="0" smtClean="0"/>
              <a:t>Database</a:t>
            </a:r>
            <a:endParaRPr lang="en" dirty="0"/>
          </a:p>
        </p:txBody>
      </p:sp>
      <p:sp>
        <p:nvSpPr>
          <p:cNvPr id="1429" name="Shape 1429"/>
          <p:cNvSpPr txBox="1">
            <a:spLocks noGrp="1"/>
          </p:cNvSpPr>
          <p:nvPr>
            <p:ph type="subTitle" idx="1"/>
          </p:nvPr>
        </p:nvSpPr>
        <p:spPr>
          <a:xfrm>
            <a:off x="1941346" y="4522102"/>
            <a:ext cx="5696099" cy="784799"/>
          </a:xfrm>
          <a:prstGeom prst="rect">
            <a:avLst/>
          </a:prstGeom>
        </p:spPr>
        <p:txBody>
          <a:bodyPr lIns="91425" tIns="91425" rIns="91425" bIns="91425" anchor="t" anchorCtr="0">
            <a:noAutofit/>
          </a:bodyPr>
          <a:lstStyle/>
          <a:p>
            <a:pPr lvl="0" rtl="0">
              <a:spcBef>
                <a:spcPts val="0"/>
              </a:spcBef>
              <a:buNone/>
            </a:pPr>
            <a:r>
              <a:rPr lang="en" dirty="0" smtClean="0"/>
              <a:t>Table/User Batch</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grpSp>
        <p:nvGrpSpPr>
          <p:cNvPr id="5" name="Group 4"/>
          <p:cNvGrpSpPr/>
          <p:nvPr/>
        </p:nvGrpSpPr>
        <p:grpSpPr>
          <a:xfrm>
            <a:off x="2895600" y="1146213"/>
            <a:ext cx="3829050" cy="1628775"/>
            <a:chOff x="4572000" y="1852419"/>
            <a:chExt cx="3829050" cy="162877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2419"/>
              <a:ext cx="38290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219825" y="3276066"/>
              <a:ext cx="533400" cy="172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4035103" y="2851572"/>
            <a:ext cx="4648200" cy="914400"/>
            <a:chOff x="3810000" y="3638550"/>
            <a:chExt cx="5019675" cy="1095375"/>
          </a:xfrm>
        </p:grpSpPr>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38550"/>
              <a:ext cx="50196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381625" y="4467225"/>
              <a:ext cx="1371600" cy="257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88" y="220139"/>
            <a:ext cx="5834062" cy="82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338388" y="883058"/>
            <a:ext cx="533400" cy="172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Elbow Connector 12"/>
          <p:cNvCxnSpPr/>
          <p:nvPr/>
        </p:nvCxnSpPr>
        <p:spPr>
          <a:xfrm>
            <a:off x="2605088" y="1055192"/>
            <a:ext cx="952500" cy="834165"/>
          </a:xfrm>
          <a:prstGeom prst="bentConnector3">
            <a:avLst>
              <a:gd name="adj1" fmla="val 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a:off x="4810125" y="2741994"/>
            <a:ext cx="0" cy="6713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81490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4724400" y="-95250"/>
            <a:ext cx="5638800" cy="759800"/>
          </a:xfrm>
          <a:prstGeom prst="rect">
            <a:avLst/>
          </a:prstGeom>
        </p:spPr>
        <p:txBody>
          <a:bodyPr lIns="91425" tIns="91425" rIns="91425" bIns="91425" anchor="b" anchorCtr="0">
            <a:noAutofit/>
          </a:bodyPr>
          <a:lstStyle/>
          <a:p>
            <a:pPr lvl="0" rtl="0">
              <a:spcBef>
                <a:spcPts val="0"/>
              </a:spcBef>
              <a:buNone/>
            </a:pPr>
            <a:r>
              <a:rPr lang="en" dirty="0" smtClean="0"/>
              <a:t>Database - Tracking</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sp>
        <p:nvSpPr>
          <p:cNvPr id="14" name="Shape 1429"/>
          <p:cNvSpPr txBox="1">
            <a:spLocks/>
          </p:cNvSpPr>
          <p:nvPr/>
        </p:nvSpPr>
        <p:spPr>
          <a:xfrm>
            <a:off x="2895600" y="969350"/>
            <a:ext cx="5638800" cy="3697403"/>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r>
              <a:rPr lang="en" sz="2400" dirty="0" smtClean="0"/>
              <a:t>W</a:t>
            </a:r>
            <a:r>
              <a:rPr lang="en-US" sz="2400" dirty="0" smtClean="0"/>
              <a:t>h</a:t>
            </a:r>
            <a:r>
              <a:rPr lang="en" sz="2400" dirty="0" smtClean="0"/>
              <a:t>at is it?</a:t>
            </a:r>
          </a:p>
          <a:p>
            <a:pPr marL="457200" indent="-342900">
              <a:buFont typeface="Arial" panose="020B0604020202020204" pitchFamily="34" charset="0"/>
              <a:buChar char="•"/>
            </a:pPr>
            <a:r>
              <a:rPr lang="en" sz="1600" dirty="0" smtClean="0"/>
              <a:t>Database Trigger</a:t>
            </a:r>
          </a:p>
          <a:p>
            <a:pPr marL="457200" indent="-342900">
              <a:buFont typeface="Arial" panose="020B0604020202020204" pitchFamily="34" charset="0"/>
              <a:buChar char="•"/>
            </a:pPr>
            <a:r>
              <a:rPr lang="en" sz="1600" dirty="0" smtClean="0"/>
              <a:t>New Log Table in SDE database</a:t>
            </a:r>
          </a:p>
          <a:p>
            <a:endParaRPr lang="en" sz="1100" dirty="0" smtClean="0"/>
          </a:p>
          <a:p>
            <a:r>
              <a:rPr lang="en-US" sz="2000" dirty="0" smtClean="0"/>
              <a:t>How do you set it up</a:t>
            </a:r>
            <a:r>
              <a:rPr lang="en" sz="2000" dirty="0" smtClean="0"/>
              <a:t>?</a:t>
            </a:r>
          </a:p>
          <a:p>
            <a:pPr marL="457200" indent="-342900">
              <a:buFont typeface="Arial" panose="020B0604020202020204" pitchFamily="34" charset="0"/>
              <a:buChar char="•"/>
            </a:pPr>
            <a:r>
              <a:rPr lang="en" sz="1600" dirty="0" smtClean="0"/>
              <a:t>Create log table and trigger (documentation)</a:t>
            </a:r>
          </a:p>
          <a:p>
            <a:pPr lvl="8"/>
            <a:endParaRPr lang="en-US" sz="1100" dirty="0" smtClean="0"/>
          </a:p>
          <a:p>
            <a:pPr lvl="8"/>
            <a:r>
              <a:rPr lang="en-US" sz="2000" dirty="0" smtClean="0"/>
              <a:t>What does it do</a:t>
            </a:r>
            <a:r>
              <a:rPr lang="en" sz="2000" dirty="0" smtClean="0"/>
              <a:t>?</a:t>
            </a:r>
          </a:p>
          <a:p>
            <a:pPr marL="457200" lvl="5" indent="-342900">
              <a:buFont typeface="Arial" panose="020B0604020202020204" pitchFamily="34" charset="0"/>
              <a:buChar char="•"/>
            </a:pPr>
            <a:r>
              <a:rPr lang="en-US" sz="1600" dirty="0" smtClean="0"/>
              <a:t>When there is a new record in Process Information Table, the trigger joins all 3 tables and writes to log</a:t>
            </a:r>
          </a:p>
          <a:p>
            <a:pPr marL="457200" lvl="5" indent="-342900">
              <a:buFont typeface="Arial" panose="020B0604020202020204" pitchFamily="34" charset="0"/>
              <a:buChar char="•"/>
            </a:pPr>
            <a:r>
              <a:rPr lang="en-US" sz="1600" dirty="0" smtClean="0"/>
              <a:t>Records Feature Class, User and PC </a:t>
            </a:r>
          </a:p>
          <a:p>
            <a:pPr marL="342900" lvl="5" indent="-342900">
              <a:buFont typeface="+mj-lt"/>
              <a:buAutoNum type="arabicPeriod"/>
            </a:pPr>
            <a:endParaRPr lang="en-US" sz="1200" dirty="0" smtClean="0"/>
          </a:p>
          <a:p>
            <a:pPr lvl="5"/>
            <a:endParaRPr lang="en-US" sz="1600" dirty="0" smtClean="0"/>
          </a:p>
        </p:txBody>
      </p:sp>
    </p:spTree>
    <p:extLst>
      <p:ext uri="{BB962C8B-B14F-4D97-AF65-F5344CB8AC3E}">
        <p14:creationId xmlns:p14="http://schemas.microsoft.com/office/powerpoint/2010/main" val="52072501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4724400" y="-95250"/>
            <a:ext cx="4419600" cy="759800"/>
          </a:xfrm>
          <a:prstGeom prst="rect">
            <a:avLst/>
          </a:prstGeom>
        </p:spPr>
        <p:txBody>
          <a:bodyPr lIns="91425" tIns="91425" rIns="91425" bIns="91425" anchor="b" anchorCtr="0">
            <a:noAutofit/>
          </a:bodyPr>
          <a:lstStyle/>
          <a:p>
            <a:pPr lvl="0" rtl="0">
              <a:spcBef>
                <a:spcPts val="0"/>
              </a:spcBef>
              <a:buNone/>
            </a:pPr>
            <a:r>
              <a:rPr lang="en" dirty="0" smtClean="0"/>
              <a:t>Database – Analysis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sp>
        <p:nvSpPr>
          <p:cNvPr id="6" name="Shape 1429"/>
          <p:cNvSpPr txBox="1">
            <a:spLocks/>
          </p:cNvSpPr>
          <p:nvPr/>
        </p:nvSpPr>
        <p:spPr>
          <a:xfrm>
            <a:off x="4714875" y="971550"/>
            <a:ext cx="4038600" cy="35814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pPr>
              <a:spcAft>
                <a:spcPts val="600"/>
              </a:spcAft>
            </a:pPr>
            <a:r>
              <a:rPr lang="en" sz="2000" dirty="0"/>
              <a:t>How to Analyze – Excel Template with Pivot Tables</a:t>
            </a:r>
          </a:p>
          <a:p>
            <a:pPr>
              <a:spcAft>
                <a:spcPts val="600"/>
              </a:spcAft>
            </a:pPr>
            <a:endParaRPr lang="en" sz="600" dirty="0" smtClean="0"/>
          </a:p>
          <a:p>
            <a:pPr marL="285750" indent="-285750">
              <a:spcAft>
                <a:spcPts val="600"/>
              </a:spcAft>
              <a:buFont typeface="Arial" panose="020B0604020202020204" pitchFamily="34" charset="0"/>
              <a:buChar char="•"/>
            </a:pPr>
            <a:r>
              <a:rPr lang="en" sz="1600" dirty="0" smtClean="0"/>
              <a:t>List inactive/active tables</a:t>
            </a:r>
          </a:p>
          <a:p>
            <a:pPr marL="285750" indent="-285750">
              <a:spcAft>
                <a:spcPts val="600"/>
              </a:spcAft>
              <a:buFont typeface="Arial" panose="020B0604020202020204" pitchFamily="34" charset="0"/>
              <a:buChar char="•"/>
            </a:pPr>
            <a:r>
              <a:rPr lang="en" sz="1600" dirty="0" smtClean="0"/>
              <a:t>List most popular tables</a:t>
            </a:r>
          </a:p>
          <a:p>
            <a:pPr marL="285750" indent="-285750">
              <a:spcAft>
                <a:spcPts val="600"/>
              </a:spcAft>
              <a:buFont typeface="Arial" panose="020B0604020202020204" pitchFamily="34" charset="0"/>
              <a:buChar char="•"/>
            </a:pPr>
            <a:r>
              <a:rPr lang="en" sz="1600" dirty="0" smtClean="0"/>
              <a:t>Exact list of who used what when</a:t>
            </a:r>
          </a:p>
          <a:p>
            <a:pPr marL="285750" indent="-285750">
              <a:spcAft>
                <a:spcPts val="600"/>
              </a:spcAft>
              <a:buFont typeface="Arial" panose="020B0604020202020204" pitchFamily="34" charset="0"/>
              <a:buChar char="•"/>
            </a:pPr>
            <a:r>
              <a:rPr lang="en" sz="1600" dirty="0" smtClean="0"/>
              <a:t>Timestamp last FC was used</a:t>
            </a:r>
          </a:p>
          <a:p>
            <a:pPr marL="285750" indent="-285750">
              <a:spcAft>
                <a:spcPts val="600"/>
              </a:spcAft>
              <a:buFont typeface="Arial" panose="020B0604020202020204" pitchFamily="34" charset="0"/>
              <a:buChar char="•"/>
            </a:pPr>
            <a:r>
              <a:rPr lang="en" sz="1600" dirty="0" smtClean="0"/>
              <a:t>List of FC usage by Department</a:t>
            </a:r>
          </a:p>
          <a:p>
            <a:pPr marL="285750" indent="-285750">
              <a:spcAft>
                <a:spcPts val="600"/>
              </a:spcAft>
              <a:buFont typeface="Arial" panose="020B0604020202020204" pitchFamily="34" charset="0"/>
              <a:buChar char="•"/>
            </a:pPr>
            <a:r>
              <a:rPr lang="en" sz="1600" dirty="0"/>
              <a:t>Show database usage over time</a:t>
            </a:r>
          </a:p>
          <a:p>
            <a:pPr marL="285750" indent="-285750">
              <a:spcAft>
                <a:spcPts val="600"/>
              </a:spcAft>
              <a:buFont typeface="Arial" panose="020B0604020202020204" pitchFamily="34" charset="0"/>
              <a:buChar char="•"/>
            </a:pPr>
            <a:r>
              <a:rPr lang="en" sz="1600" dirty="0" smtClean="0"/>
              <a:t>Cross reference with License Log by Computer Name to get ArcReader users/Single U</a:t>
            </a:r>
            <a:r>
              <a:rPr lang="en-US" sz="1600" dirty="0" smtClean="0"/>
              <a:t>s</a:t>
            </a:r>
            <a:r>
              <a:rPr lang="en" sz="1600" dirty="0" smtClean="0"/>
              <a:t>e license users		</a:t>
            </a:r>
          </a:p>
        </p:txBody>
      </p:sp>
      <p:graphicFrame>
        <p:nvGraphicFramePr>
          <p:cNvPr id="7" name="Chart 6"/>
          <p:cNvGraphicFramePr>
            <a:graphicFrameLocks/>
          </p:cNvGraphicFramePr>
          <p:nvPr>
            <p:extLst>
              <p:ext uri="{D42A27DB-BD31-4B8C-83A1-F6EECF244321}">
                <p14:modId xmlns:p14="http://schemas.microsoft.com/office/powerpoint/2010/main" val="164434957"/>
              </p:ext>
            </p:extLst>
          </p:nvPr>
        </p:nvGraphicFramePr>
        <p:xfrm>
          <a:off x="152400" y="1428750"/>
          <a:ext cx="4191000" cy="2438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033986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4943475" y="-171450"/>
            <a:ext cx="4191000" cy="759800"/>
          </a:xfrm>
          <a:prstGeom prst="rect">
            <a:avLst/>
          </a:prstGeom>
        </p:spPr>
        <p:txBody>
          <a:bodyPr lIns="91425" tIns="91425" rIns="91425" bIns="91425" anchor="b" anchorCtr="0">
            <a:noAutofit/>
          </a:bodyPr>
          <a:lstStyle/>
          <a:p>
            <a:pPr lvl="0" rtl="0">
              <a:spcBef>
                <a:spcPts val="0"/>
              </a:spcBef>
              <a:buNone/>
            </a:pPr>
            <a:r>
              <a:rPr lang="en" dirty="0" smtClean="0"/>
              <a:t>Database – Actions</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smtClean="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grpSp>
        <p:nvGrpSpPr>
          <p:cNvPr id="8" name="Shape 1737"/>
          <p:cNvGrpSpPr/>
          <p:nvPr/>
        </p:nvGrpSpPr>
        <p:grpSpPr>
          <a:xfrm rot="853619">
            <a:off x="8031461" y="3939955"/>
            <a:ext cx="711882" cy="956838"/>
            <a:chOff x="584925" y="238125"/>
            <a:chExt cx="415200" cy="525100"/>
          </a:xfrm>
        </p:grpSpPr>
        <p:sp>
          <p:nvSpPr>
            <p:cNvPr id="9" name="Shape 1738"/>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0" name="Shape 1739"/>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1" name="Shape 1740"/>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2" name="Shape 1741"/>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3" name="Shape 1742"/>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 name="Shape 1743"/>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sp>
        <p:nvSpPr>
          <p:cNvPr id="16" name="Shape 1429"/>
          <p:cNvSpPr txBox="1">
            <a:spLocks/>
          </p:cNvSpPr>
          <p:nvPr/>
        </p:nvSpPr>
        <p:spPr>
          <a:xfrm>
            <a:off x="2595106" y="978189"/>
            <a:ext cx="5725179" cy="297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1pPr>
            <a:lvl2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2pPr>
            <a:lvl3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3pPr>
            <a:lvl4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endParaRPr lang="en" sz="900" dirty="0" smtClean="0"/>
          </a:p>
          <a:p>
            <a:pPr marL="285750" indent="-285750">
              <a:spcAft>
                <a:spcPts val="600"/>
              </a:spcAft>
              <a:buFont typeface="Arial" panose="020B0604020202020204" pitchFamily="34" charset="0"/>
              <a:buChar char="•"/>
            </a:pPr>
            <a:r>
              <a:rPr lang="en" sz="2400" dirty="0" smtClean="0"/>
              <a:t>Verify/Notify Users about changes happening to a FC or outages to a FC</a:t>
            </a:r>
          </a:p>
          <a:p>
            <a:pPr marL="285750" indent="-285750">
              <a:spcAft>
                <a:spcPts val="600"/>
              </a:spcAft>
              <a:buFont typeface="Arial" panose="020B0604020202020204" pitchFamily="34" charset="0"/>
              <a:buChar char="•"/>
            </a:pPr>
            <a:r>
              <a:rPr lang="en" sz="2400" dirty="0" smtClean="0"/>
              <a:t>Archive Inactive Tables</a:t>
            </a:r>
          </a:p>
          <a:p>
            <a:pPr marL="285750" indent="-285750">
              <a:spcAft>
                <a:spcPts val="600"/>
              </a:spcAft>
              <a:buFont typeface="Arial" panose="020B0604020202020204" pitchFamily="34" charset="0"/>
              <a:buChar char="•"/>
            </a:pPr>
            <a:r>
              <a:rPr lang="en" sz="2400" dirty="0" smtClean="0"/>
              <a:t>Optimize the most used FC’s (run analyze, statistics more frequently)</a:t>
            </a:r>
          </a:p>
          <a:p>
            <a:pPr marL="285750" indent="-285750">
              <a:spcAft>
                <a:spcPts val="600"/>
              </a:spcAft>
              <a:buFont typeface="Arial" panose="020B0604020202020204" pitchFamily="34" charset="0"/>
              <a:buChar char="•"/>
            </a:pPr>
            <a:r>
              <a:rPr lang="en" sz="2400" dirty="0" smtClean="0"/>
              <a:t>Efficient Data Dissimenation Strategy focused around most popular FC’s</a:t>
            </a:r>
            <a:r>
              <a:rPr lang="en" sz="1800" dirty="0" smtClean="0"/>
              <a:t>		</a:t>
            </a:r>
          </a:p>
        </p:txBody>
      </p:sp>
    </p:spTree>
    <p:extLst>
      <p:ext uri="{BB962C8B-B14F-4D97-AF65-F5344CB8AC3E}">
        <p14:creationId xmlns:p14="http://schemas.microsoft.com/office/powerpoint/2010/main" val="2053953150"/>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Shape 1412"/>
          <p:cNvSpPr txBox="1">
            <a:spLocks noGrp="1"/>
          </p:cNvSpPr>
          <p:nvPr>
            <p:ph type="title"/>
          </p:nvPr>
        </p:nvSpPr>
        <p:spPr>
          <a:xfrm>
            <a:off x="2880360" y="361950"/>
            <a:ext cx="5181600" cy="645300"/>
          </a:xfrm>
          <a:prstGeom prst="rect">
            <a:avLst/>
          </a:prstGeom>
        </p:spPr>
        <p:txBody>
          <a:bodyPr lIns="91425" tIns="91425" rIns="91425" bIns="91425" anchor="b" anchorCtr="0">
            <a:noAutofit/>
          </a:bodyPr>
          <a:lstStyle/>
          <a:p>
            <a:pPr lvl="0" rtl="0">
              <a:spcBef>
                <a:spcPts val="0"/>
              </a:spcBef>
              <a:buNone/>
            </a:pPr>
            <a:r>
              <a:rPr lang="en" dirty="0" smtClean="0"/>
              <a:t>Project Background</a:t>
            </a:r>
            <a:endParaRPr lang="en" dirty="0"/>
          </a:p>
        </p:txBody>
      </p:sp>
      <p:sp>
        <p:nvSpPr>
          <p:cNvPr id="8" name="Shape 1571"/>
          <p:cNvSpPr txBox="1">
            <a:spLocks/>
          </p:cNvSpPr>
          <p:nvPr/>
        </p:nvSpPr>
        <p:spPr>
          <a:xfrm>
            <a:off x="3657600" y="3714750"/>
            <a:ext cx="5080635" cy="590251"/>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US" sz="1800" b="1" dirty="0" smtClean="0">
                <a:solidFill>
                  <a:srgbClr val="00E1C6"/>
                </a:solidFill>
                <a:latin typeface="Muli"/>
                <a:ea typeface="Muli"/>
                <a:cs typeface="Muli"/>
                <a:sym typeface="Muli"/>
              </a:rPr>
              <a:t>7 SDE Databases / 400+ Feature Classes</a:t>
            </a:r>
            <a:endParaRPr lang="en" sz="1800" b="1" dirty="0">
              <a:solidFill>
                <a:srgbClr val="00E1C6"/>
              </a:solidFill>
              <a:latin typeface="Muli"/>
              <a:ea typeface="Muli"/>
              <a:cs typeface="Muli"/>
              <a:sym typeface="Muli"/>
            </a:endParaRPr>
          </a:p>
        </p:txBody>
      </p:sp>
      <p:sp>
        <p:nvSpPr>
          <p:cNvPr id="9" name="Shape 1573"/>
          <p:cNvSpPr txBox="1">
            <a:spLocks/>
          </p:cNvSpPr>
          <p:nvPr/>
        </p:nvSpPr>
        <p:spPr>
          <a:xfrm>
            <a:off x="3606165" y="4356120"/>
            <a:ext cx="5208270" cy="590251"/>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rgbClr val="3292E1"/>
                </a:solidFill>
                <a:latin typeface="Muli"/>
                <a:ea typeface="Muli"/>
                <a:cs typeface="Muli"/>
                <a:sym typeface="Muli"/>
              </a:rPr>
              <a:t>29 Servers / 38 Supported Applications</a:t>
            </a:r>
            <a:endParaRPr lang="en" sz="1800" b="1" dirty="0">
              <a:solidFill>
                <a:srgbClr val="3292E1"/>
              </a:solidFill>
              <a:latin typeface="Muli"/>
              <a:ea typeface="Muli"/>
              <a:cs typeface="Muli"/>
              <a:sym typeface="Muli"/>
            </a:endParaRPr>
          </a:p>
        </p:txBody>
      </p:sp>
      <p:sp>
        <p:nvSpPr>
          <p:cNvPr id="10" name="Shape 1575"/>
          <p:cNvSpPr txBox="1">
            <a:spLocks/>
          </p:cNvSpPr>
          <p:nvPr/>
        </p:nvSpPr>
        <p:spPr>
          <a:xfrm>
            <a:off x="3510915" y="4040355"/>
            <a:ext cx="5379720" cy="590251"/>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latin typeface="Muli"/>
                <a:ea typeface="Muli"/>
                <a:cs typeface="Muli"/>
                <a:sym typeface="Muli"/>
              </a:rPr>
              <a:t>Hundreds Desktop Users and Editors </a:t>
            </a:r>
            <a:endParaRPr lang="en" sz="1800" b="1" dirty="0">
              <a:latin typeface="Muli"/>
              <a:ea typeface="Muli"/>
              <a:cs typeface="Muli"/>
              <a:sym typeface="Muli"/>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 y="2723760"/>
            <a:ext cx="3314700" cy="178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Shape 1412"/>
          <p:cNvSpPr txBox="1">
            <a:spLocks/>
          </p:cNvSpPr>
          <p:nvPr/>
        </p:nvSpPr>
        <p:spPr>
          <a:xfrm>
            <a:off x="4411980" y="3309690"/>
            <a:ext cx="3505200" cy="6453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2800" b="1" dirty="0" smtClean="0"/>
              <a:t>Infrastructure Stats</a:t>
            </a:r>
            <a:endParaRPr lang="en" sz="2800" b="1" dirty="0"/>
          </a:p>
        </p:txBody>
      </p:sp>
      <p:sp>
        <p:nvSpPr>
          <p:cNvPr id="16" name="Shape 1571"/>
          <p:cNvSpPr txBox="1">
            <a:spLocks/>
          </p:cNvSpPr>
          <p:nvPr/>
        </p:nvSpPr>
        <p:spPr>
          <a:xfrm>
            <a:off x="4223385" y="1483290"/>
            <a:ext cx="4080510" cy="590251"/>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 sz="1800" b="1" dirty="0" smtClean="0">
                <a:solidFill>
                  <a:srgbClr val="00E1C6"/>
                </a:solidFill>
                <a:latin typeface="Muli"/>
                <a:ea typeface="Muli"/>
                <a:cs typeface="Muli"/>
                <a:sym typeface="Muli"/>
              </a:rPr>
              <a:t>City of Columbus</a:t>
            </a:r>
            <a:endParaRPr lang="en" sz="1800" b="1" dirty="0">
              <a:solidFill>
                <a:srgbClr val="00E1C6"/>
              </a:solidFill>
              <a:latin typeface="Muli"/>
              <a:ea typeface="Muli"/>
              <a:cs typeface="Muli"/>
              <a:sym typeface="Muli"/>
            </a:endParaRPr>
          </a:p>
        </p:txBody>
      </p:sp>
      <p:sp>
        <p:nvSpPr>
          <p:cNvPr id="17" name="Shape 1573"/>
          <p:cNvSpPr txBox="1">
            <a:spLocks/>
          </p:cNvSpPr>
          <p:nvPr/>
        </p:nvSpPr>
        <p:spPr>
          <a:xfrm>
            <a:off x="3682365" y="2650560"/>
            <a:ext cx="5208270" cy="590251"/>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US" sz="1800" b="1" dirty="0">
                <a:solidFill>
                  <a:srgbClr val="3292E1"/>
                </a:solidFill>
                <a:latin typeface="Muli"/>
                <a:ea typeface="Muli"/>
                <a:cs typeface="Muli"/>
                <a:sym typeface="Muli"/>
              </a:rPr>
              <a:t>Departments Include: Police and Fire, </a:t>
            </a:r>
            <a:r>
              <a:rPr lang="en-US" sz="1800" b="1" dirty="0" smtClean="0">
                <a:solidFill>
                  <a:srgbClr val="3292E1"/>
                </a:solidFill>
                <a:latin typeface="Muli"/>
                <a:ea typeface="Muli"/>
                <a:cs typeface="Muli"/>
                <a:sym typeface="Muli"/>
              </a:rPr>
              <a:t>Utilities, Zoning</a:t>
            </a:r>
            <a:r>
              <a:rPr lang="en-US" sz="1800" b="1" dirty="0" smtClean="0">
                <a:solidFill>
                  <a:srgbClr val="3292E1"/>
                </a:solidFill>
                <a:latin typeface="Muli"/>
                <a:ea typeface="Muli"/>
                <a:cs typeface="Muli"/>
                <a:sym typeface="Muli"/>
              </a:rPr>
              <a:t>, Public Service, </a:t>
            </a:r>
            <a:r>
              <a:rPr lang="en-US" sz="1800" b="1" dirty="0">
                <a:solidFill>
                  <a:srgbClr val="3292E1"/>
                </a:solidFill>
                <a:latin typeface="Muli"/>
                <a:ea typeface="Muli"/>
                <a:cs typeface="Muli"/>
                <a:sym typeface="Muli"/>
              </a:rPr>
              <a:t>Development, Parks and Recreation</a:t>
            </a:r>
          </a:p>
        </p:txBody>
      </p:sp>
      <p:sp>
        <p:nvSpPr>
          <p:cNvPr id="18" name="Shape 1575"/>
          <p:cNvSpPr txBox="1">
            <a:spLocks/>
          </p:cNvSpPr>
          <p:nvPr/>
        </p:nvSpPr>
        <p:spPr>
          <a:xfrm>
            <a:off x="3510915" y="1907706"/>
            <a:ext cx="5379720" cy="4572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pPr algn="ctr"/>
            <a:r>
              <a:rPr lang="en-US" sz="1800" b="1" dirty="0">
                <a:latin typeface="Muli"/>
                <a:ea typeface="Muli"/>
                <a:cs typeface="Muli"/>
                <a:sym typeface="Muli"/>
              </a:rPr>
              <a:t>15th Largest </a:t>
            </a:r>
            <a:r>
              <a:rPr lang="en-US" sz="1800" b="1" dirty="0" smtClean="0">
                <a:latin typeface="Muli"/>
                <a:ea typeface="Muli"/>
                <a:cs typeface="Muli"/>
                <a:sym typeface="Muli"/>
              </a:rPr>
              <a:t>City in the US</a:t>
            </a:r>
            <a:endParaRPr lang="en-US" sz="1800" b="1" dirty="0">
              <a:latin typeface="Muli"/>
              <a:ea typeface="Muli"/>
              <a:cs typeface="Muli"/>
              <a:sym typeface="Muli"/>
            </a:endParaRPr>
          </a:p>
        </p:txBody>
      </p:sp>
      <p:sp>
        <p:nvSpPr>
          <p:cNvPr id="19" name="Shape 1412"/>
          <p:cNvSpPr txBox="1">
            <a:spLocks/>
          </p:cNvSpPr>
          <p:nvPr/>
        </p:nvSpPr>
        <p:spPr>
          <a:xfrm>
            <a:off x="4511040" y="1047750"/>
            <a:ext cx="3505200" cy="6453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2800" b="1" dirty="0" smtClean="0"/>
              <a:t> Organization Stats</a:t>
            </a:r>
            <a:endParaRPr lang="en" sz="2800" b="1" dirty="0"/>
          </a:p>
        </p:txBody>
      </p:sp>
    </p:spTree>
    <p:extLst>
      <p:ext uri="{BB962C8B-B14F-4D97-AF65-F5344CB8AC3E}">
        <p14:creationId xmlns:p14="http://schemas.microsoft.com/office/powerpoint/2010/main" val="2770385261"/>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grpSp>
        <p:nvGrpSpPr>
          <p:cNvPr id="1661" name="Shape 1661"/>
          <p:cNvGrpSpPr/>
          <p:nvPr/>
        </p:nvGrpSpPr>
        <p:grpSpPr>
          <a:xfrm>
            <a:off x="707161" y="503826"/>
            <a:ext cx="318996" cy="307210"/>
            <a:chOff x="2583325" y="2972875"/>
            <a:chExt cx="462850" cy="445750"/>
          </a:xfrm>
        </p:grpSpPr>
        <p:sp>
          <p:nvSpPr>
            <p:cNvPr id="1662" name="Shape 1662"/>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663" name="Shape 1663"/>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sp>
        <p:nvSpPr>
          <p:cNvPr id="25" name="Shape 1539"/>
          <p:cNvSpPr txBox="1">
            <a:spLocks/>
          </p:cNvSpPr>
          <p:nvPr/>
        </p:nvSpPr>
        <p:spPr>
          <a:xfrm>
            <a:off x="6400800" y="133350"/>
            <a:ext cx="2667000" cy="6453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dirty="0" smtClean="0"/>
              <a:t>Ongoing</a:t>
            </a:r>
            <a:endParaRPr lang="en" dirty="0"/>
          </a:p>
        </p:txBody>
      </p:sp>
      <p:graphicFrame>
        <p:nvGraphicFramePr>
          <p:cNvPr id="26" name="Diagram 25"/>
          <p:cNvGraphicFramePr/>
          <p:nvPr>
            <p:extLst>
              <p:ext uri="{D42A27DB-BD31-4B8C-83A1-F6EECF244321}">
                <p14:modId xmlns:p14="http://schemas.microsoft.com/office/powerpoint/2010/main" val="2620900195"/>
              </p:ext>
            </p:extLst>
          </p:nvPr>
        </p:nvGraphicFramePr>
        <p:xfrm>
          <a:off x="1066800" y="5143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11084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Shape 1658"/>
          <p:cNvSpPr/>
          <p:nvPr/>
        </p:nvSpPr>
        <p:spPr>
          <a:xfrm>
            <a:off x="5029200" y="209550"/>
            <a:ext cx="3974816" cy="308700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1659" name="Shape 1659"/>
          <p:cNvSpPr/>
          <p:nvPr/>
        </p:nvSpPr>
        <p:spPr>
          <a:xfrm>
            <a:off x="4698484" y="562630"/>
            <a:ext cx="3642204" cy="232034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C6DAEC"/>
                </a:solidFill>
                <a:latin typeface="Muli"/>
                <a:ea typeface="Muli"/>
                <a:cs typeface="Muli"/>
                <a:sym typeface="Muli"/>
              </a:rPr>
              <a:t>Place your screenshot here</a:t>
            </a:r>
          </a:p>
        </p:txBody>
      </p:sp>
      <p:sp>
        <p:nvSpPr>
          <p:cNvPr id="1660" name="Shape 1660"/>
          <p:cNvSpPr txBox="1">
            <a:spLocks noGrp="1"/>
          </p:cNvSpPr>
          <p:nvPr>
            <p:ph type="body" idx="4294967295"/>
          </p:nvPr>
        </p:nvSpPr>
        <p:spPr>
          <a:xfrm>
            <a:off x="866659" y="1370176"/>
            <a:ext cx="5381741" cy="3439172"/>
          </a:xfrm>
          <a:prstGeom prst="rect">
            <a:avLst/>
          </a:prstGeom>
          <a:noFill/>
          <a:ln>
            <a:noFill/>
          </a:ln>
        </p:spPr>
        <p:txBody>
          <a:bodyPr lIns="91425" tIns="91425" rIns="91425" bIns="91425" anchor="b" anchorCtr="0">
            <a:noAutofit/>
          </a:bodyPr>
          <a:lstStyle/>
          <a:p>
            <a:pPr lvl="0" rtl="0">
              <a:spcBef>
                <a:spcPts val="0"/>
              </a:spcBef>
              <a:buNone/>
            </a:pPr>
            <a:r>
              <a:rPr lang="en" sz="4000" b="1" dirty="0" smtClean="0">
                <a:solidFill>
                  <a:srgbClr val="19BBD5"/>
                </a:solidFill>
              </a:rPr>
              <a:t>Resources</a:t>
            </a:r>
          </a:p>
          <a:p>
            <a:pPr lvl="0" rtl="0">
              <a:spcBef>
                <a:spcPts val="0"/>
              </a:spcBef>
              <a:buNone/>
            </a:pPr>
            <a:endParaRPr lang="en" sz="300" b="1" dirty="0" smtClean="0">
              <a:solidFill>
                <a:srgbClr val="19BBD5"/>
              </a:solidFill>
            </a:endParaRPr>
          </a:p>
          <a:p>
            <a:pPr marL="285750" indent="-285750">
              <a:spcBef>
                <a:spcPts val="0"/>
              </a:spcBef>
            </a:pPr>
            <a:r>
              <a:rPr lang="en" sz="1800" dirty="0" smtClean="0"/>
              <a:t>Set-Up Directions</a:t>
            </a:r>
          </a:p>
          <a:p>
            <a:pPr marL="285750" indent="-285750">
              <a:spcBef>
                <a:spcPts val="0"/>
              </a:spcBef>
            </a:pPr>
            <a:r>
              <a:rPr lang="en" sz="1800" dirty="0" smtClean="0"/>
              <a:t>Downloadable Templates</a:t>
            </a:r>
          </a:p>
          <a:p>
            <a:pPr marL="285750" indent="-285750">
              <a:spcBef>
                <a:spcPts val="0"/>
              </a:spcBef>
            </a:pPr>
            <a:r>
              <a:rPr lang="en" sz="1800" dirty="0"/>
              <a:t>T</a:t>
            </a:r>
            <a:r>
              <a:rPr lang="en" sz="1800" dirty="0" smtClean="0"/>
              <a:t>racking result examples</a:t>
            </a:r>
          </a:p>
          <a:p>
            <a:pPr>
              <a:spcBef>
                <a:spcPts val="0"/>
              </a:spcBef>
              <a:buNone/>
            </a:pPr>
            <a:endParaRPr lang="en" sz="700" dirty="0" smtClean="0"/>
          </a:p>
          <a:p>
            <a:pPr lvl="0">
              <a:spcBef>
                <a:spcPts val="0"/>
              </a:spcBef>
              <a:buNone/>
            </a:pPr>
            <a:r>
              <a:rPr lang="en-US" sz="1600" dirty="0" smtClean="0">
                <a:solidFill>
                  <a:srgbClr val="0070C0"/>
                </a:solidFill>
                <a:hlinkClick r:id="rId3"/>
              </a:rPr>
              <a:t>http</a:t>
            </a:r>
            <a:r>
              <a:rPr lang="en-US" sz="1600" dirty="0">
                <a:solidFill>
                  <a:srgbClr val="0070C0"/>
                </a:solidFill>
                <a:hlinkClick r:id="rId3"/>
              </a:rPr>
              <a:t>://</a:t>
            </a:r>
            <a:r>
              <a:rPr lang="en-US" sz="1600" dirty="0" smtClean="0">
                <a:solidFill>
                  <a:srgbClr val="0070C0"/>
                </a:solidFill>
                <a:hlinkClick r:id="rId3"/>
              </a:rPr>
              <a:t>wiki.gis.com/wiki/index.php/Tracking   </a:t>
            </a:r>
            <a:r>
              <a:rPr lang="en" sz="1600" dirty="0" smtClean="0">
                <a:solidFill>
                  <a:srgbClr val="0070C0"/>
                </a:solidFill>
                <a:hlinkClick r:id="rId3"/>
              </a:rPr>
              <a:t> </a:t>
            </a:r>
            <a:endParaRPr lang="en" sz="1600" dirty="0" smtClean="0">
              <a:solidFill>
                <a:srgbClr val="0070C0"/>
              </a:solidFill>
            </a:endParaRPr>
          </a:p>
          <a:p>
            <a:pPr lvl="0" rtl="0">
              <a:spcBef>
                <a:spcPts val="0"/>
              </a:spcBef>
              <a:buNone/>
            </a:pPr>
            <a:endParaRPr lang="en" sz="1800" dirty="0"/>
          </a:p>
          <a:p>
            <a:pPr marL="285750" indent="-285750">
              <a:spcBef>
                <a:spcPts val="0"/>
              </a:spcBef>
            </a:pPr>
            <a:r>
              <a:rPr lang="en" sz="1800" dirty="0" smtClean="0"/>
              <a:t>Online Forum (Joe Guzi)</a:t>
            </a:r>
          </a:p>
          <a:p>
            <a:pPr>
              <a:spcBef>
                <a:spcPts val="0"/>
              </a:spcBef>
              <a:buNone/>
            </a:pPr>
            <a:r>
              <a:rPr lang="en-US" sz="1600" u="sng" dirty="0">
                <a:hlinkClick r:id="rId4"/>
              </a:rPr>
              <a:t>https://geonet.esri.com/groups/arcgis-system-monitor</a:t>
            </a:r>
            <a:r>
              <a:rPr lang="en-US" sz="1600" dirty="0"/>
              <a:t> </a:t>
            </a:r>
            <a:r>
              <a:rPr lang="en-US" sz="1600" dirty="0" smtClean="0"/>
              <a:t> </a:t>
            </a:r>
          </a:p>
          <a:p>
            <a:pPr>
              <a:spcBef>
                <a:spcPts val="0"/>
              </a:spcBef>
              <a:buNone/>
            </a:pPr>
            <a:endParaRPr lang="en-US" sz="1800" dirty="0"/>
          </a:p>
          <a:p>
            <a:pPr marL="285750" indent="-285750">
              <a:spcBef>
                <a:spcPts val="0"/>
              </a:spcBef>
            </a:pPr>
            <a:r>
              <a:rPr lang="en-US" sz="1800" dirty="0" smtClean="0"/>
              <a:t>This Presentation</a:t>
            </a:r>
          </a:p>
          <a:p>
            <a:pPr>
              <a:spcBef>
                <a:spcPts val="0"/>
              </a:spcBef>
              <a:buNone/>
            </a:pPr>
            <a:r>
              <a:rPr lang="en-US" sz="1600" dirty="0">
                <a:hlinkClick r:id="rId5"/>
              </a:rPr>
              <a:t>https://</a:t>
            </a:r>
            <a:r>
              <a:rPr lang="en-US" sz="1600" dirty="0" smtClean="0">
                <a:hlinkClick r:id="rId5"/>
              </a:rPr>
              <a:t>github.com/jpmeade/TrackingPresentation </a:t>
            </a:r>
            <a:endParaRPr lang="en" sz="1600" dirty="0"/>
          </a:p>
        </p:txBody>
      </p:sp>
      <p:grpSp>
        <p:nvGrpSpPr>
          <p:cNvPr id="1661" name="Shape 1661"/>
          <p:cNvGrpSpPr/>
          <p:nvPr/>
        </p:nvGrpSpPr>
        <p:grpSpPr>
          <a:xfrm>
            <a:off x="707161" y="503826"/>
            <a:ext cx="318996" cy="307210"/>
            <a:chOff x="2583325" y="2972875"/>
            <a:chExt cx="462850" cy="445750"/>
          </a:xfrm>
        </p:grpSpPr>
        <p:sp>
          <p:nvSpPr>
            <p:cNvPr id="1662" name="Shape 1662"/>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663" name="Shape 1663"/>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5507" y="361950"/>
            <a:ext cx="3642203" cy="236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55682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7" name="Shape 1527"/>
          <p:cNvSpPr txBox="1">
            <a:spLocks noGrp="1"/>
          </p:cNvSpPr>
          <p:nvPr>
            <p:ph type="body" idx="4294967295"/>
          </p:nvPr>
        </p:nvSpPr>
        <p:spPr>
          <a:xfrm>
            <a:off x="3924298" y="2647950"/>
            <a:ext cx="3753000" cy="673791"/>
          </a:xfrm>
          <a:prstGeom prst="rect">
            <a:avLst/>
          </a:prstGeom>
          <a:noFill/>
          <a:ln>
            <a:noFill/>
          </a:ln>
        </p:spPr>
        <p:txBody>
          <a:bodyPr lIns="91425" tIns="91425" rIns="91425" bIns="91425" anchor="t" anchorCtr="0">
            <a:noAutofit/>
          </a:bodyPr>
          <a:lstStyle/>
          <a:p>
            <a:pPr lvl="0" algn="ctr">
              <a:spcBef>
                <a:spcPts val="0"/>
              </a:spcBef>
              <a:buNone/>
            </a:pPr>
            <a:r>
              <a:rPr lang="en-US" dirty="0"/>
              <a:t>Jaclyn </a:t>
            </a:r>
            <a:r>
              <a:rPr lang="en-US" dirty="0" smtClean="0"/>
              <a:t>Meade – Software Engineer</a:t>
            </a:r>
          </a:p>
          <a:p>
            <a:pPr lvl="0" algn="ctr">
              <a:spcBef>
                <a:spcPts val="0"/>
              </a:spcBef>
              <a:buNone/>
            </a:pPr>
            <a:r>
              <a:rPr lang="en-US" dirty="0" smtClean="0"/>
              <a:t>City of Columbus</a:t>
            </a:r>
            <a:endParaRPr lang="en" dirty="0"/>
          </a:p>
        </p:txBody>
      </p:sp>
      <p:pic>
        <p:nvPicPr>
          <p:cNvPr id="1528" name="Shape 1528"/>
          <p:cNvPicPr preferRelativeResize="0"/>
          <p:nvPr/>
        </p:nvPicPr>
        <p:blipFill rotWithShape="1">
          <a:blip r:embed="rId3">
            <a:alphaModFix/>
          </a:blip>
          <a:srcRect t="13292"/>
          <a:stretch/>
        </p:blipFill>
        <p:spPr>
          <a:xfrm>
            <a:off x="-438150" y="1162050"/>
            <a:ext cx="4152899" cy="3601199"/>
          </a:xfrm>
          <a:prstGeom prst="hexagon">
            <a:avLst>
              <a:gd name="adj" fmla="val 28504"/>
              <a:gd name="vf" fmla="val 115470"/>
            </a:avLst>
          </a:prstGeom>
          <a:noFill/>
          <a:ln>
            <a:noFill/>
          </a:ln>
        </p:spPr>
      </p:pic>
      <p:sp>
        <p:nvSpPr>
          <p:cNvPr id="5" name="Shape 1669"/>
          <p:cNvSpPr txBox="1">
            <a:spLocks/>
          </p:cNvSpPr>
          <p:nvPr/>
        </p:nvSpPr>
        <p:spPr>
          <a:xfrm>
            <a:off x="3958589" y="2073149"/>
            <a:ext cx="4423411" cy="1032001"/>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19BBD5"/>
              </a:buClr>
              <a:buFont typeface="Muli"/>
              <a:buChar char="◇"/>
              <a:defRPr sz="1400" b="0" i="0" u="none" strike="noStrike" cap="none" baseline="0">
                <a:solidFill>
                  <a:srgbClr val="C6DAEC"/>
                </a:solidFill>
                <a:latin typeface="Muli"/>
                <a:ea typeface="Muli"/>
                <a:cs typeface="Muli"/>
                <a:sym typeface="Muli"/>
                <a:rtl val="0"/>
              </a:defRPr>
            </a:lvl1pPr>
            <a:lvl2pPr marR="0" algn="l" rtl="0">
              <a:lnSpc>
                <a:spcPct val="100000"/>
              </a:lnSpc>
              <a:spcBef>
                <a:spcPts val="480"/>
              </a:spcBef>
              <a:spcAft>
                <a:spcPts val="0"/>
              </a:spcAft>
              <a:buClr>
                <a:srgbClr val="19BBD5"/>
              </a:buClr>
              <a:buFont typeface="Muli"/>
              <a:buChar char="￭"/>
              <a:defRPr sz="1400" b="0" i="0" u="none" strike="noStrike" cap="none" baseline="0">
                <a:solidFill>
                  <a:srgbClr val="C6DAEC"/>
                </a:solidFill>
                <a:latin typeface="Muli"/>
                <a:ea typeface="Muli"/>
                <a:cs typeface="Muli"/>
                <a:sym typeface="Muli"/>
                <a:rtl val="0"/>
              </a:defRPr>
            </a:lvl2pPr>
            <a:lvl3pPr marR="0" algn="l" rtl="0">
              <a:lnSpc>
                <a:spcPct val="100000"/>
              </a:lnSpc>
              <a:spcBef>
                <a:spcPts val="480"/>
              </a:spcBef>
              <a:spcAft>
                <a:spcPts val="0"/>
              </a:spcAft>
              <a:buClr>
                <a:srgbClr val="19BBD5"/>
              </a:buClr>
              <a:buFont typeface="Muli"/>
              <a:buChar char="￮"/>
              <a:defRPr sz="1400" b="0" i="0" u="none" strike="noStrike" cap="none" baseline="0">
                <a:solidFill>
                  <a:srgbClr val="C6DAEC"/>
                </a:solidFill>
                <a:latin typeface="Muli"/>
                <a:ea typeface="Muli"/>
                <a:cs typeface="Muli"/>
                <a:sym typeface="Muli"/>
                <a:rtl val="0"/>
              </a:defRPr>
            </a:lvl3pPr>
            <a:lvl4pPr marR="0" algn="l" rtl="0">
              <a:lnSpc>
                <a:spcPct val="100000"/>
              </a:lnSpc>
              <a:spcBef>
                <a:spcPts val="36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4pPr>
            <a:lvl5pPr marR="0" algn="l" rtl="0">
              <a:lnSpc>
                <a:spcPct val="100000"/>
              </a:lnSpc>
              <a:spcBef>
                <a:spcPts val="360"/>
              </a:spcBef>
              <a:spcAft>
                <a:spcPts val="0"/>
              </a:spcAft>
              <a:buClr>
                <a:srgbClr val="19BBD5"/>
              </a:buClr>
              <a:buFont typeface="Muli"/>
              <a:buNone/>
              <a:defRPr sz="1400" b="0" i="0" u="none" strike="noStrike" cap="none" baseline="0">
                <a:solidFill>
                  <a:srgbClr val="C6DAEC"/>
                </a:solidFill>
                <a:latin typeface="Muli"/>
                <a:ea typeface="Muli"/>
                <a:cs typeface="Muli"/>
                <a:sym typeface="Muli"/>
                <a:rtl val="0"/>
              </a:defRPr>
            </a:lvl5pPr>
            <a:lvl6pPr marR="0" algn="l" rtl="0">
              <a:lnSpc>
                <a:spcPct val="100000"/>
              </a:lnSpc>
              <a:spcBef>
                <a:spcPts val="36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6pPr>
            <a:lvl7pPr marR="0" algn="l" rtl="0">
              <a:lnSpc>
                <a:spcPct val="100000"/>
              </a:lnSpc>
              <a:spcBef>
                <a:spcPts val="36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7pPr>
            <a:lvl8pPr marR="0" algn="l" rtl="0">
              <a:lnSpc>
                <a:spcPct val="100000"/>
              </a:lnSpc>
              <a:spcBef>
                <a:spcPts val="36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8pPr>
            <a:lvl9pPr marR="0" algn="l" rtl="0">
              <a:lnSpc>
                <a:spcPct val="100000"/>
              </a:lnSpc>
              <a:spcBef>
                <a:spcPts val="360"/>
              </a:spcBef>
              <a:spcAft>
                <a:spcPts val="0"/>
              </a:spcAft>
              <a:buClr>
                <a:srgbClr val="C6DAEC"/>
              </a:buClr>
              <a:buFont typeface="Muli"/>
              <a:buNone/>
              <a:defRPr sz="1400" b="0" i="0" u="none" strike="noStrike" cap="none" baseline="0">
                <a:solidFill>
                  <a:srgbClr val="C6DAEC"/>
                </a:solidFill>
                <a:latin typeface="Muli"/>
                <a:ea typeface="Muli"/>
                <a:cs typeface="Muli"/>
                <a:sym typeface="Muli"/>
                <a:rtl val="0"/>
              </a:defRPr>
            </a:lvl9pPr>
          </a:lstStyle>
          <a:p>
            <a:pPr>
              <a:spcBef>
                <a:spcPts val="0"/>
              </a:spcBef>
              <a:buFont typeface="Muli"/>
              <a:buNone/>
            </a:pPr>
            <a:r>
              <a:rPr lang="en" sz="3600" b="1" dirty="0" smtClean="0"/>
              <a:t>Any questions?</a:t>
            </a:r>
            <a:endParaRPr lang="en" sz="3600" b="1" dirty="0"/>
          </a:p>
        </p:txBody>
      </p:sp>
      <p:sp>
        <p:nvSpPr>
          <p:cNvPr id="6" name="Shape 1668"/>
          <p:cNvSpPr txBox="1">
            <a:spLocks/>
          </p:cNvSpPr>
          <p:nvPr/>
        </p:nvSpPr>
        <p:spPr>
          <a:xfrm>
            <a:off x="3377564" y="971550"/>
            <a:ext cx="4562099" cy="1159799"/>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8000" smtClean="0"/>
              <a:t>Thanks!</a:t>
            </a:r>
            <a:endParaRPr lang="en" sz="8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081" y="3486150"/>
            <a:ext cx="1898933" cy="541321"/>
          </a:xfrm>
          <a:prstGeom prst="rect">
            <a:avLst/>
          </a:prstGeom>
        </p:spPr>
      </p:pic>
    </p:spTree>
    <p:extLst>
      <p:ext uri="{BB962C8B-B14F-4D97-AF65-F5344CB8AC3E}">
        <p14:creationId xmlns:p14="http://schemas.microsoft.com/office/powerpoint/2010/main" val="266278666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Shape 1412"/>
          <p:cNvSpPr txBox="1">
            <a:spLocks noGrp="1"/>
          </p:cNvSpPr>
          <p:nvPr>
            <p:ph type="title"/>
          </p:nvPr>
        </p:nvSpPr>
        <p:spPr>
          <a:xfrm>
            <a:off x="2441519" y="361950"/>
            <a:ext cx="6629400" cy="645300"/>
          </a:xfrm>
          <a:prstGeom prst="rect">
            <a:avLst/>
          </a:prstGeom>
        </p:spPr>
        <p:txBody>
          <a:bodyPr lIns="91425" tIns="91425" rIns="91425" bIns="91425" anchor="b" anchorCtr="0">
            <a:noAutofit/>
          </a:bodyPr>
          <a:lstStyle/>
          <a:p>
            <a:pPr lvl="0" rtl="0">
              <a:spcBef>
                <a:spcPts val="0"/>
              </a:spcBef>
              <a:buNone/>
            </a:pPr>
            <a:r>
              <a:rPr lang="en" dirty="0" smtClean="0"/>
              <a:t>System Administration Need</a:t>
            </a:r>
            <a:endParaRPr lang="en" dirty="0"/>
          </a:p>
        </p:txBody>
      </p:sp>
      <p:sp>
        <p:nvSpPr>
          <p:cNvPr id="1414" name="Shape 1414"/>
          <p:cNvSpPr txBox="1"/>
          <p:nvPr/>
        </p:nvSpPr>
        <p:spPr>
          <a:xfrm>
            <a:off x="845819" y="2197668"/>
            <a:ext cx="3191399" cy="2137410"/>
          </a:xfrm>
          <a:prstGeom prst="rect">
            <a:avLst/>
          </a:prstGeom>
          <a:noFill/>
          <a:ln>
            <a:noFill/>
          </a:ln>
        </p:spPr>
        <p:txBody>
          <a:bodyPr lIns="91425" tIns="91425" rIns="91425" bIns="91425" anchor="t" anchorCtr="0">
            <a:noAutofit/>
          </a:bodyPr>
          <a:lstStyle/>
          <a:p>
            <a:pPr marL="171450" lvl="0" indent="-171450" rtl="0">
              <a:spcBef>
                <a:spcPts val="600"/>
              </a:spcBef>
              <a:buFont typeface="Arial" panose="020B0604020202020204" pitchFamily="34" charset="0"/>
              <a:buChar char="•"/>
            </a:pPr>
            <a:r>
              <a:rPr lang="en" sz="1600" b="1" dirty="0" smtClean="0">
                <a:solidFill>
                  <a:srgbClr val="00E1C6"/>
                </a:solidFill>
                <a:latin typeface="Muli"/>
                <a:ea typeface="Muli"/>
                <a:cs typeface="Muli"/>
                <a:sym typeface="Muli"/>
              </a:rPr>
              <a:t>Who </a:t>
            </a:r>
            <a:r>
              <a:rPr lang="en" sz="1600" dirty="0" smtClean="0">
                <a:solidFill>
                  <a:schemeClr val="bg1"/>
                </a:solidFill>
                <a:latin typeface="Muli"/>
                <a:ea typeface="Muli"/>
                <a:cs typeface="Muli"/>
                <a:sym typeface="Muli"/>
              </a:rPr>
              <a:t>is in my system?</a:t>
            </a:r>
          </a:p>
          <a:p>
            <a:pPr marL="171450" indent="-171450">
              <a:spcBef>
                <a:spcPts val="600"/>
              </a:spcBef>
              <a:buFont typeface="Arial" panose="020B0604020202020204" pitchFamily="34" charset="0"/>
              <a:buChar char="•"/>
            </a:pPr>
            <a:r>
              <a:rPr lang="en" sz="1600" b="1" dirty="0">
                <a:solidFill>
                  <a:srgbClr val="00E1C6"/>
                </a:solidFill>
                <a:latin typeface="Muli"/>
                <a:ea typeface="Muli"/>
                <a:cs typeface="Muli"/>
                <a:sym typeface="Muli"/>
              </a:rPr>
              <a:t>What </a:t>
            </a:r>
            <a:r>
              <a:rPr lang="en" sz="1600" dirty="0">
                <a:solidFill>
                  <a:schemeClr val="bg1"/>
                </a:solidFill>
                <a:latin typeface="Muli"/>
                <a:ea typeface="Muli"/>
                <a:cs typeface="Muli"/>
                <a:sym typeface="Muli"/>
              </a:rPr>
              <a:t>are they doing?</a:t>
            </a:r>
            <a:endParaRPr lang="en" sz="1600" b="1" dirty="0">
              <a:solidFill>
                <a:srgbClr val="00E1C6"/>
              </a:solidFill>
              <a:latin typeface="Muli"/>
              <a:ea typeface="Muli"/>
              <a:cs typeface="Muli"/>
              <a:sym typeface="Muli"/>
            </a:endParaRPr>
          </a:p>
          <a:p>
            <a:pPr marL="171450" indent="-171450">
              <a:spcBef>
                <a:spcPts val="600"/>
              </a:spcBef>
              <a:buFont typeface="Arial" panose="020B0604020202020204" pitchFamily="34" charset="0"/>
              <a:buChar char="•"/>
            </a:pPr>
            <a:r>
              <a:rPr lang="en" sz="1600" b="1" dirty="0">
                <a:solidFill>
                  <a:srgbClr val="00E1C6"/>
                </a:solidFill>
                <a:latin typeface="Muli"/>
                <a:ea typeface="Muli"/>
                <a:cs typeface="Muli"/>
                <a:sym typeface="Muli"/>
              </a:rPr>
              <a:t>When </a:t>
            </a:r>
            <a:r>
              <a:rPr lang="en" sz="1600" dirty="0">
                <a:solidFill>
                  <a:schemeClr val="bg1"/>
                </a:solidFill>
                <a:latin typeface="Muli"/>
                <a:ea typeface="Muli"/>
                <a:cs typeface="Muli"/>
                <a:sym typeface="Muli"/>
              </a:rPr>
              <a:t>are they here?</a:t>
            </a:r>
            <a:endParaRPr lang="en" sz="1600" b="1" dirty="0">
              <a:solidFill>
                <a:srgbClr val="00E1C6"/>
              </a:solidFill>
              <a:latin typeface="Muli"/>
              <a:ea typeface="Muli"/>
              <a:cs typeface="Muli"/>
              <a:sym typeface="Muli"/>
            </a:endParaRPr>
          </a:p>
          <a:p>
            <a:pPr marL="171450" lvl="0" indent="-171450">
              <a:spcBef>
                <a:spcPts val="600"/>
              </a:spcBef>
              <a:buFont typeface="Arial" panose="020B0604020202020204" pitchFamily="34" charset="0"/>
              <a:buChar char="•"/>
            </a:pPr>
            <a:r>
              <a:rPr lang="en" sz="1600" b="1" dirty="0" smtClean="0">
                <a:solidFill>
                  <a:srgbClr val="00E1C6"/>
                </a:solidFill>
                <a:latin typeface="Muli"/>
                <a:ea typeface="Muli"/>
                <a:cs typeface="Muli"/>
                <a:sym typeface="Muli"/>
              </a:rPr>
              <a:t>Where </a:t>
            </a:r>
            <a:r>
              <a:rPr lang="en" sz="1600" dirty="0" smtClean="0">
                <a:solidFill>
                  <a:schemeClr val="bg1"/>
                </a:solidFill>
                <a:latin typeface="Muli"/>
                <a:ea typeface="Muli"/>
                <a:cs typeface="Muli"/>
                <a:sym typeface="Muli"/>
              </a:rPr>
              <a:t>are they going?</a:t>
            </a:r>
            <a:endParaRPr lang="en" sz="1600" b="1" dirty="0" smtClean="0">
              <a:solidFill>
                <a:srgbClr val="00E1C6"/>
              </a:solidFill>
              <a:latin typeface="Muli"/>
              <a:ea typeface="Muli"/>
              <a:cs typeface="Muli"/>
              <a:sym typeface="Muli"/>
            </a:endParaRPr>
          </a:p>
          <a:p>
            <a:pPr marL="171450" indent="-171450">
              <a:spcBef>
                <a:spcPts val="600"/>
              </a:spcBef>
              <a:buFont typeface="Arial" panose="020B0604020202020204" pitchFamily="34" charset="0"/>
              <a:buChar char="•"/>
            </a:pPr>
            <a:r>
              <a:rPr lang="en" sz="1600" b="1" dirty="0" smtClean="0">
                <a:solidFill>
                  <a:srgbClr val="00E1C6"/>
                </a:solidFill>
                <a:latin typeface="Muli"/>
                <a:ea typeface="Muli"/>
                <a:cs typeface="Muli"/>
                <a:sym typeface="Muli"/>
              </a:rPr>
              <a:t>How Much </a:t>
            </a:r>
            <a:r>
              <a:rPr lang="en" sz="1600" dirty="0">
                <a:solidFill>
                  <a:schemeClr val="bg1"/>
                </a:solidFill>
                <a:latin typeface="Muli"/>
                <a:ea typeface="Muli"/>
                <a:cs typeface="Muli"/>
                <a:sym typeface="Muli"/>
              </a:rPr>
              <a:t>are they doing?</a:t>
            </a:r>
            <a:endParaRPr lang="en" sz="1600" b="1" dirty="0">
              <a:solidFill>
                <a:srgbClr val="00E1C6"/>
              </a:solidFill>
              <a:latin typeface="Muli"/>
              <a:ea typeface="Muli"/>
              <a:cs typeface="Muli"/>
              <a:sym typeface="Muli"/>
            </a:endParaRPr>
          </a:p>
          <a:p>
            <a:pPr marL="171450" lvl="0" indent="-171450" rtl="0">
              <a:spcBef>
                <a:spcPts val="600"/>
              </a:spcBef>
              <a:buFont typeface="Arial" panose="020B0604020202020204" pitchFamily="34" charset="0"/>
              <a:buChar char="•"/>
            </a:pPr>
            <a:endParaRPr lang="en" sz="1600" b="1" dirty="0">
              <a:solidFill>
                <a:srgbClr val="00E1C6"/>
              </a:solidFill>
              <a:latin typeface="Muli"/>
              <a:ea typeface="Muli"/>
              <a:cs typeface="Muli"/>
              <a:sym typeface="Muli"/>
            </a:endParaRPr>
          </a:p>
        </p:txBody>
      </p:sp>
      <p:pic>
        <p:nvPicPr>
          <p:cNvPr id="3" name="Picture 2"/>
          <p:cNvPicPr>
            <a:picLocks noChangeAspect="1"/>
          </p:cNvPicPr>
          <p:nvPr/>
        </p:nvPicPr>
        <p:blipFill>
          <a:blip r:embed="rId3"/>
          <a:stretch>
            <a:fillRect/>
          </a:stretch>
        </p:blipFill>
        <p:spPr>
          <a:xfrm>
            <a:off x="4029599" y="1504950"/>
            <a:ext cx="4380024" cy="2825115"/>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Shape 1412"/>
          <p:cNvSpPr txBox="1">
            <a:spLocks noGrp="1"/>
          </p:cNvSpPr>
          <p:nvPr>
            <p:ph type="title"/>
          </p:nvPr>
        </p:nvSpPr>
        <p:spPr>
          <a:xfrm>
            <a:off x="2590800" y="60778"/>
            <a:ext cx="6324600" cy="645300"/>
          </a:xfrm>
          <a:prstGeom prst="rect">
            <a:avLst/>
          </a:prstGeom>
        </p:spPr>
        <p:txBody>
          <a:bodyPr lIns="91425" tIns="91425" rIns="91425" bIns="91425" anchor="b" anchorCtr="0">
            <a:noAutofit/>
          </a:bodyPr>
          <a:lstStyle/>
          <a:p>
            <a:pPr lvl="0" rtl="0">
              <a:spcBef>
                <a:spcPts val="0"/>
              </a:spcBef>
              <a:buNone/>
            </a:pPr>
            <a:r>
              <a:rPr lang="en" sz="3000" dirty="0" smtClean="0"/>
              <a:t>Tracking Research - </a:t>
            </a:r>
            <a:r>
              <a:rPr lang="en-US" sz="3000" dirty="0" smtClean="0"/>
              <a:t>Esri</a:t>
            </a:r>
            <a:r>
              <a:rPr lang="en" sz="3000" dirty="0" smtClean="0"/>
              <a:t> Software</a:t>
            </a:r>
            <a:endParaRPr lang="en" sz="3000" dirty="0"/>
          </a:p>
        </p:txBody>
      </p:sp>
      <p:sp>
        <p:nvSpPr>
          <p:cNvPr id="1414" name="Shape 1414"/>
          <p:cNvSpPr txBox="1"/>
          <p:nvPr/>
        </p:nvSpPr>
        <p:spPr>
          <a:xfrm>
            <a:off x="1926771" y="1123950"/>
            <a:ext cx="3191399" cy="2207100"/>
          </a:xfrm>
          <a:prstGeom prst="rect">
            <a:avLst/>
          </a:prstGeom>
          <a:noFill/>
          <a:ln>
            <a:noFill/>
          </a:ln>
        </p:spPr>
        <p:txBody>
          <a:bodyPr lIns="91425" tIns="91425" rIns="91425" bIns="91425" anchor="t" anchorCtr="0">
            <a:noAutofit/>
          </a:bodyPr>
          <a:lstStyle/>
          <a:p>
            <a:pPr lvl="0" rtl="0">
              <a:spcBef>
                <a:spcPts val="600"/>
              </a:spcBef>
              <a:buNone/>
            </a:pPr>
            <a:r>
              <a:rPr lang="en" sz="1100" b="1" dirty="0" smtClean="0">
                <a:solidFill>
                  <a:srgbClr val="00E1C6"/>
                </a:solidFill>
                <a:latin typeface="Muli"/>
                <a:ea typeface="Muli"/>
                <a:cs typeface="Muli"/>
                <a:sym typeface="Muli"/>
              </a:rPr>
              <a:t>ArcGIS Server 10.3.1</a:t>
            </a:r>
            <a:endParaRPr lang="en" sz="1100" b="1" dirty="0">
              <a:solidFill>
                <a:srgbClr val="00E1C6"/>
              </a:solidFill>
              <a:latin typeface="Muli"/>
              <a:ea typeface="Muli"/>
              <a:cs typeface="Muli"/>
              <a:sym typeface="Muli"/>
            </a:endParaRPr>
          </a:p>
          <a:p>
            <a:pPr lvl="0" rtl="0">
              <a:spcBef>
                <a:spcPts val="600"/>
              </a:spcBef>
              <a:buNone/>
            </a:pPr>
            <a:r>
              <a:rPr lang="en" sz="1100" dirty="0" smtClean="0">
                <a:solidFill>
                  <a:srgbClr val="C6DAEC"/>
                </a:solidFill>
                <a:latin typeface="Muli"/>
                <a:ea typeface="Muli"/>
                <a:cs typeface="Muli"/>
                <a:sym typeface="Muli"/>
              </a:rPr>
              <a:t>Built in short term monitoring</a:t>
            </a:r>
            <a:endParaRPr lang="en" sz="1100" dirty="0">
              <a:solidFill>
                <a:srgbClr val="C6DAEC"/>
              </a:solidFill>
              <a:latin typeface="Muli"/>
              <a:ea typeface="Muli"/>
              <a:cs typeface="Muli"/>
              <a:sym typeface="Muli"/>
            </a:endParaRPr>
          </a:p>
        </p:txBody>
      </p:sp>
      <p:sp>
        <p:nvSpPr>
          <p:cNvPr id="7" name="Shape 1414"/>
          <p:cNvSpPr txBox="1"/>
          <p:nvPr/>
        </p:nvSpPr>
        <p:spPr>
          <a:xfrm>
            <a:off x="5486400" y="1129975"/>
            <a:ext cx="2955561" cy="2207100"/>
          </a:xfrm>
          <a:prstGeom prst="rect">
            <a:avLst/>
          </a:prstGeom>
          <a:noFill/>
          <a:ln>
            <a:noFill/>
          </a:ln>
        </p:spPr>
        <p:txBody>
          <a:bodyPr lIns="91425" tIns="91425" rIns="91425" bIns="91425" anchor="t" anchorCtr="0">
            <a:noAutofit/>
          </a:bodyPr>
          <a:lstStyle/>
          <a:p>
            <a:pPr lvl="0" rtl="0">
              <a:spcBef>
                <a:spcPts val="600"/>
              </a:spcBef>
              <a:buNone/>
            </a:pPr>
            <a:r>
              <a:rPr lang="en-US" sz="1100" b="1" dirty="0" smtClean="0">
                <a:solidFill>
                  <a:srgbClr val="00E1C6"/>
                </a:solidFill>
                <a:latin typeface="Muli"/>
                <a:ea typeface="Muli"/>
                <a:cs typeface="Muli"/>
                <a:sym typeface="Muli"/>
              </a:rPr>
              <a:t>Esri</a:t>
            </a:r>
            <a:r>
              <a:rPr lang="en" sz="1100" b="1" dirty="0" smtClean="0">
                <a:solidFill>
                  <a:srgbClr val="00E1C6"/>
                </a:solidFill>
                <a:latin typeface="Muli"/>
                <a:ea typeface="Muli"/>
                <a:cs typeface="Muli"/>
                <a:sym typeface="Muli"/>
              </a:rPr>
              <a:t> Professional Services</a:t>
            </a:r>
            <a:endParaRPr lang="en" sz="1100" b="1" dirty="0">
              <a:solidFill>
                <a:srgbClr val="00E1C6"/>
              </a:solidFill>
              <a:latin typeface="Muli"/>
              <a:ea typeface="Muli"/>
              <a:cs typeface="Muli"/>
              <a:sym typeface="Muli"/>
            </a:endParaRPr>
          </a:p>
          <a:p>
            <a:pPr lvl="0" rtl="0">
              <a:buNone/>
            </a:pPr>
            <a:endParaRPr lang="en" sz="600" dirty="0" smtClean="0">
              <a:solidFill>
                <a:srgbClr val="C6DAEC"/>
              </a:solidFill>
              <a:latin typeface="Muli"/>
              <a:ea typeface="Muli"/>
              <a:cs typeface="Muli"/>
              <a:sym typeface="Muli"/>
            </a:endParaRPr>
          </a:p>
          <a:p>
            <a:pPr lvl="0" rtl="0">
              <a:buNone/>
            </a:pPr>
            <a:r>
              <a:rPr lang="en" sz="1100" dirty="0" smtClean="0">
                <a:solidFill>
                  <a:srgbClr val="C6DAEC"/>
                </a:solidFill>
                <a:latin typeface="Muli"/>
                <a:ea typeface="Muli"/>
                <a:cs typeface="Muli"/>
                <a:sym typeface="Muli"/>
              </a:rPr>
              <a:t>Developed custom applications </a:t>
            </a:r>
          </a:p>
          <a:p>
            <a:pPr lvl="0" rtl="0">
              <a:buNone/>
            </a:pPr>
            <a:r>
              <a:rPr lang="en" sz="1100" dirty="0" smtClean="0">
                <a:solidFill>
                  <a:srgbClr val="C6DAEC"/>
                </a:solidFill>
                <a:latin typeface="Muli"/>
                <a:ea typeface="Muli"/>
                <a:cs typeface="Muli"/>
                <a:sym typeface="Muli"/>
              </a:rPr>
              <a:t>and tools for managing all stages </a:t>
            </a:r>
          </a:p>
          <a:p>
            <a:pPr lvl="0" rtl="0">
              <a:buNone/>
            </a:pPr>
            <a:r>
              <a:rPr lang="en" sz="1100" dirty="0" smtClean="0">
                <a:solidFill>
                  <a:srgbClr val="C6DAEC"/>
                </a:solidFill>
                <a:latin typeface="Muli"/>
                <a:ea typeface="Muli"/>
                <a:cs typeface="Muli"/>
                <a:sym typeface="Muli"/>
              </a:rPr>
              <a:t>of a GIS</a:t>
            </a:r>
            <a:endParaRPr lang="en" sz="1100" dirty="0">
              <a:solidFill>
                <a:srgbClr val="C6DAEC"/>
              </a:solidFill>
              <a:latin typeface="Muli"/>
              <a:ea typeface="Muli"/>
              <a:cs typeface="Muli"/>
              <a:sym typeface="Muli"/>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248400" y="1911985"/>
            <a:ext cx="1748138" cy="2057400"/>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9585"/>
            <a:ext cx="2975864"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603193" y="4350270"/>
            <a:ext cx="5108558" cy="307777"/>
          </a:xfrm>
          <a:prstGeom prst="rect">
            <a:avLst/>
          </a:prstGeom>
        </p:spPr>
        <p:txBody>
          <a:bodyPr wrap="square">
            <a:spAutoFit/>
          </a:bodyPr>
          <a:lstStyle/>
          <a:p>
            <a:pPr lvl="0"/>
            <a:r>
              <a:rPr lang="en" sz="700" b="1" dirty="0" smtClean="0">
                <a:solidFill>
                  <a:srgbClr val="00E1C6"/>
                </a:solidFill>
                <a:latin typeface="Muli"/>
                <a:ea typeface="Muli"/>
                <a:cs typeface="Muli"/>
                <a:sym typeface="Muli"/>
              </a:rPr>
              <a:t>Presentation System Best Practices</a:t>
            </a:r>
            <a:endParaRPr lang="en" sz="700" b="1" dirty="0">
              <a:solidFill>
                <a:srgbClr val="00E1C6"/>
              </a:solidFill>
              <a:latin typeface="Muli"/>
              <a:ea typeface="Muli"/>
              <a:cs typeface="Muli"/>
              <a:sym typeface="Muli"/>
            </a:endParaRPr>
          </a:p>
          <a:p>
            <a:r>
              <a:rPr lang="en-US" sz="700" u="sng" dirty="0" smtClean="0">
                <a:hlinkClick r:id="rId5"/>
              </a:rPr>
              <a:t> http</a:t>
            </a:r>
            <a:r>
              <a:rPr lang="en-US" sz="700" u="sng" dirty="0">
                <a:hlinkClick r:id="rId5"/>
              </a:rPr>
              <a:t>://</a:t>
            </a:r>
            <a:r>
              <a:rPr lang="en-US" sz="700" u="sng" dirty="0" smtClean="0">
                <a:hlinkClick r:id="rId5"/>
              </a:rPr>
              <a:t>proceedings.esri.com/library/userconf/devsummit13/papers/devsummit-021.pdf</a:t>
            </a:r>
            <a:endParaRPr lang="en-US" sz="700" dirty="0"/>
          </a:p>
        </p:txBody>
      </p:sp>
      <p:sp>
        <p:nvSpPr>
          <p:cNvPr id="3" name="Rectangle 2"/>
          <p:cNvSpPr/>
          <p:nvPr/>
        </p:nvSpPr>
        <p:spPr>
          <a:xfrm>
            <a:off x="5603193" y="4597506"/>
            <a:ext cx="4994258" cy="307777"/>
          </a:xfrm>
          <a:prstGeom prst="rect">
            <a:avLst/>
          </a:prstGeom>
        </p:spPr>
        <p:txBody>
          <a:bodyPr wrap="square">
            <a:spAutoFit/>
          </a:bodyPr>
          <a:lstStyle/>
          <a:p>
            <a:pPr lvl="0"/>
            <a:r>
              <a:rPr lang="en" sz="700" b="1" dirty="0" smtClean="0">
                <a:solidFill>
                  <a:srgbClr val="00E1C6"/>
                </a:solidFill>
                <a:latin typeface="Muli"/>
                <a:ea typeface="Muli"/>
                <a:cs typeface="Muli"/>
                <a:sym typeface="Muli"/>
              </a:rPr>
              <a:t>Professional Services Resources</a:t>
            </a:r>
            <a:endParaRPr lang="en" sz="700" b="1" dirty="0">
              <a:solidFill>
                <a:srgbClr val="00E1C6"/>
              </a:solidFill>
              <a:latin typeface="Muli"/>
              <a:ea typeface="Muli"/>
              <a:cs typeface="Muli"/>
              <a:sym typeface="Muli"/>
            </a:endParaRPr>
          </a:p>
          <a:p>
            <a:r>
              <a:rPr lang="en-US" sz="700" u="sng" dirty="0" smtClean="0">
                <a:hlinkClick r:id="rId6"/>
              </a:rPr>
              <a:t>http</a:t>
            </a:r>
            <a:r>
              <a:rPr lang="en-US" sz="700" u="sng" dirty="0">
                <a:hlinkClick r:id="rId6"/>
              </a:rPr>
              <a:t>://www.arcgis.com/home/search.html?q=owner%3AEnterpriseImp&amp;restrict=true</a:t>
            </a:r>
            <a:endParaRPr lang="en-US" sz="700" dirty="0"/>
          </a:p>
        </p:txBody>
      </p:sp>
      <p:sp>
        <p:nvSpPr>
          <p:cNvPr id="4" name="Rectangle 3"/>
          <p:cNvSpPr/>
          <p:nvPr/>
        </p:nvSpPr>
        <p:spPr>
          <a:xfrm>
            <a:off x="5603193" y="4828691"/>
            <a:ext cx="5205947" cy="307777"/>
          </a:xfrm>
          <a:prstGeom prst="rect">
            <a:avLst/>
          </a:prstGeom>
        </p:spPr>
        <p:txBody>
          <a:bodyPr wrap="square">
            <a:spAutoFit/>
          </a:bodyPr>
          <a:lstStyle/>
          <a:p>
            <a:r>
              <a:rPr lang="en" sz="700" b="1" dirty="0" smtClean="0">
                <a:solidFill>
                  <a:srgbClr val="00E1C6"/>
                </a:solidFill>
                <a:latin typeface="Muli"/>
                <a:ea typeface="Muli"/>
                <a:cs typeface="Muli"/>
                <a:sym typeface="Muli"/>
              </a:rPr>
              <a:t>System Monitor</a:t>
            </a:r>
            <a:endParaRPr lang="en" sz="700" b="1" dirty="0">
              <a:solidFill>
                <a:srgbClr val="00E1C6"/>
              </a:solidFill>
              <a:latin typeface="Muli"/>
              <a:ea typeface="Muli"/>
              <a:cs typeface="Muli"/>
              <a:sym typeface="Muli"/>
            </a:endParaRPr>
          </a:p>
          <a:p>
            <a:pPr lvl="0"/>
            <a:r>
              <a:rPr lang="en-US" sz="700" u="sng" dirty="0" smtClean="0">
                <a:hlinkClick r:id="rId7"/>
              </a:rPr>
              <a:t>http</a:t>
            </a:r>
            <a:r>
              <a:rPr lang="en-US" sz="700" u="sng" dirty="0">
                <a:hlinkClick r:id="rId7"/>
              </a:rPr>
              <a:t>://www.arcgis.com/home/item.html?id=848f48b0f88e4de7a036377197453efe</a:t>
            </a:r>
            <a:endParaRPr lang="en-US" sz="700" dirty="0"/>
          </a:p>
        </p:txBody>
      </p:sp>
    </p:spTree>
    <p:extLst>
      <p:ext uri="{BB962C8B-B14F-4D97-AF65-F5344CB8AC3E}">
        <p14:creationId xmlns:p14="http://schemas.microsoft.com/office/powerpoint/2010/main" val="86394239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4" name="Shape 1414"/>
          <p:cNvSpPr txBox="1"/>
          <p:nvPr/>
        </p:nvSpPr>
        <p:spPr>
          <a:xfrm>
            <a:off x="2541238" y="1328536"/>
            <a:ext cx="2209800" cy="1999575"/>
          </a:xfrm>
          <a:prstGeom prst="rect">
            <a:avLst/>
          </a:prstGeom>
          <a:noFill/>
          <a:ln>
            <a:noFill/>
          </a:ln>
        </p:spPr>
        <p:txBody>
          <a:bodyPr lIns="91425" tIns="91425" rIns="91425" bIns="91425" numCol="1" anchor="t" anchorCtr="0">
            <a:noAutofit/>
          </a:bodyPr>
          <a:lstStyle/>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Page Hits </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Operating System Details</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Location of User Community</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Network</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Time of day Charts</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Live Activity</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Hosted Solution</a:t>
            </a:r>
            <a:endParaRPr lang="en" sz="1100" dirty="0">
              <a:solidFill>
                <a:srgbClr val="C6DAEC"/>
              </a:solidFill>
              <a:latin typeface="Muli"/>
              <a:ea typeface="Muli"/>
              <a:cs typeface="Muli"/>
              <a:sym typeface="Muli"/>
            </a:endParaRPr>
          </a:p>
        </p:txBody>
      </p:sp>
      <p:sp>
        <p:nvSpPr>
          <p:cNvPr id="1415" name="Shape 1415"/>
          <p:cNvSpPr txBox="1"/>
          <p:nvPr/>
        </p:nvSpPr>
        <p:spPr>
          <a:xfrm>
            <a:off x="5279701" y="3167567"/>
            <a:ext cx="3330899" cy="1600200"/>
          </a:xfrm>
          <a:prstGeom prst="rect">
            <a:avLst/>
          </a:prstGeom>
          <a:noFill/>
          <a:ln>
            <a:noFill/>
          </a:ln>
        </p:spPr>
        <p:txBody>
          <a:bodyPr lIns="91425" tIns="91425" rIns="91425" bIns="91425" anchor="t" anchorCtr="0">
            <a:noAutofit/>
          </a:bodyPr>
          <a:lstStyle/>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Click heatmaps </a:t>
            </a:r>
          </a:p>
          <a:p>
            <a:pPr marL="171450" lvl="0" indent="-171450" rtl="0">
              <a:spcBef>
                <a:spcPts val="600"/>
              </a:spcBef>
              <a:buFont typeface="Arial" panose="020B0604020202020204" pitchFamily="34" charset="0"/>
              <a:buChar char="•"/>
            </a:pPr>
            <a:r>
              <a:rPr lang="en" sz="1100" dirty="0">
                <a:solidFill>
                  <a:srgbClr val="C6DAEC"/>
                </a:solidFill>
                <a:latin typeface="Muli"/>
                <a:ea typeface="Muli"/>
                <a:cs typeface="Muli"/>
                <a:sym typeface="Muli"/>
              </a:rPr>
              <a:t>M</a:t>
            </a:r>
            <a:r>
              <a:rPr lang="en" sz="1100" dirty="0" smtClean="0">
                <a:solidFill>
                  <a:srgbClr val="C6DAEC"/>
                </a:solidFill>
                <a:latin typeface="Muli"/>
                <a:ea typeface="Muli"/>
                <a:cs typeface="Muli"/>
                <a:sym typeface="Muli"/>
              </a:rPr>
              <a:t>ouse hover heatmaps</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Session Replay</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Same statistics as Google Analytics</a:t>
            </a:r>
          </a:p>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Hosted and Self-Hosted Solutions</a:t>
            </a:r>
            <a:endParaRPr lang="en" sz="1100" dirty="0">
              <a:solidFill>
                <a:srgbClr val="C6DAEC"/>
              </a:solidFill>
              <a:latin typeface="Muli"/>
              <a:ea typeface="Muli"/>
              <a:cs typeface="Muli"/>
              <a:sym typeface="Muli"/>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39" y="1804672"/>
            <a:ext cx="1371898" cy="1281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755580" y="1123950"/>
            <a:ext cx="6540820" cy="307777"/>
          </a:xfrm>
          <a:prstGeom prst="rect">
            <a:avLst/>
          </a:prstGeom>
        </p:spPr>
        <p:txBody>
          <a:bodyPr wrap="square">
            <a:spAutoFit/>
          </a:bodyPr>
          <a:lstStyle/>
          <a:p>
            <a:pPr>
              <a:spcBef>
                <a:spcPts val="600"/>
              </a:spcBef>
            </a:pPr>
            <a:r>
              <a:rPr lang="en" b="1" dirty="0">
                <a:solidFill>
                  <a:srgbClr val="00E1C6"/>
                </a:solidFill>
                <a:latin typeface="Muli"/>
                <a:ea typeface="Muli"/>
                <a:cs typeface="Muli"/>
                <a:sym typeface="Muli"/>
              </a:rPr>
              <a:t>Google </a:t>
            </a:r>
            <a:r>
              <a:rPr lang="en" b="1" dirty="0" smtClean="0">
                <a:solidFill>
                  <a:srgbClr val="00E1C6"/>
                </a:solidFill>
                <a:latin typeface="Muli"/>
                <a:ea typeface="Muli"/>
                <a:cs typeface="Muli"/>
                <a:sym typeface="Muli"/>
              </a:rPr>
              <a:t>Analytics		</a:t>
            </a:r>
            <a:endParaRPr lang="en" b="1" dirty="0">
              <a:solidFill>
                <a:srgbClr val="00E1C6"/>
              </a:solidFill>
              <a:latin typeface="Muli"/>
              <a:ea typeface="Muli"/>
              <a:cs typeface="Muli"/>
              <a:sym typeface="Muli"/>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022" y="3198403"/>
            <a:ext cx="571895" cy="252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7225" y="3958617"/>
            <a:ext cx="576692" cy="222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7225" y="3601246"/>
            <a:ext cx="576692" cy="206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432399" y="2897486"/>
            <a:ext cx="1736373" cy="307777"/>
          </a:xfrm>
          <a:prstGeom prst="rect">
            <a:avLst/>
          </a:prstGeom>
        </p:spPr>
        <p:txBody>
          <a:bodyPr wrap="none">
            <a:spAutoFit/>
          </a:bodyPr>
          <a:lstStyle/>
          <a:p>
            <a:pPr>
              <a:spcBef>
                <a:spcPts val="600"/>
              </a:spcBef>
            </a:pPr>
            <a:r>
              <a:rPr lang="en" b="1" dirty="0">
                <a:solidFill>
                  <a:srgbClr val="00E1C6"/>
                </a:solidFill>
                <a:latin typeface="Muli"/>
                <a:ea typeface="Muli"/>
                <a:cs typeface="Muli"/>
                <a:sym typeface="Muli"/>
              </a:rPr>
              <a:t>Heatmap Tracking</a:t>
            </a:r>
          </a:p>
        </p:txBody>
      </p:sp>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9045" y="1168946"/>
            <a:ext cx="2705998" cy="134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8"/>
          <a:stretch>
            <a:fillRect/>
          </a:stretch>
        </p:blipFill>
        <p:spPr>
          <a:xfrm>
            <a:off x="539476" y="3175170"/>
            <a:ext cx="2297023" cy="278427"/>
          </a:xfrm>
          <a:prstGeom prst="rect">
            <a:avLst/>
          </a:prstGeom>
        </p:spPr>
      </p:pic>
      <p:sp>
        <p:nvSpPr>
          <p:cNvPr id="13" name="Shape 1412"/>
          <p:cNvSpPr txBox="1">
            <a:spLocks/>
          </p:cNvSpPr>
          <p:nvPr/>
        </p:nvSpPr>
        <p:spPr>
          <a:xfrm>
            <a:off x="2438400" y="60778"/>
            <a:ext cx="6781800" cy="6453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3000" dirty="0" smtClean="0"/>
              <a:t>Tracking Research – Web Applications</a:t>
            </a:r>
            <a:endParaRPr lang="en" sz="3000" dirty="0"/>
          </a:p>
        </p:txBody>
      </p:sp>
      <p:sp>
        <p:nvSpPr>
          <p:cNvPr id="16" name="Rectangle 15"/>
          <p:cNvSpPr/>
          <p:nvPr/>
        </p:nvSpPr>
        <p:spPr>
          <a:xfrm>
            <a:off x="2755580" y="3593632"/>
            <a:ext cx="6540820" cy="307777"/>
          </a:xfrm>
          <a:prstGeom prst="rect">
            <a:avLst/>
          </a:prstGeom>
        </p:spPr>
        <p:txBody>
          <a:bodyPr wrap="square">
            <a:spAutoFit/>
          </a:bodyPr>
          <a:lstStyle/>
          <a:p>
            <a:pPr>
              <a:spcBef>
                <a:spcPts val="600"/>
              </a:spcBef>
            </a:pPr>
            <a:r>
              <a:rPr lang="en" b="1" dirty="0" smtClean="0">
                <a:solidFill>
                  <a:srgbClr val="00E1C6"/>
                </a:solidFill>
                <a:latin typeface="Muli"/>
                <a:ea typeface="Muli"/>
                <a:cs typeface="Muli"/>
                <a:sym typeface="Muli"/>
              </a:rPr>
              <a:t>NetInsight 		</a:t>
            </a:r>
            <a:endParaRPr lang="en" b="1" dirty="0">
              <a:solidFill>
                <a:srgbClr val="00E1C6"/>
              </a:solidFill>
              <a:latin typeface="Muli"/>
              <a:ea typeface="Muli"/>
              <a:cs typeface="Muli"/>
              <a:sym typeface="Muli"/>
            </a:endParaRPr>
          </a:p>
        </p:txBody>
      </p:sp>
      <p:sp>
        <p:nvSpPr>
          <p:cNvPr id="19" name="Shape 1414"/>
          <p:cNvSpPr txBox="1"/>
          <p:nvPr/>
        </p:nvSpPr>
        <p:spPr>
          <a:xfrm>
            <a:off x="2590800" y="3818949"/>
            <a:ext cx="2209800" cy="539176"/>
          </a:xfrm>
          <a:prstGeom prst="rect">
            <a:avLst/>
          </a:prstGeom>
          <a:noFill/>
          <a:ln>
            <a:noFill/>
          </a:ln>
        </p:spPr>
        <p:txBody>
          <a:bodyPr lIns="91425" tIns="91425" rIns="91425" bIns="91425" numCol="1" anchor="t" anchorCtr="0">
            <a:noAutofit/>
          </a:bodyPr>
          <a:lstStyle/>
          <a:p>
            <a:pPr marL="171450" lvl="0" indent="-171450" rtl="0">
              <a:spcBef>
                <a:spcPts val="600"/>
              </a:spcBef>
              <a:buFont typeface="Arial" panose="020B0604020202020204" pitchFamily="34" charset="0"/>
              <a:buChar char="•"/>
            </a:pPr>
            <a:r>
              <a:rPr lang="en" sz="1100" dirty="0" smtClean="0">
                <a:solidFill>
                  <a:srgbClr val="C6DAEC"/>
                </a:solidFill>
                <a:latin typeface="Muli"/>
                <a:ea typeface="Muli"/>
                <a:cs typeface="Muli"/>
                <a:sym typeface="Muli"/>
              </a:rPr>
              <a:t>Self Hosted Version</a:t>
            </a:r>
            <a:endParaRPr lang="en" sz="1100" dirty="0">
              <a:solidFill>
                <a:srgbClr val="C6DAEC"/>
              </a:solidFill>
              <a:latin typeface="Muli"/>
              <a:ea typeface="Muli"/>
              <a:cs typeface="Muli"/>
              <a:sym typeface="Muli"/>
            </a:endParaRPr>
          </a:p>
        </p:txBody>
      </p:sp>
      <p:sp>
        <p:nvSpPr>
          <p:cNvPr id="7" name="Rectangle 6">
            <a:hlinkClick r:id="rId9"/>
          </p:cNvPr>
          <p:cNvSpPr/>
          <p:nvPr/>
        </p:nvSpPr>
        <p:spPr>
          <a:xfrm>
            <a:off x="76200" y="4781550"/>
            <a:ext cx="2023311" cy="215444"/>
          </a:xfrm>
          <a:prstGeom prst="rect">
            <a:avLst/>
          </a:prstGeom>
        </p:spPr>
        <p:txBody>
          <a:bodyPr wrap="none">
            <a:spAutoFit/>
          </a:bodyPr>
          <a:lstStyle/>
          <a:p>
            <a:r>
              <a:rPr lang="en-US" sz="800" dirty="0" smtClean="0">
                <a:hlinkClick r:id="rId9"/>
              </a:rPr>
              <a:t>www.ndm.net/ecm/IBM/unica-netinsight</a:t>
            </a:r>
            <a:r>
              <a:rPr lang="en-US" sz="800" dirty="0" smtClean="0"/>
              <a:t> </a:t>
            </a:r>
            <a:endParaRPr lang="en-US" sz="800" dirty="0"/>
          </a:p>
        </p:txBody>
      </p:sp>
      <p:sp>
        <p:nvSpPr>
          <p:cNvPr id="8" name="Rectangle 7"/>
          <p:cNvSpPr/>
          <p:nvPr/>
        </p:nvSpPr>
        <p:spPr>
          <a:xfrm>
            <a:off x="77586" y="4923006"/>
            <a:ext cx="4953000" cy="215444"/>
          </a:xfrm>
          <a:prstGeom prst="rect">
            <a:avLst/>
          </a:prstGeom>
        </p:spPr>
        <p:txBody>
          <a:bodyPr wrap="square">
            <a:spAutoFit/>
          </a:bodyPr>
          <a:lstStyle/>
          <a:p>
            <a:r>
              <a:rPr lang="en-US" sz="800" dirty="0" smtClean="0">
                <a:hlinkClick r:id="rId10"/>
              </a:rPr>
              <a:t>doc.unica.com/products/</a:t>
            </a:r>
            <a:r>
              <a:rPr lang="en-US" sz="800" dirty="0" err="1" smtClean="0">
                <a:hlinkClick r:id="rId10"/>
              </a:rPr>
              <a:t>netinsight</a:t>
            </a:r>
            <a:r>
              <a:rPr lang="en-US" sz="800" dirty="0" smtClean="0">
                <a:hlinkClick r:id="rId10"/>
              </a:rPr>
              <a:t>/8_6_0/</a:t>
            </a:r>
            <a:r>
              <a:rPr lang="en-US" sz="800" dirty="0" err="1" smtClean="0">
                <a:hlinkClick r:id="rId10"/>
              </a:rPr>
              <a:t>en_us</a:t>
            </a:r>
            <a:r>
              <a:rPr lang="en-US" sz="800" dirty="0" smtClean="0">
                <a:hlinkClick r:id="rId10"/>
              </a:rPr>
              <a:t>/IBMUnicaNetInsight860ReportsUsersGuide_en_us.pdf</a:t>
            </a:r>
            <a:endParaRPr lang="en-US" sz="800" dirty="0"/>
          </a:p>
        </p:txBody>
      </p:sp>
      <p:sp>
        <p:nvSpPr>
          <p:cNvPr id="9" name="Rectangle 8"/>
          <p:cNvSpPr/>
          <p:nvPr/>
        </p:nvSpPr>
        <p:spPr>
          <a:xfrm>
            <a:off x="111631" y="4645223"/>
            <a:ext cx="1829347" cy="215444"/>
          </a:xfrm>
          <a:prstGeom prst="rect">
            <a:avLst/>
          </a:prstGeom>
        </p:spPr>
        <p:txBody>
          <a:bodyPr wrap="none">
            <a:spAutoFit/>
          </a:bodyPr>
          <a:lstStyle/>
          <a:p>
            <a:r>
              <a:rPr lang="en-US" sz="800" dirty="0" smtClean="0">
                <a:hlinkClick r:id="rId11"/>
              </a:rPr>
              <a:t>www.google.com/analytics/standard</a:t>
            </a:r>
            <a:endParaRPr lang="en-US" dirty="0"/>
          </a:p>
        </p:txBody>
      </p:sp>
    </p:spTree>
    <p:extLst>
      <p:ext uri="{BB962C8B-B14F-4D97-AF65-F5344CB8AC3E}">
        <p14:creationId xmlns:p14="http://schemas.microsoft.com/office/powerpoint/2010/main" val="51151880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4" name="Shape 1414"/>
          <p:cNvSpPr txBox="1"/>
          <p:nvPr/>
        </p:nvSpPr>
        <p:spPr>
          <a:xfrm>
            <a:off x="1875691" y="971550"/>
            <a:ext cx="3458309" cy="2207100"/>
          </a:xfrm>
          <a:prstGeom prst="rect">
            <a:avLst/>
          </a:prstGeom>
          <a:noFill/>
          <a:ln>
            <a:noFill/>
          </a:ln>
        </p:spPr>
        <p:txBody>
          <a:bodyPr lIns="91425" tIns="91425" rIns="91425" bIns="91425" anchor="t" anchorCtr="0">
            <a:noAutofit/>
          </a:bodyPr>
          <a:lstStyle/>
          <a:p>
            <a:pPr lvl="0">
              <a:spcBef>
                <a:spcPts val="600"/>
              </a:spcBef>
            </a:pPr>
            <a:r>
              <a:rPr lang="en" sz="1200" b="1" dirty="0" smtClean="0">
                <a:solidFill>
                  <a:srgbClr val="00E1C6"/>
                </a:solidFill>
                <a:latin typeface="Muli"/>
                <a:ea typeface="Muli"/>
                <a:cs typeface="Muli"/>
                <a:sym typeface="Muli"/>
              </a:rPr>
              <a:t>Latitude Geographics - </a:t>
            </a:r>
            <a:r>
              <a:rPr lang="en-US" sz="1200" b="1" dirty="0" err="1" smtClean="0">
                <a:solidFill>
                  <a:srgbClr val="00E1C6"/>
                </a:solidFill>
                <a:latin typeface="Muli"/>
                <a:ea typeface="Muli"/>
                <a:cs typeface="Muli"/>
                <a:sym typeface="Muli"/>
              </a:rPr>
              <a:t>Geocortex</a:t>
            </a:r>
            <a:r>
              <a:rPr lang="en-US" sz="1200" b="1" dirty="0" smtClean="0">
                <a:solidFill>
                  <a:srgbClr val="00E1C6"/>
                </a:solidFill>
                <a:latin typeface="Muli"/>
                <a:ea typeface="Muli"/>
                <a:cs typeface="Muli"/>
                <a:sym typeface="Muli"/>
              </a:rPr>
              <a:t> Analytics</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Formerly </a:t>
            </a:r>
            <a:r>
              <a:rPr lang="en-US" sz="1200" dirty="0" err="1" smtClean="0">
                <a:solidFill>
                  <a:srgbClr val="C6DAEC"/>
                </a:solidFill>
                <a:latin typeface="Muli"/>
                <a:ea typeface="Muli"/>
                <a:cs typeface="Muli"/>
                <a:sym typeface="Muli"/>
              </a:rPr>
              <a:t>Geocortex</a:t>
            </a:r>
            <a:r>
              <a:rPr lang="en-US" sz="1200" dirty="0" smtClean="0">
                <a:solidFill>
                  <a:srgbClr val="C6DAEC"/>
                </a:solidFill>
                <a:latin typeface="Muli"/>
                <a:ea typeface="Muli"/>
                <a:cs typeface="Muli"/>
                <a:sym typeface="Muli"/>
              </a:rPr>
              <a:t> Insight</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System Status</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Service Status</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Trends </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Dashboard</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Reporting</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Alarms</a:t>
            </a:r>
            <a:endParaRPr lang="en-US" sz="1200" dirty="0">
              <a:solidFill>
                <a:srgbClr val="C6DAEC"/>
              </a:solidFill>
              <a:latin typeface="Muli"/>
              <a:ea typeface="Muli"/>
              <a:cs typeface="Muli"/>
              <a:sym typeface="Muli"/>
            </a:endParaRPr>
          </a:p>
          <a:p>
            <a:pPr lvl="0">
              <a:spcBef>
                <a:spcPts val="600"/>
              </a:spcBef>
            </a:pPr>
            <a:endParaRPr lang="en" sz="1100" b="1" dirty="0">
              <a:solidFill>
                <a:srgbClr val="00E1C6"/>
              </a:solidFill>
              <a:latin typeface="Muli"/>
              <a:ea typeface="Muli"/>
              <a:cs typeface="Muli"/>
              <a:sym typeface="Muli"/>
            </a:endParaRPr>
          </a:p>
        </p:txBody>
      </p:sp>
      <p:sp>
        <p:nvSpPr>
          <p:cNvPr id="7" name="Shape 1414"/>
          <p:cNvSpPr txBox="1"/>
          <p:nvPr/>
        </p:nvSpPr>
        <p:spPr>
          <a:xfrm>
            <a:off x="5486400" y="971550"/>
            <a:ext cx="3191399" cy="2207100"/>
          </a:xfrm>
          <a:prstGeom prst="rect">
            <a:avLst/>
          </a:prstGeom>
          <a:noFill/>
          <a:ln>
            <a:noFill/>
          </a:ln>
        </p:spPr>
        <p:txBody>
          <a:bodyPr lIns="91425" tIns="91425" rIns="91425" bIns="91425" anchor="t" anchorCtr="0">
            <a:noAutofit/>
          </a:bodyPr>
          <a:lstStyle/>
          <a:p>
            <a:pPr lvl="0" rtl="0">
              <a:spcBef>
                <a:spcPts val="600"/>
              </a:spcBef>
              <a:buNone/>
            </a:pPr>
            <a:r>
              <a:rPr lang="en" sz="1200" b="1" dirty="0" smtClean="0">
                <a:solidFill>
                  <a:srgbClr val="00E1C6"/>
                </a:solidFill>
                <a:latin typeface="Muli"/>
                <a:ea typeface="Muli"/>
                <a:cs typeface="Muli"/>
                <a:sym typeface="Muli"/>
              </a:rPr>
              <a:t>Vestra – Geosystem Monitor Enterprise</a:t>
            </a:r>
            <a:endParaRPr lang="en" sz="1200" b="1" dirty="0">
              <a:solidFill>
                <a:srgbClr val="00E1C6"/>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Individual Rest Services</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ArcGIS </a:t>
            </a:r>
            <a:r>
              <a:rPr lang="en-US" sz="1200" dirty="0">
                <a:solidFill>
                  <a:srgbClr val="C6DAEC"/>
                </a:solidFill>
                <a:latin typeface="Muli"/>
                <a:ea typeface="Muli"/>
                <a:cs typeface="Muli"/>
                <a:sym typeface="Muli"/>
              </a:rPr>
              <a:t>Online </a:t>
            </a:r>
            <a:r>
              <a:rPr lang="en-US" sz="1200" dirty="0" smtClean="0">
                <a:solidFill>
                  <a:srgbClr val="C6DAEC"/>
                </a:solidFill>
                <a:latin typeface="Muli"/>
                <a:ea typeface="Muli"/>
                <a:cs typeface="Muli"/>
                <a:sym typeface="Muli"/>
              </a:rPr>
              <a:t>services/ Web Maps</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Database/SDE Layers/Usage</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Web Applications</a:t>
            </a:r>
            <a:endParaRPr lang="en-US" sz="1200" dirty="0">
              <a:solidFill>
                <a:srgbClr val="C6DAEC"/>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Alerts and Reporting</a:t>
            </a:r>
            <a:endParaRPr lang="en-US" sz="1200" dirty="0">
              <a:solidFill>
                <a:srgbClr val="C6DAEC"/>
              </a:solidFill>
              <a:latin typeface="Muli"/>
              <a:ea typeface="Muli"/>
              <a:cs typeface="Muli"/>
              <a:sym typeface="Muli"/>
            </a:endParaRPr>
          </a:p>
          <a:p>
            <a:pPr lvl="0" rtl="0">
              <a:spcBef>
                <a:spcPts val="600"/>
              </a:spcBef>
              <a:buNone/>
            </a:pPr>
            <a:endParaRPr lang="en" sz="1100" dirty="0">
              <a:solidFill>
                <a:srgbClr val="C6DAEC"/>
              </a:solidFill>
              <a:latin typeface="Muli"/>
              <a:ea typeface="Muli"/>
              <a:cs typeface="Muli"/>
              <a:sym typeface="Muli"/>
            </a:endParaRPr>
          </a:p>
        </p:txBody>
      </p:sp>
      <p:sp>
        <p:nvSpPr>
          <p:cNvPr id="2" name="Rectangle 1">
            <a:hlinkClick r:id="rId3"/>
          </p:cNvPr>
          <p:cNvSpPr/>
          <p:nvPr/>
        </p:nvSpPr>
        <p:spPr>
          <a:xfrm>
            <a:off x="226646" y="4687197"/>
            <a:ext cx="2821354" cy="338554"/>
          </a:xfrm>
          <a:prstGeom prst="rect">
            <a:avLst/>
          </a:prstGeom>
        </p:spPr>
        <p:txBody>
          <a:bodyPr wrap="square">
            <a:spAutoFit/>
          </a:bodyPr>
          <a:lstStyle/>
          <a:p>
            <a:pPr lvl="0"/>
            <a:r>
              <a:rPr lang="en-US" sz="800" u="sng" dirty="0" smtClean="0"/>
              <a:t>http</a:t>
            </a:r>
            <a:r>
              <a:rPr lang="en-US" sz="800" u="sng" dirty="0"/>
              <a:t>://www.geocortex.com/products/geocortex-analytics</a:t>
            </a:r>
            <a:r>
              <a:rPr lang="en-US" sz="800" u="sng" dirty="0" smtClean="0"/>
              <a:t>/ </a:t>
            </a:r>
            <a:r>
              <a:rPr lang="en-US" sz="800" dirty="0" smtClean="0"/>
              <a:t> </a:t>
            </a:r>
          </a:p>
          <a:p>
            <a:endParaRPr lang="en-US" sz="800" dirty="0"/>
          </a:p>
        </p:txBody>
      </p:sp>
      <p:sp>
        <p:nvSpPr>
          <p:cNvPr id="3" name="Rectangle 2"/>
          <p:cNvSpPr/>
          <p:nvPr/>
        </p:nvSpPr>
        <p:spPr>
          <a:xfrm>
            <a:off x="6172200" y="4804946"/>
            <a:ext cx="2743200" cy="215444"/>
          </a:xfrm>
          <a:prstGeom prst="rect">
            <a:avLst/>
          </a:prstGeom>
        </p:spPr>
        <p:txBody>
          <a:bodyPr wrap="square">
            <a:spAutoFit/>
          </a:bodyPr>
          <a:lstStyle/>
          <a:p>
            <a:pPr lvl="0"/>
            <a:r>
              <a:rPr lang="en-US" sz="800" u="sng" dirty="0" smtClean="0">
                <a:hlinkClick r:id="rId4"/>
              </a:rPr>
              <a:t>www.vestra.com/gis/products/geosystems-monitor</a:t>
            </a:r>
            <a:endParaRPr lang="en-US" sz="800" dirty="0"/>
          </a:p>
        </p:txBody>
      </p:sp>
      <p:sp>
        <p:nvSpPr>
          <p:cNvPr id="8" name="Shape 1412"/>
          <p:cNvSpPr txBox="1">
            <a:spLocks/>
          </p:cNvSpPr>
          <p:nvPr/>
        </p:nvSpPr>
        <p:spPr>
          <a:xfrm>
            <a:off x="2362200" y="76033"/>
            <a:ext cx="7543800" cy="567322"/>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2900" dirty="0" smtClean="0"/>
              <a:t>Tracking Research – 3rd Party Software</a:t>
            </a:r>
            <a:endParaRPr lang="en" sz="2900" dirty="0"/>
          </a:p>
        </p:txBody>
      </p:sp>
      <p:sp>
        <p:nvSpPr>
          <p:cNvPr id="5" name="Rectangle 4"/>
          <p:cNvSpPr/>
          <p:nvPr/>
        </p:nvSpPr>
        <p:spPr>
          <a:xfrm>
            <a:off x="6172200" y="4687197"/>
            <a:ext cx="2971800" cy="215444"/>
          </a:xfrm>
          <a:prstGeom prst="rect">
            <a:avLst/>
          </a:prstGeom>
        </p:spPr>
        <p:txBody>
          <a:bodyPr wrap="square">
            <a:spAutoFit/>
          </a:bodyPr>
          <a:lstStyle/>
          <a:p>
            <a:r>
              <a:rPr lang="en-US" sz="800" dirty="0" smtClean="0">
                <a:hlinkClick r:id="rId5"/>
              </a:rPr>
              <a:t>www.vestra.com/geosystems-monitor-arcgis-online</a:t>
            </a:r>
            <a:endParaRPr lang="en-US" sz="800" dirty="0"/>
          </a:p>
        </p:txBody>
      </p:sp>
      <p:sp>
        <p:nvSpPr>
          <p:cNvPr id="10" name="Shape 1414"/>
          <p:cNvSpPr txBox="1"/>
          <p:nvPr/>
        </p:nvSpPr>
        <p:spPr>
          <a:xfrm>
            <a:off x="5486400" y="3112411"/>
            <a:ext cx="3581401" cy="1641026"/>
          </a:xfrm>
          <a:prstGeom prst="rect">
            <a:avLst/>
          </a:prstGeom>
          <a:noFill/>
          <a:ln>
            <a:noFill/>
          </a:ln>
        </p:spPr>
        <p:txBody>
          <a:bodyPr lIns="91425" tIns="91425" rIns="91425" bIns="91425" anchor="t" anchorCtr="0">
            <a:noAutofit/>
          </a:bodyPr>
          <a:lstStyle/>
          <a:p>
            <a:pPr lvl="0" rtl="0">
              <a:spcBef>
                <a:spcPts val="600"/>
              </a:spcBef>
              <a:buNone/>
            </a:pPr>
            <a:r>
              <a:rPr lang="en" sz="1200" b="1" dirty="0" smtClean="0">
                <a:solidFill>
                  <a:srgbClr val="00E1C6"/>
                </a:solidFill>
                <a:latin typeface="Muli"/>
                <a:ea typeface="Muli"/>
                <a:cs typeface="Muli"/>
                <a:sym typeface="Muli"/>
              </a:rPr>
              <a:t>Vestra – Geosystem Monitor ArcGIS Online</a:t>
            </a:r>
            <a:endParaRPr lang="en" sz="1200" b="1" dirty="0">
              <a:solidFill>
                <a:srgbClr val="00E1C6"/>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Web Maps and Applications</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Alerting</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Performance monitoring</a:t>
            </a:r>
          </a:p>
          <a:p>
            <a:pPr marL="171450" lvl="0" indent="-171450">
              <a:spcBef>
                <a:spcPts val="600"/>
              </a:spcBef>
              <a:buFont typeface="Arial" panose="020B0604020202020204" pitchFamily="34" charset="0"/>
              <a:buChar char="•"/>
            </a:pPr>
            <a:endParaRPr lang="en-US" sz="1200" dirty="0">
              <a:solidFill>
                <a:srgbClr val="C6DAEC"/>
              </a:solidFill>
              <a:latin typeface="Muli"/>
              <a:ea typeface="Muli"/>
              <a:cs typeface="Muli"/>
              <a:sym typeface="Muli"/>
            </a:endParaRPr>
          </a:p>
          <a:p>
            <a:pPr lvl="0" rtl="0">
              <a:spcBef>
                <a:spcPts val="600"/>
              </a:spcBef>
              <a:buNone/>
            </a:pPr>
            <a:endParaRPr lang="en" sz="1100" dirty="0">
              <a:solidFill>
                <a:srgbClr val="C6DAEC"/>
              </a:solidFill>
              <a:latin typeface="Muli"/>
              <a:ea typeface="Muli"/>
              <a:cs typeface="Muli"/>
              <a:sym typeface="Muli"/>
            </a:endParaRPr>
          </a:p>
        </p:txBody>
      </p:sp>
      <p:sp>
        <p:nvSpPr>
          <p:cNvPr id="11" name="Shape 1414"/>
          <p:cNvSpPr txBox="1"/>
          <p:nvPr/>
        </p:nvSpPr>
        <p:spPr>
          <a:xfrm>
            <a:off x="1872565" y="3156874"/>
            <a:ext cx="3191399" cy="2207100"/>
          </a:xfrm>
          <a:prstGeom prst="rect">
            <a:avLst/>
          </a:prstGeom>
          <a:noFill/>
          <a:ln>
            <a:noFill/>
          </a:ln>
        </p:spPr>
        <p:txBody>
          <a:bodyPr lIns="91425" tIns="91425" rIns="91425" bIns="91425" anchor="t" anchorCtr="0">
            <a:noAutofit/>
          </a:bodyPr>
          <a:lstStyle/>
          <a:p>
            <a:pPr lvl="0">
              <a:spcBef>
                <a:spcPts val="600"/>
              </a:spcBef>
            </a:pPr>
            <a:r>
              <a:rPr lang="en" sz="1200" b="1" dirty="0" smtClean="0">
                <a:solidFill>
                  <a:srgbClr val="00E1C6"/>
                </a:solidFill>
                <a:latin typeface="Muli"/>
                <a:ea typeface="Muli"/>
                <a:cs typeface="Muli"/>
                <a:sym typeface="Muli"/>
              </a:rPr>
              <a:t>Maptiks – Web Map Analytics</a:t>
            </a:r>
            <a:endParaRPr lang="en-US" sz="1200" b="1" dirty="0" smtClean="0">
              <a:solidFill>
                <a:srgbClr val="00E1C6"/>
              </a:solidFill>
              <a:latin typeface="Muli"/>
              <a:ea typeface="Muli"/>
              <a:cs typeface="Muli"/>
              <a:sym typeface="Muli"/>
            </a:endParaRP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User pans, zooms, clicks, loads</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Map Bounce Rate</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Visitor Duration</a:t>
            </a:r>
          </a:p>
          <a:p>
            <a:pPr marL="171450" lvl="0" indent="-171450">
              <a:spcBef>
                <a:spcPts val="600"/>
              </a:spcBef>
              <a:buFont typeface="Arial" panose="020B0604020202020204" pitchFamily="34" charset="0"/>
              <a:buChar char="•"/>
            </a:pPr>
            <a:r>
              <a:rPr lang="en-US" sz="1200" dirty="0" smtClean="0">
                <a:solidFill>
                  <a:srgbClr val="C6DAEC"/>
                </a:solidFill>
                <a:latin typeface="Muli"/>
                <a:ea typeface="Muli"/>
                <a:cs typeface="Muli"/>
                <a:sym typeface="Muli"/>
              </a:rPr>
              <a:t>Activities/Sessions</a:t>
            </a:r>
          </a:p>
          <a:p>
            <a:pPr lvl="0">
              <a:spcBef>
                <a:spcPts val="600"/>
              </a:spcBef>
            </a:pPr>
            <a:endParaRPr lang="en" sz="1100" b="1" dirty="0">
              <a:solidFill>
                <a:srgbClr val="00E1C6"/>
              </a:solidFill>
              <a:latin typeface="Muli"/>
              <a:ea typeface="Muli"/>
              <a:cs typeface="Muli"/>
              <a:sym typeface="Muli"/>
            </a:endParaRPr>
          </a:p>
        </p:txBody>
      </p:sp>
      <p:sp>
        <p:nvSpPr>
          <p:cNvPr id="13" name="Rectangle 12"/>
          <p:cNvSpPr/>
          <p:nvPr/>
        </p:nvSpPr>
        <p:spPr>
          <a:xfrm>
            <a:off x="228600" y="4839257"/>
            <a:ext cx="4647356" cy="215444"/>
          </a:xfrm>
          <a:prstGeom prst="rect">
            <a:avLst/>
          </a:prstGeom>
        </p:spPr>
        <p:txBody>
          <a:bodyPr wrap="square">
            <a:spAutoFit/>
          </a:bodyPr>
          <a:lstStyle/>
          <a:p>
            <a:r>
              <a:rPr lang="en-US" sz="800" dirty="0" smtClean="0">
                <a:hlinkClick r:id="rId6"/>
              </a:rPr>
              <a:t>https://marketplace.arcgis.com/listing.html?id=a5e4a3e9746049dab0cbaf136b61666e</a:t>
            </a:r>
            <a:endParaRPr lang="en-US" sz="800" dirty="0"/>
          </a:p>
        </p:txBody>
      </p:sp>
    </p:spTree>
    <p:extLst>
      <p:ext uri="{BB962C8B-B14F-4D97-AF65-F5344CB8AC3E}">
        <p14:creationId xmlns:p14="http://schemas.microsoft.com/office/powerpoint/2010/main" val="2285774092"/>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Shape 1581"/>
          <p:cNvSpPr txBox="1">
            <a:spLocks noGrp="1"/>
          </p:cNvSpPr>
          <p:nvPr>
            <p:ph type="title"/>
          </p:nvPr>
        </p:nvSpPr>
        <p:spPr>
          <a:xfrm>
            <a:off x="3655270" y="392250"/>
            <a:ext cx="3495900" cy="645300"/>
          </a:xfrm>
          <a:prstGeom prst="rect">
            <a:avLst/>
          </a:prstGeom>
        </p:spPr>
        <p:txBody>
          <a:bodyPr lIns="91425" tIns="91425" rIns="91425" bIns="91425" anchor="t" anchorCtr="0">
            <a:noAutofit/>
          </a:bodyPr>
          <a:lstStyle/>
          <a:p>
            <a:pPr lvl="0" rtl="0">
              <a:spcBef>
                <a:spcPts val="0"/>
              </a:spcBef>
              <a:buNone/>
            </a:pPr>
            <a:r>
              <a:rPr lang="en" sz="2400" dirty="0" smtClean="0"/>
              <a:t>Four Tracking Elements</a:t>
            </a:r>
            <a:endParaRPr lang="en" sz="2400" dirty="0"/>
          </a:p>
        </p:txBody>
      </p:sp>
      <p:grpSp>
        <p:nvGrpSpPr>
          <p:cNvPr id="4" name="Group 3"/>
          <p:cNvGrpSpPr/>
          <p:nvPr/>
        </p:nvGrpSpPr>
        <p:grpSpPr>
          <a:xfrm>
            <a:off x="1851596" y="1123950"/>
            <a:ext cx="7063740" cy="913871"/>
            <a:chOff x="327660" y="3684521"/>
            <a:chExt cx="7216140" cy="1172700"/>
          </a:xfrm>
        </p:grpSpPr>
        <p:sp>
          <p:nvSpPr>
            <p:cNvPr id="1582" name="Shape 1582"/>
            <p:cNvSpPr/>
            <p:nvPr/>
          </p:nvSpPr>
          <p:spPr>
            <a:xfrm>
              <a:off x="327660" y="3684521"/>
              <a:ext cx="1860623" cy="11727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00E1C6"/>
                  </a:solidFill>
                  <a:latin typeface="Muli"/>
                  <a:ea typeface="Muli"/>
                  <a:cs typeface="Muli"/>
                  <a:sym typeface="Muli"/>
                </a:rPr>
                <a:t>Desktop</a:t>
              </a:r>
            </a:p>
            <a:p>
              <a:pPr algn="ctr">
                <a:spcBef>
                  <a:spcPts val="0"/>
                </a:spcBef>
                <a:buNone/>
              </a:pPr>
              <a:r>
                <a:rPr lang="en" dirty="0" smtClean="0">
                  <a:solidFill>
                    <a:srgbClr val="00E1C6"/>
                  </a:solidFill>
                  <a:latin typeface="Muli"/>
                  <a:ea typeface="Muli"/>
                  <a:cs typeface="Muli"/>
                  <a:sym typeface="Muli"/>
                </a:rPr>
                <a:t>(License Manager)</a:t>
              </a:r>
              <a:endParaRPr lang="en" dirty="0">
                <a:solidFill>
                  <a:srgbClr val="00E1C6"/>
                </a:solidFill>
                <a:latin typeface="Muli"/>
                <a:ea typeface="Muli"/>
                <a:cs typeface="Muli"/>
                <a:sym typeface="Muli"/>
              </a:endParaRPr>
            </a:p>
          </p:txBody>
        </p:sp>
        <p:sp>
          <p:nvSpPr>
            <p:cNvPr id="1583" name="Shape 1583"/>
            <p:cNvSpPr/>
            <p:nvPr/>
          </p:nvSpPr>
          <p:spPr>
            <a:xfrm>
              <a:off x="2080260" y="3684521"/>
              <a:ext cx="1905000" cy="1172700"/>
            </a:xfrm>
            <a:prstGeom prst="chevron">
              <a:avLst>
                <a:gd name="adj" fmla="val 29853"/>
              </a:avLst>
            </a:prstGeom>
            <a:noFill/>
            <a:ln w="114300" cap="flat" cmpd="sng">
              <a:solidFill>
                <a:srgbClr val="19BBD5"/>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19BBD5"/>
                  </a:solidFill>
                  <a:latin typeface="Muli"/>
                  <a:ea typeface="Muli"/>
                  <a:cs typeface="Muli"/>
                  <a:sym typeface="Muli"/>
                </a:rPr>
                <a:t>Web </a:t>
              </a:r>
            </a:p>
            <a:p>
              <a:pPr algn="ctr">
                <a:spcBef>
                  <a:spcPts val="0"/>
                </a:spcBef>
                <a:buNone/>
              </a:pPr>
              <a:r>
                <a:rPr lang="en" dirty="0" smtClean="0">
                  <a:solidFill>
                    <a:srgbClr val="19BBD5"/>
                  </a:solidFill>
                  <a:latin typeface="Muli"/>
                  <a:ea typeface="Muli"/>
                  <a:cs typeface="Muli"/>
                  <a:sym typeface="Muli"/>
                </a:rPr>
                <a:t>Applications</a:t>
              </a:r>
              <a:endParaRPr lang="en" dirty="0">
                <a:solidFill>
                  <a:srgbClr val="19BBD5"/>
                </a:solidFill>
                <a:latin typeface="Muli"/>
                <a:ea typeface="Muli"/>
                <a:cs typeface="Muli"/>
                <a:sym typeface="Muli"/>
              </a:endParaRPr>
            </a:p>
          </p:txBody>
        </p:sp>
        <p:sp>
          <p:nvSpPr>
            <p:cNvPr id="1584" name="Shape 1584"/>
            <p:cNvSpPr/>
            <p:nvPr/>
          </p:nvSpPr>
          <p:spPr>
            <a:xfrm>
              <a:off x="3886200" y="3684521"/>
              <a:ext cx="1927860" cy="11727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3292E1"/>
                  </a:solidFill>
                  <a:latin typeface="Muli"/>
                  <a:ea typeface="Muli"/>
                  <a:cs typeface="Muli"/>
                  <a:sym typeface="Muli"/>
                </a:rPr>
                <a:t>ArcGIS</a:t>
              </a:r>
            </a:p>
            <a:p>
              <a:pPr algn="ctr">
                <a:spcBef>
                  <a:spcPts val="0"/>
                </a:spcBef>
                <a:buNone/>
              </a:pPr>
              <a:r>
                <a:rPr lang="en" dirty="0" smtClean="0">
                  <a:solidFill>
                    <a:srgbClr val="3292E1"/>
                  </a:solidFill>
                  <a:latin typeface="Muli"/>
                  <a:ea typeface="Muli"/>
                  <a:cs typeface="Muli"/>
                  <a:sym typeface="Muli"/>
                </a:rPr>
                <a:t> Server</a:t>
              </a:r>
              <a:endParaRPr lang="en" dirty="0">
                <a:solidFill>
                  <a:srgbClr val="3292E1"/>
                </a:solidFill>
                <a:latin typeface="Muli"/>
                <a:ea typeface="Muli"/>
                <a:cs typeface="Muli"/>
                <a:sym typeface="Muli"/>
              </a:endParaRPr>
            </a:p>
          </p:txBody>
        </p:sp>
        <p:sp>
          <p:nvSpPr>
            <p:cNvPr id="6" name="Shape 1584"/>
            <p:cNvSpPr/>
            <p:nvPr/>
          </p:nvSpPr>
          <p:spPr>
            <a:xfrm>
              <a:off x="5715000" y="3684521"/>
              <a:ext cx="1828800" cy="11727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algn="ctr">
                <a:spcBef>
                  <a:spcPts val="0"/>
                </a:spcBef>
                <a:buNone/>
              </a:pPr>
              <a:r>
                <a:rPr lang="en" dirty="0" smtClean="0">
                  <a:solidFill>
                    <a:srgbClr val="3292E1"/>
                  </a:solidFill>
                  <a:latin typeface="Muli"/>
                  <a:ea typeface="Muli"/>
                  <a:cs typeface="Muli"/>
                  <a:sym typeface="Muli"/>
                </a:rPr>
                <a:t>Databases</a:t>
              </a:r>
              <a:endParaRPr lang="en" dirty="0">
                <a:solidFill>
                  <a:srgbClr val="3292E1"/>
                </a:solidFill>
                <a:latin typeface="Muli"/>
                <a:ea typeface="Muli"/>
                <a:cs typeface="Muli"/>
                <a:sym typeface="Muli"/>
              </a:endParaRPr>
            </a:p>
          </p:txBody>
        </p:sp>
      </p:grpSp>
      <p:sp>
        <p:nvSpPr>
          <p:cNvPr id="8" name="Shape 1539"/>
          <p:cNvSpPr txBox="1">
            <a:spLocks/>
          </p:cNvSpPr>
          <p:nvPr/>
        </p:nvSpPr>
        <p:spPr>
          <a:xfrm>
            <a:off x="1851596" y="2419350"/>
            <a:ext cx="3771900" cy="6453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19BBD5"/>
              </a:buClr>
              <a:buSzPct val="100000"/>
              <a:buFont typeface="Nixie One"/>
              <a:buNone/>
              <a:defRPr sz="4000" b="0" i="0" u="none" strike="noStrike" cap="none" baseline="0">
                <a:solidFill>
                  <a:srgbClr val="19BBD5"/>
                </a:solidFill>
                <a:latin typeface="Nixie One"/>
                <a:ea typeface="Nixie One"/>
                <a:cs typeface="Nixie One"/>
                <a:sym typeface="Nixie One"/>
                <a:rtl val="0"/>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r>
              <a:rPr lang="en" sz="2400" dirty="0" smtClean="0"/>
              <a:t>Three Phases to Tracking</a:t>
            </a:r>
            <a:endParaRPr lang="en" sz="2400" dirty="0"/>
          </a:p>
        </p:txBody>
      </p:sp>
      <p:grpSp>
        <p:nvGrpSpPr>
          <p:cNvPr id="3" name="Group 2"/>
          <p:cNvGrpSpPr/>
          <p:nvPr/>
        </p:nvGrpSpPr>
        <p:grpSpPr>
          <a:xfrm>
            <a:off x="1127696" y="3207035"/>
            <a:ext cx="5136935" cy="1622665"/>
            <a:chOff x="-6763906" y="2266950"/>
            <a:chExt cx="6159070" cy="2091900"/>
          </a:xfrm>
        </p:grpSpPr>
        <p:sp>
          <p:nvSpPr>
            <p:cNvPr id="9" name="Shape 1540"/>
            <p:cNvSpPr/>
            <p:nvPr/>
          </p:nvSpPr>
          <p:spPr>
            <a:xfrm>
              <a:off x="-6763906" y="2266950"/>
              <a:ext cx="2414699" cy="2091900"/>
            </a:xfrm>
            <a:prstGeom prst="hexagon">
              <a:avLst>
                <a:gd name="adj" fmla="val 29110"/>
                <a:gd name="vf" fmla="val 115470"/>
              </a:avLst>
            </a:prstGeom>
            <a:noFill/>
            <a:ln w="9525" cap="flat" cmpd="sng">
              <a:solidFill>
                <a:srgbClr val="19BBD5"/>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sz="2400" dirty="0" smtClean="0">
                  <a:solidFill>
                    <a:srgbClr val="C6DAEC"/>
                  </a:solidFill>
                  <a:latin typeface="Muli"/>
                  <a:ea typeface="Muli"/>
                  <a:cs typeface="Muli"/>
                  <a:sym typeface="Muli"/>
                </a:rPr>
                <a:t>Track</a:t>
              </a:r>
            </a:p>
            <a:p>
              <a:pPr algn="ctr">
                <a:spcBef>
                  <a:spcPts val="0"/>
                </a:spcBef>
                <a:buNone/>
              </a:pPr>
              <a:endParaRPr lang="en" sz="2400" dirty="0" smtClean="0">
                <a:solidFill>
                  <a:srgbClr val="C6DAEC"/>
                </a:solidFill>
                <a:latin typeface="Muli"/>
                <a:ea typeface="Muli"/>
                <a:cs typeface="Muli"/>
                <a:sym typeface="Muli"/>
              </a:endParaRPr>
            </a:p>
            <a:p>
              <a:pPr algn="ctr">
                <a:spcBef>
                  <a:spcPts val="0"/>
                </a:spcBef>
                <a:buNone/>
              </a:pPr>
              <a:endParaRPr lang="en" sz="2800" dirty="0">
                <a:solidFill>
                  <a:srgbClr val="C6DAEC"/>
                </a:solidFill>
                <a:latin typeface="Muli"/>
                <a:ea typeface="Muli"/>
                <a:cs typeface="Muli"/>
                <a:sym typeface="Muli"/>
              </a:endParaRPr>
            </a:p>
          </p:txBody>
        </p:sp>
        <p:grpSp>
          <p:nvGrpSpPr>
            <p:cNvPr id="2" name="Group 1"/>
            <p:cNvGrpSpPr/>
            <p:nvPr/>
          </p:nvGrpSpPr>
          <p:grpSpPr>
            <a:xfrm>
              <a:off x="-5800458" y="2266950"/>
              <a:ext cx="5195622" cy="2091900"/>
              <a:chOff x="-5800458" y="2266950"/>
              <a:chExt cx="5195622" cy="2091900"/>
            </a:xfrm>
          </p:grpSpPr>
          <p:sp>
            <p:nvSpPr>
              <p:cNvPr id="7" name="Shape 1538"/>
              <p:cNvSpPr/>
              <p:nvPr/>
            </p:nvSpPr>
            <p:spPr>
              <a:xfrm>
                <a:off x="-4891721" y="2266950"/>
                <a:ext cx="2414699" cy="2091900"/>
              </a:xfrm>
              <a:prstGeom prst="hexagon">
                <a:avLst>
                  <a:gd name="adj" fmla="val 29110"/>
                  <a:gd name="vf" fmla="val 115470"/>
                </a:avLst>
              </a:prstGeom>
              <a:solidFill>
                <a:srgbClr val="184769"/>
              </a:solidFill>
              <a:ln>
                <a:noFill/>
              </a:ln>
            </p:spPr>
            <p:txBody>
              <a:bodyPr lIns="91425" tIns="91425" rIns="91425" bIns="91425" anchor="ctr" anchorCtr="0">
                <a:noAutofit/>
              </a:bodyPr>
              <a:lstStyle/>
              <a:p>
                <a:pPr algn="ctr">
                  <a:spcBef>
                    <a:spcPts val="0"/>
                  </a:spcBef>
                  <a:buNone/>
                </a:pPr>
                <a:r>
                  <a:rPr lang="en" sz="2400" b="1" dirty="0" smtClean="0">
                    <a:solidFill>
                      <a:srgbClr val="C6DAEC"/>
                    </a:solidFill>
                    <a:latin typeface="Muli"/>
                    <a:ea typeface="Muli"/>
                    <a:cs typeface="Muli"/>
                    <a:sym typeface="Muli"/>
                  </a:rPr>
                  <a:t>Analyze</a:t>
                </a:r>
              </a:p>
              <a:p>
                <a:pPr algn="ctr">
                  <a:spcBef>
                    <a:spcPts val="0"/>
                  </a:spcBef>
                  <a:buNone/>
                </a:pPr>
                <a:endParaRPr lang="en" sz="2400" b="1" dirty="0" smtClean="0">
                  <a:solidFill>
                    <a:srgbClr val="C6DAEC"/>
                  </a:solidFill>
                  <a:latin typeface="Muli"/>
                  <a:ea typeface="Muli"/>
                  <a:cs typeface="Muli"/>
                  <a:sym typeface="Muli"/>
                </a:endParaRPr>
              </a:p>
              <a:p>
                <a:pPr algn="ctr">
                  <a:spcBef>
                    <a:spcPts val="0"/>
                  </a:spcBef>
                  <a:buNone/>
                </a:pPr>
                <a:endParaRPr lang="en" sz="2400" b="1" dirty="0">
                  <a:solidFill>
                    <a:srgbClr val="C6DAEC"/>
                  </a:solidFill>
                  <a:latin typeface="Muli"/>
                  <a:ea typeface="Muli"/>
                  <a:cs typeface="Muli"/>
                  <a:sym typeface="Muli"/>
                </a:endParaRPr>
              </a:p>
            </p:txBody>
          </p:sp>
          <p:sp>
            <p:nvSpPr>
              <p:cNvPr id="10" name="Shape 1541"/>
              <p:cNvSpPr/>
              <p:nvPr/>
            </p:nvSpPr>
            <p:spPr>
              <a:xfrm>
                <a:off x="-3019535" y="2266950"/>
                <a:ext cx="2414699" cy="2091900"/>
              </a:xfrm>
              <a:prstGeom prst="hexagon">
                <a:avLst>
                  <a:gd name="adj" fmla="val 29110"/>
                  <a:gd name="vf" fmla="val 115470"/>
                </a:avLst>
              </a:prstGeom>
              <a:noFill/>
              <a:ln w="9525" cap="flat" cmpd="sng">
                <a:solidFill>
                  <a:srgbClr val="19BBD5"/>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sz="2400" dirty="0" smtClean="0">
                    <a:solidFill>
                      <a:srgbClr val="C6DAEC"/>
                    </a:solidFill>
                    <a:latin typeface="Muli"/>
                    <a:ea typeface="Muli"/>
                    <a:cs typeface="Muli"/>
                    <a:sym typeface="Muli"/>
                  </a:rPr>
                  <a:t>Action</a:t>
                </a:r>
              </a:p>
              <a:p>
                <a:pPr algn="ctr">
                  <a:spcBef>
                    <a:spcPts val="0"/>
                  </a:spcBef>
                  <a:buNone/>
                </a:pPr>
                <a:endParaRPr lang="en" sz="2400" dirty="0" smtClean="0">
                  <a:solidFill>
                    <a:srgbClr val="C6DAEC"/>
                  </a:solidFill>
                  <a:latin typeface="Muli"/>
                  <a:ea typeface="Muli"/>
                  <a:cs typeface="Muli"/>
                  <a:sym typeface="Muli"/>
                </a:endParaRPr>
              </a:p>
              <a:p>
                <a:pPr algn="ctr">
                  <a:spcBef>
                    <a:spcPts val="0"/>
                  </a:spcBef>
                  <a:buNone/>
                </a:pPr>
                <a:endParaRPr lang="en" sz="2400" dirty="0">
                  <a:solidFill>
                    <a:srgbClr val="C6DAEC"/>
                  </a:solidFill>
                  <a:latin typeface="Muli"/>
                  <a:ea typeface="Muli"/>
                  <a:cs typeface="Muli"/>
                  <a:sym typeface="Muli"/>
                </a:endParaRPr>
              </a:p>
            </p:txBody>
          </p:sp>
          <p:grpSp>
            <p:nvGrpSpPr>
              <p:cNvPr id="11" name="Shape 1873"/>
              <p:cNvGrpSpPr/>
              <p:nvPr/>
            </p:nvGrpSpPr>
            <p:grpSpPr>
              <a:xfrm>
                <a:off x="-1968392" y="3312900"/>
                <a:ext cx="338583" cy="538247"/>
                <a:chOff x="6730350" y="2315900"/>
                <a:chExt cx="257700" cy="420100"/>
              </a:xfrm>
            </p:grpSpPr>
            <p:sp>
              <p:nvSpPr>
                <p:cNvPr id="12" name="Shape 1874"/>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3" name="Shape 1875"/>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 name="Shape 1876"/>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 name="Shape 1877"/>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6" name="Shape 1878"/>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17" name="Shape 1884"/>
              <p:cNvGrpSpPr/>
              <p:nvPr/>
            </p:nvGrpSpPr>
            <p:grpSpPr>
              <a:xfrm>
                <a:off x="-5800458" y="3375879"/>
                <a:ext cx="487802" cy="475268"/>
                <a:chOff x="2583325" y="2972875"/>
                <a:chExt cx="462850" cy="445750"/>
              </a:xfrm>
            </p:grpSpPr>
            <p:sp>
              <p:nvSpPr>
                <p:cNvPr id="18" name="Shape 1885"/>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9" name="Shape 1886"/>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20" name="Shape 1919"/>
              <p:cNvGrpSpPr/>
              <p:nvPr/>
            </p:nvGrpSpPr>
            <p:grpSpPr>
              <a:xfrm>
                <a:off x="-3947116" y="3347502"/>
                <a:ext cx="525487" cy="506527"/>
                <a:chOff x="3936375" y="3703750"/>
                <a:chExt cx="453050" cy="332175"/>
              </a:xfrm>
            </p:grpSpPr>
            <p:sp>
              <p:nvSpPr>
                <p:cNvPr id="21" name="Shape 1920"/>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22" name="Shape 1921"/>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23" name="Shape 1922"/>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24" name="Shape 1923"/>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25" name="Shape 1924"/>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grpSp>
    </p:spTree>
    <p:extLst>
      <p:ext uri="{BB962C8B-B14F-4D97-AF65-F5344CB8AC3E}">
        <p14:creationId xmlns:p14="http://schemas.microsoft.com/office/powerpoint/2010/main" val="100009098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Shape 1428"/>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en" dirty="0" smtClean="0"/>
              <a:t>Desktop</a:t>
            </a:r>
            <a:endParaRPr lang="en" dirty="0"/>
          </a:p>
        </p:txBody>
      </p:sp>
      <p:sp>
        <p:nvSpPr>
          <p:cNvPr id="1429" name="Shape 1429"/>
          <p:cNvSpPr txBox="1">
            <a:spLocks noGrp="1"/>
          </p:cNvSpPr>
          <p:nvPr>
            <p:ph type="subTitle" idx="1"/>
          </p:nvPr>
        </p:nvSpPr>
        <p:spPr>
          <a:xfrm>
            <a:off x="2743200" y="2821004"/>
            <a:ext cx="5696099" cy="784799"/>
          </a:xfrm>
          <a:prstGeom prst="rect">
            <a:avLst/>
          </a:prstGeom>
        </p:spPr>
        <p:txBody>
          <a:bodyPr lIns="91425" tIns="91425" rIns="91425" bIns="91425" anchor="t" anchorCtr="0">
            <a:noAutofit/>
          </a:bodyPr>
          <a:lstStyle/>
          <a:p>
            <a:pPr lvl="0" rtl="0">
              <a:spcBef>
                <a:spcPts val="0"/>
              </a:spcBef>
              <a:buNone/>
            </a:pPr>
            <a:r>
              <a:rPr lang="en" dirty="0" smtClean="0"/>
              <a:t>License Manager Batch</a:t>
            </a:r>
            <a:endParaRPr lang="en" dirty="0"/>
          </a:p>
        </p:txBody>
      </p:sp>
      <p:sp>
        <p:nvSpPr>
          <p:cNvPr id="1430" name="Shape 1430"/>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a:solidFill>
                  <a:srgbClr val="FFFFFF"/>
                </a:solidFill>
                <a:latin typeface="Nixie One"/>
                <a:ea typeface="Nixie One"/>
                <a:cs typeface="Nixie One"/>
                <a:sym typeface="Nixie One"/>
              </a:rPr>
              <a:t>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38150"/>
            <a:ext cx="2542167"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885950"/>
            <a:ext cx="1857233" cy="2366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TotalTime>
  <Words>2167</Words>
  <Application>Microsoft Office PowerPoint</Application>
  <PresentationFormat>On-screen Show (16:9)</PresentationFormat>
  <Paragraphs>353</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Muli</vt:lpstr>
      <vt:lpstr>Nixie One</vt:lpstr>
      <vt:lpstr>Imogen template</vt:lpstr>
      <vt:lpstr>City of Columbus Tracking System Monitoring Tools for an Enterprise GIS Jaclyn Meade – Software Engineer Department of Technology, GIS Division</vt:lpstr>
      <vt:lpstr>PowerPoint Presentation</vt:lpstr>
      <vt:lpstr>Project Background</vt:lpstr>
      <vt:lpstr>System Administration Need</vt:lpstr>
      <vt:lpstr>Tracking Research - Esri Software</vt:lpstr>
      <vt:lpstr>PowerPoint Presentation</vt:lpstr>
      <vt:lpstr>PowerPoint Presentation</vt:lpstr>
      <vt:lpstr>Four Tracking Elements</vt:lpstr>
      <vt:lpstr>Desktop</vt:lpstr>
      <vt:lpstr>Desktop – Tracking Tool</vt:lpstr>
      <vt:lpstr>Desktop – Analysis</vt:lpstr>
      <vt:lpstr>PowerPoint Presentation</vt:lpstr>
      <vt:lpstr>Desktop – Action</vt:lpstr>
      <vt:lpstr>Web Applications</vt:lpstr>
      <vt:lpstr>Web Applications - Tracking</vt:lpstr>
      <vt:lpstr>PowerPoint Presentation</vt:lpstr>
      <vt:lpstr>Web Applications – Analysis</vt:lpstr>
      <vt:lpstr>Web Applications – Analysis</vt:lpstr>
      <vt:lpstr>Web Applications – Analysis</vt:lpstr>
      <vt:lpstr>Web Applications – Action</vt:lpstr>
      <vt:lpstr>ArcGIS Server</vt:lpstr>
      <vt:lpstr>ArcGIS Server - Tracking</vt:lpstr>
      <vt:lpstr>ArcGIS Server – Analysis</vt:lpstr>
      <vt:lpstr>PowerPoint Presentation</vt:lpstr>
      <vt:lpstr>PowerPoint Presentation</vt:lpstr>
      <vt:lpstr>Database</vt:lpstr>
      <vt:lpstr>Database - Tracking</vt:lpstr>
      <vt:lpstr>Database – Analysis</vt:lpstr>
      <vt:lpstr>Database – Actions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Meade, Jaclyn P.</dc:creator>
  <cp:lastModifiedBy>LINDSEY CARDILLO</cp:lastModifiedBy>
  <cp:revision>115</cp:revision>
  <dcterms:modified xsi:type="dcterms:W3CDTF">2016-09-27T22:19:14Z</dcterms:modified>
</cp:coreProperties>
</file>