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3" r:id="rId5"/>
    <p:sldId id="262" r:id="rId6"/>
    <p:sldId id="265" r:id="rId7"/>
    <p:sldId id="266" r:id="rId8"/>
    <p:sldId id="267" r:id="rId9"/>
    <p:sldId id="269" r:id="rId10"/>
    <p:sldId id="270" r:id="rId11"/>
    <p:sldId id="268" r:id="rId12"/>
    <p:sldId id="271" r:id="rId13"/>
    <p:sldId id="272" r:id="rId14"/>
    <p:sldId id="273" r:id="rId15"/>
    <p:sldId id="274" r:id="rId16"/>
    <p:sldId id="280" r:id="rId17"/>
    <p:sldId id="275" r:id="rId18"/>
    <p:sldId id="276" r:id="rId19"/>
    <p:sldId id="278" r:id="rId20"/>
    <p:sldId id="277" r:id="rId21"/>
    <p:sldId id="279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668B-6509-495A-A853-42058CF472D3}" type="datetimeFigureOut">
              <a:rPr lang="en-GB" smtClean="0"/>
              <a:t>01/07/2017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3D65-F1FE-4F12-9315-5E7300627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92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668B-6509-495A-A853-42058CF472D3}" type="datetimeFigureOut">
              <a:rPr lang="en-GB" smtClean="0"/>
              <a:t>01/07/2017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3D65-F1FE-4F12-9315-5E7300627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52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668B-6509-495A-A853-42058CF472D3}" type="datetimeFigureOut">
              <a:rPr lang="en-GB" smtClean="0"/>
              <a:t>01/07/2017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3D65-F1FE-4F12-9315-5E7300627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63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668B-6509-495A-A853-42058CF472D3}" type="datetimeFigureOut">
              <a:rPr lang="en-GB" smtClean="0"/>
              <a:t>01/07/2017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3D65-F1FE-4F12-9315-5E7300627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72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668B-6509-495A-A853-42058CF472D3}" type="datetimeFigureOut">
              <a:rPr lang="en-GB" smtClean="0"/>
              <a:t>01/07/2017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3D65-F1FE-4F12-9315-5E7300627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38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668B-6509-495A-A853-42058CF472D3}" type="datetimeFigureOut">
              <a:rPr lang="en-GB" smtClean="0"/>
              <a:t>01/07/2017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3D65-F1FE-4F12-9315-5E7300627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39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668B-6509-495A-A853-42058CF472D3}" type="datetimeFigureOut">
              <a:rPr lang="en-GB" smtClean="0"/>
              <a:t>01/07/2017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3D65-F1FE-4F12-9315-5E7300627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37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668B-6509-495A-A853-42058CF472D3}" type="datetimeFigureOut">
              <a:rPr lang="en-GB" smtClean="0"/>
              <a:t>01/07/2017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3D65-F1FE-4F12-9315-5E7300627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46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668B-6509-495A-A853-42058CF472D3}" type="datetimeFigureOut">
              <a:rPr lang="en-GB" smtClean="0"/>
              <a:t>01/07/2017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3D65-F1FE-4F12-9315-5E7300627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27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668B-6509-495A-A853-42058CF472D3}" type="datetimeFigureOut">
              <a:rPr lang="en-GB" smtClean="0"/>
              <a:t>01/07/2017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3D65-F1FE-4F12-9315-5E7300627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668B-6509-495A-A853-42058CF472D3}" type="datetimeFigureOut">
              <a:rPr lang="en-GB" smtClean="0"/>
              <a:t>01/07/2017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3D65-F1FE-4F12-9315-5E7300627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58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668B-6509-495A-A853-42058CF472D3}" type="datetimeFigureOut">
              <a:rPr lang="en-GB" smtClean="0"/>
              <a:t>01/07/2017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83D65-F1FE-4F12-9315-5E7300627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55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74586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Phylogenetic Gaussian processes for </a:t>
            </a:r>
            <a:r>
              <a:rPr lang="en-GB" sz="4000" dirty="0" smtClean="0">
                <a:solidFill>
                  <a:schemeClr val="accent1"/>
                </a:solidFill>
              </a:rPr>
              <a:t>the Ancestral </a:t>
            </a:r>
            <a:r>
              <a:rPr lang="en-GB" sz="4000" dirty="0" smtClean="0">
                <a:solidFill>
                  <a:schemeClr val="accent1"/>
                </a:solidFill>
              </a:rPr>
              <a:t>Reconstruction of Bat Echolocation Calls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51198"/>
            <a:ext cx="9144000" cy="445062"/>
          </a:xfrm>
        </p:spPr>
        <p:txBody>
          <a:bodyPr/>
          <a:lstStyle/>
          <a:p>
            <a:r>
              <a:rPr lang="en-GB" dirty="0" smtClean="0"/>
              <a:t>J.P. Meagher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3926458"/>
            <a:ext cx="2952750" cy="1552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560923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July 4,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28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49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Gaussian Processes 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18" name="AutoShape 2" descr="Image result for epsr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60375" y="1684294"/>
            <a:ext cx="10893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random variables, any finite number of which have a joint Gaussian distribution.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679" y="3312333"/>
            <a:ext cx="3454816" cy="29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5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49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Phylogenetic Gaussian Processes: Assumptions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18" name="AutoShape 2" descr="Image result for epsr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38200" y="1453661"/>
            <a:ext cx="1051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on their common ancestors in the </a:t>
            </a:r>
            <a:r>
              <a:rPr lang="en-GB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phylogenetic tree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two traits are statistically </a:t>
            </a:r>
            <a:r>
              <a:rPr lang="en-GB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relationship between a trait and any of </a:t>
            </a:r>
            <a:r>
              <a:rPr lang="en-GB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descendants </a:t>
            </a:r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 is independent of the topology of </a:t>
            </a:r>
            <a:r>
              <a:rPr lang="en-GB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marginal GP along each branch of the phylogeny </a:t>
            </a:r>
            <a:r>
              <a:rPr lang="en-GB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space-time </a:t>
            </a:r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separable.</a:t>
            </a:r>
            <a:endParaRPr lang="en-GB" sz="32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444" y="4820836"/>
            <a:ext cx="8729112" cy="64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49"/>
          </a:xfrm>
        </p:spPr>
        <p:txBody>
          <a:bodyPr>
            <a:normAutofit fontScale="90000"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Phylogenetic Gaussian Processes: Theoretical Result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18" name="AutoShape 2" descr="Image result for epsr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613" y="1727031"/>
            <a:ext cx="8676774" cy="438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3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49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Bat Echolocation Calls: The Phylogenetic Tree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18" name="AutoShape 2" descr="Image result for epsr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659461"/>
              </p:ext>
            </p:extLst>
          </p:nvPr>
        </p:nvGraphicFramePr>
        <p:xfrm>
          <a:off x="2707480" y="1133474"/>
          <a:ext cx="6764766" cy="4831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Acrobat Document" r:id="rId3" imgW="4800532" imgH="3429000" progId="AcroExch.Document.DC">
                  <p:embed/>
                </p:oleObj>
              </mc:Choice>
              <mc:Fallback>
                <p:oleObj name="Acrobat Document" r:id="rId3" imgW="4800532" imgH="34290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7480" y="1133474"/>
                        <a:ext cx="6764766" cy="48319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653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49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Bat Echolocation Calls: A Function-Valued Trait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18" name="AutoShape 2" descr="Image result for epsr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043804"/>
              </p:ext>
            </p:extLst>
          </p:nvPr>
        </p:nvGraphicFramePr>
        <p:xfrm>
          <a:off x="460375" y="2202352"/>
          <a:ext cx="3533887" cy="3029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Acrobat Document" r:id="rId3" imgW="4800532" imgH="4114800" progId="AcroExch.Document.DC">
                  <p:embed/>
                </p:oleObj>
              </mc:Choice>
              <mc:Fallback>
                <p:oleObj name="Acrobat Document" r:id="rId3" imgW="4800532" imgH="4114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0375" y="2202352"/>
                        <a:ext cx="3533887" cy="3029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845183"/>
              </p:ext>
            </p:extLst>
          </p:nvPr>
        </p:nvGraphicFramePr>
        <p:xfrm>
          <a:off x="4329056" y="2202352"/>
          <a:ext cx="3533887" cy="3029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Acrobat Document" r:id="rId5" imgW="4800532" imgH="4114800" progId="AcroExch.Document.DC">
                  <p:embed/>
                </p:oleObj>
              </mc:Choice>
              <mc:Fallback>
                <p:oleObj name="Acrobat Document" r:id="rId5" imgW="4800532" imgH="4114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29056" y="2202352"/>
                        <a:ext cx="3533887" cy="3029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34473"/>
              </p:ext>
            </p:extLst>
          </p:nvPr>
        </p:nvGraphicFramePr>
        <p:xfrm>
          <a:off x="8197737" y="2202352"/>
          <a:ext cx="3533887" cy="3029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Acrobat Document" r:id="rId7" imgW="4800532" imgH="4114800" progId="AcroExch.Document.DC">
                  <p:embed/>
                </p:oleObj>
              </mc:Choice>
              <mc:Fallback>
                <p:oleObj name="Acrobat Document" r:id="rId7" imgW="4800532" imgH="4114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97737" y="2202352"/>
                        <a:ext cx="3533887" cy="3029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96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49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Bat Echolocation Calls: Independent Basis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18" name="AutoShape 2" descr="Image result for epsr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224063"/>
              </p:ext>
            </p:extLst>
          </p:nvPr>
        </p:nvGraphicFramePr>
        <p:xfrm>
          <a:off x="2563144" y="1279858"/>
          <a:ext cx="7062119" cy="5044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Acrobat Document" r:id="rId3" imgW="4800532" imgH="3429000" progId="AcroExch.Document.DC">
                  <p:embed/>
                </p:oleObj>
              </mc:Choice>
              <mc:Fallback>
                <p:oleObj name="Acrobat Document" r:id="rId3" imgW="4800532" imgH="34290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3144" y="1279858"/>
                        <a:ext cx="7062119" cy="5044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850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49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Results: Phylogenetic Ornstein-</a:t>
            </a:r>
            <a:r>
              <a:rPr lang="en-GB" sz="4000" dirty="0" err="1" smtClean="0">
                <a:solidFill>
                  <a:schemeClr val="accent1"/>
                </a:solidFill>
              </a:rPr>
              <a:t>Uhlenbeck</a:t>
            </a:r>
            <a:r>
              <a:rPr lang="en-GB" sz="4000" dirty="0" smtClean="0">
                <a:solidFill>
                  <a:schemeClr val="accent1"/>
                </a:solidFill>
              </a:rPr>
              <a:t> Process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18" name="AutoShape 2" descr="Image result for epsr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023" y="3117513"/>
            <a:ext cx="6935954" cy="82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49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Results: </a:t>
            </a:r>
            <a:r>
              <a:rPr lang="en-GB" sz="4000" dirty="0" err="1" smtClean="0">
                <a:solidFill>
                  <a:schemeClr val="accent1"/>
                </a:solidFill>
              </a:rPr>
              <a:t>Hyperparameter</a:t>
            </a:r>
            <a:r>
              <a:rPr lang="en-GB" sz="4000" dirty="0" smtClean="0">
                <a:solidFill>
                  <a:schemeClr val="accent1"/>
                </a:solidFill>
              </a:rPr>
              <a:t> Estimates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18" name="AutoShape 2" descr="Image result for epsr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147" y="2267281"/>
            <a:ext cx="7115706" cy="288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3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49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Results: </a:t>
            </a:r>
            <a:r>
              <a:rPr lang="en-GB" sz="4000" dirty="0" err="1" smtClean="0">
                <a:solidFill>
                  <a:schemeClr val="accent1"/>
                </a:solidFill>
              </a:rPr>
              <a:t>Hyperparameter</a:t>
            </a:r>
            <a:r>
              <a:rPr lang="en-GB" sz="4000" dirty="0" smtClean="0">
                <a:solidFill>
                  <a:schemeClr val="accent1"/>
                </a:solidFill>
              </a:rPr>
              <a:t> Estimates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18" name="AutoShape 2" descr="Image result for epsr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147" y="2267281"/>
            <a:ext cx="7115706" cy="288223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82779" y="3529263"/>
            <a:ext cx="7170821" cy="3689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83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49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Results: Posterior Predictive Distributions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18" name="AutoShape 2" descr="Image result for epsr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547" y="1133474"/>
            <a:ext cx="7954505" cy="454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49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Acknowledgements</a:t>
            </a:r>
            <a:endParaRPr lang="en-GB" sz="4000" dirty="0">
              <a:solidFill>
                <a:schemeClr val="accent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04" y="3976687"/>
            <a:ext cx="2257425" cy="2028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250" y="2800348"/>
            <a:ext cx="1581151" cy="15811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699" y="2947898"/>
            <a:ext cx="4183743" cy="102878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52" y="4381499"/>
            <a:ext cx="3762375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250" y="4424361"/>
            <a:ext cx="1581151" cy="15811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3251" y="1176336"/>
            <a:ext cx="1581150" cy="1581150"/>
          </a:xfrm>
          <a:prstGeom prst="rect">
            <a:avLst/>
          </a:prstGeom>
        </p:spPr>
      </p:pic>
      <p:sp>
        <p:nvSpPr>
          <p:cNvPr id="18" name="AutoShape 2" descr="Image result for epsr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3534" y="1366748"/>
            <a:ext cx="2886075" cy="158115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225830" y="1643745"/>
            <a:ext cx="2462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Mark </a:t>
            </a:r>
            <a:r>
              <a:rPr lang="en-GB" dirty="0" err="1" smtClean="0"/>
              <a:t>Girolami</a:t>
            </a:r>
            <a:endParaRPr lang="en-GB" dirty="0" smtClean="0"/>
          </a:p>
          <a:p>
            <a:r>
              <a:rPr lang="en-GB" dirty="0" smtClean="0"/>
              <a:t>Imperial College London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9225830" y="3267757"/>
            <a:ext cx="2231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Theo </a:t>
            </a:r>
            <a:r>
              <a:rPr lang="en-GB" dirty="0" err="1" smtClean="0"/>
              <a:t>Damoulas</a:t>
            </a:r>
            <a:endParaRPr lang="en-GB" dirty="0" smtClean="0"/>
          </a:p>
          <a:p>
            <a:r>
              <a:rPr lang="en-GB" dirty="0" smtClean="0"/>
              <a:t>University of Warwick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9225830" y="4891769"/>
            <a:ext cx="2625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Kate Jones</a:t>
            </a:r>
          </a:p>
          <a:p>
            <a:r>
              <a:rPr lang="en-GB" dirty="0" smtClean="0"/>
              <a:t>University College London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55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49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Conclusions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18" name="AutoShape 2" descr="Image result for epsr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38200" y="1684419"/>
            <a:ext cx="10515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Phylogenetic Signal Identified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Strong Phylogenetic signal at low frequencies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033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49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Future Work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18" name="AutoShape 2" descr="Image result for epsr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906176"/>
              </p:ext>
            </p:extLst>
          </p:nvPr>
        </p:nvGraphicFramePr>
        <p:xfrm>
          <a:off x="6553200" y="1133474"/>
          <a:ext cx="48006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Acrobat Document" r:id="rId3" imgW="4800532" imgH="4800600" progId="AcroExch.Document.DC">
                  <p:embed/>
                </p:oleObj>
              </mc:Choice>
              <mc:Fallback>
                <p:oleObj name="Acrobat Document" r:id="rId3" imgW="4800532" imgH="4800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53200" y="1133474"/>
                        <a:ext cx="4800600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1271616"/>
            <a:ext cx="5715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Phylogenetic Gaussian Process Regression Model for Echolocation Call Spectrograms.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Alternative Echolocation Call Representations.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Alternative models for the evolutionary dynamics.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64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2" descr="Image result for epsr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1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49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Bats: Some Background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18" name="AutoShape 2" descr="Image result for epsr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192" y="1591383"/>
            <a:ext cx="6793616" cy="367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9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49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Bats:</a:t>
            </a:r>
            <a:r>
              <a:rPr lang="en-GB" sz="4000" dirty="0" smtClean="0">
                <a:solidFill>
                  <a:schemeClr val="accent1"/>
                </a:solidFill>
              </a:rPr>
              <a:t> Engaging the Public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18" name="AutoShape 2" descr="Image result for epsr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514" y="1265060"/>
            <a:ext cx="5726972" cy="500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6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49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Bats: Non-invasive Monitoring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18" name="AutoShape 2" descr="Image result for epsr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388" y="1488948"/>
            <a:ext cx="7507224" cy="388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49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Research Project Summary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18" name="AutoShape 2" descr="Image result for epsr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036" y="1133474"/>
            <a:ext cx="9418764" cy="53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2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49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Ancestral Reconstruction: A Definition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18" name="AutoShape 2" descr="Image result for epsr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60375" y="2508737"/>
            <a:ext cx="10893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extrapolation back in time from measured characteristics of individuals (or populations) to their common ancestors.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79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49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Continuous Character Trait Evolution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18" name="AutoShape 2" descr="Image result for epsr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721034"/>
              </p:ext>
            </p:extLst>
          </p:nvPr>
        </p:nvGraphicFramePr>
        <p:xfrm>
          <a:off x="6033477" y="1592384"/>
          <a:ext cx="5320323" cy="3800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Acrobat Document" r:id="rId3" imgW="4800532" imgH="3429000" progId="AcroExch.Document.DC">
                  <p:embed/>
                </p:oleObj>
              </mc:Choice>
              <mc:Fallback>
                <p:oleObj name="Acrobat Document" r:id="rId3" imgW="4800532" imgH="34290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3477" y="1592384"/>
                        <a:ext cx="5320323" cy="38002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712974"/>
              </p:ext>
            </p:extLst>
          </p:nvPr>
        </p:nvGraphicFramePr>
        <p:xfrm>
          <a:off x="838200" y="1592384"/>
          <a:ext cx="5320322" cy="3800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Acrobat Document" r:id="rId5" imgW="4800532" imgH="3429000" progId="AcroExch.Document.DC">
                  <p:embed/>
                </p:oleObj>
              </mc:Choice>
              <mc:Fallback>
                <p:oleObj name="Acrobat Document" r:id="rId5" imgW="4800532" imgH="34290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592384"/>
                        <a:ext cx="5320322" cy="3800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1592383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Phylogenetic Ornstein-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Uhlenbeck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Process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13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349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</a:rPr>
              <a:t>Function-Valued Traits: A Definition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18" name="AutoShape 2" descr="Image result for epsr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60375" y="2250829"/>
            <a:ext cx="108934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trait that is repeatedly measured,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some continuous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scale, where measurements can represent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on a curve,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means and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covariances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along the trajectory can change, gradually and continually.</a:t>
            </a:r>
          </a:p>
        </p:txBody>
      </p:sp>
    </p:spTree>
    <p:extLst>
      <p:ext uri="{BB962C8B-B14F-4D97-AF65-F5344CB8AC3E}">
        <p14:creationId xmlns:p14="http://schemas.microsoft.com/office/powerpoint/2010/main" val="223791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6.097"/>
  <p:tag name="ORIGINALWIDTH" val="1413.573"/>
  <p:tag name="LATEXADDIN" val="\documentclass{article}&#10;\usepackage{amsmath}&#10;\pagestyle{empty}&#10;\begin{document}&#10;&#10;\[f(\mathbf{x}) \sim \mathcal{GP}(m(\mathbf{x}), k(\mathbf{x}, \mathbf{x}'))\]&#10;&#10;\[m(\mathbf{x}) = \mathbf{E}(f(\mathbf{x})) \]&#10;&#10;\[k(\mathbf{x}, \mathbf{x}') = \text{cov}(\mathbf{x}, \mathbf{x}')\]&#10;&#10;\[\mathbf{x} \in \mathbf{R}^p\]&#10;&#10;\end{document}"/>
  <p:tag name="IGUANATEXSIZE" val="20"/>
  <p:tag name="IGUANATEXCURSOR" val="308"/>
  <p:tag name="TRANSPARENCY" val="True"/>
  <p:tag name="FILENAME" val=""/>
  <p:tag name="LATEXENGINEID" val="0"/>
  <p:tag name="TEMPFOLDER" val="C:\Users\joe\Documents\Iguana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784.027"/>
  <p:tag name="LATEXADDIN" val="\documentclass{article}&#10;\usepackage{amsmath}&#10;\pagestyle{empty}&#10;\begin{document}&#10;&#10;\[&#10;\Sigma ((f, t), (f', t')) = K(f,f')k(t,t') &#10;\]&#10;&#10;&#10;\end{document}"/>
  <p:tag name="IGUANATEXSIZE" val="20"/>
  <p:tag name="IGUANATEXCURSOR" val="126"/>
  <p:tag name="TRANSPARENCY" val="True"/>
  <p:tag name="FILENAME" val=""/>
  <p:tag name="LATEXENGINEID" val="0"/>
  <p:tag name="TEMPFOLDER" val="C:\Users\joe\Documents\Iguana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73.978"/>
  <p:tag name="ORIGINALWIDTH" val="4299.962"/>
  <p:tag name="LATEXADDIN" val="\documentclass{article}&#10;\usepackage{amsmath}&#10;\pagestyle{empty}&#10;\begin{document}&#10;&#10;For a phylogenetic Gaussian Process \(Y\) with time-space separable covariance function, when \(K\) is a degenerate Mercer kernel, there exists a set of \(n\) deterministic basis functions \(\phi_i: F \to \mathbf{R}\) and univariate GPs \(X_i\) for \(i = 1,\dots, n\) such that &#10;\[&#10;g(f, \mathbf{t}) = \sum_{i = 1}^{n} \phi_i(f) X_i(\mathbf{t})&#10;\] &#10;has the same distribution as \(Y\). The full phylogenetic covariance function of this phylogenetic GP is&#10;\[&#10;\Sigma_{\mathbf{T}}((f, \mathbf{t}), (f', \mathbf{t}')) = \sum_{i = 1}^{n}  k_{\mathbf{T}}^i(\mathbf{t}, \mathbf{t}') \phi_i(f) \phi_i(f'),&#10;\]&#10;where \(\int \phi_i(f) \phi_j(f) df = \delta_{ij}\), \(\delta\) being the Kronecker delta, and so the phylogenetic covariance function depends only on \(\mathbf{t}, \mathbf{t}' \in \mathbf{T}\).&#10;&#10;&#10;\end{document}"/>
  <p:tag name="IGUANATEXSIZE" val="20"/>
  <p:tag name="IGUANATEXCURSOR" val="168"/>
  <p:tag name="TRANSPARENCY" val="True"/>
  <p:tag name="FILENAME" val=""/>
  <p:tag name="LATEXENGINEID" val="0"/>
  <p:tag name="TEMPFOLDER" val="C:\Users\joe\Documents\Iguana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517.435"/>
  <p:tag name="LATEXADDIN" val="\documentclass{article}&#10;\usepackage{amsmath}&#10;\pagestyle{empty}&#10;\begin{document}&#10;&#10;\[&#10;k_{\mathbf{T}}^i(\mathbf{t}, \mathbf{t}') = (\sigma_p^i)^2 \exp \left( \frac{-d_{\mathbf{T}}(\mathbf{t}, \mathbf{t}')}{\ell^i} \right) + (\sigma_n^i)^2 \delta_{\mathbf{t}, \mathbf{t}'}&#10;\label{eqn:oukernel}&#10;\]&#10;&#10;\end{document}"/>
  <p:tag name="IGUANATEXSIZE" val="20"/>
  <p:tag name="IGUANATEXCURSOR" val="292"/>
  <p:tag name="TRANSPARENCY" val="True"/>
  <p:tag name="FILENAME" val=""/>
  <p:tag name="LATEXENGINEID" val="0"/>
  <p:tag name="TEMPFOLDER" val="C:\Users\joe\Documents\Iguana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6.119"/>
  <p:tag name="ORIGINALWIDTH" val="2582.677"/>
  <p:tag name="LATEXADDIN" val="\documentclass{article}&#10;\usepackage{amsmath}&#10;\pagestyle{empty}&#10;\begin{document}&#10;&#10;\begin{table}[]&#10;\centering&#10;\begin{tabular}{cccc}&#10; Basis &amp; \(\hat{\sigma}_p\) &amp; \(\hat{\ell}\) &amp; \(\hat{\sigma}_n\) \\&#10;   1 &amp; 2.30 (0.11) &amp; 12.27 ( 4.18) &amp; 1.18 (0.11) \\&#10;   2 &amp; 3.17 (0.11) &amp; 27.63 ( 3.70) &amp; 1.26 (0.13) \\&#10;   3 &amp; 4.05 (0.32) &amp; 70.50 (20.31) &amp; 1.19 (0.12) \\&#10;   4 &amp; 3.32 (0.17) &amp; 22.86 ( 8.95) &amp; 1.96 (0.19) \\&#10;   5 &amp; 3.00 (0.13) &amp; 26.93 ( 2.85) &amp; 1.21 (0.11) \\&#10;   6 &amp; 3.70 (0.14) &amp; 12.82 ( 4.52) &amp; 1.28 (0.15) \\&#10;\end{tabular}&#10;\end{table}&#10;&#10;&#10;\end{document}"/>
  <p:tag name="IGUANATEXSIZE" val="20"/>
  <p:tag name="IGUANATEXCURSOR" val="128"/>
  <p:tag name="TRANSPARENCY" val="True"/>
  <p:tag name="FILENAME" val=""/>
  <p:tag name="LATEXENGINEID" val="0"/>
  <p:tag name="TEMPFOLDER" val="C:\Users\joe\Documents\Iguana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6.119"/>
  <p:tag name="ORIGINALWIDTH" val="2582.677"/>
  <p:tag name="LATEXADDIN" val="\documentclass{article}&#10;\usepackage{amsmath}&#10;\usepackage{array}&#10;\pagestyle{empty}&#10;\begin{document}&#10;&#10;\makeatletter&#10;\def\highlight#1{%&#10;\fboxrule2pt %&#10;\hsize=\dimexpr\hsize-2\fboxrule-2\fboxsep\relax&#10;#1%&#10;\@endpbox\unskip\setbox0\lastbox\bgroup&#10;\fboxrule2pt %&#10;\fcolorbox{red}{lightgray}{\box0}\hfill}&#10;&#10;\begin{table}[]&#10;\centering&#10;\begin{tabular}{cccc}&#10; Basis &amp; \(\hat{\sigma}_p\) &amp; \(\hat{\ell}\) &amp; \(\hat{\sigma}_n\) \\&#10;   1 &amp; 2.30 (0.11) &amp; 12.27 ( 4.18) &amp; 1.18 (0.11) \\&#10;   2 &amp; 3.17 (0.11) &amp; 27.63 ( 3.70) &amp; 1.26 (0.13) \\&#10;   3 &amp; 4.05 (0.32) &amp; 70.50 (20.31) &amp; 1.19 (0.12) \\&#10;   4 &amp; 3.32 (0.17) &amp; 22.86 ( 8.95) &amp; 1.96 (0.19) \\&#10;   5 &amp; 3.00 (0.13) &amp; 26.93 ( 2.85) &amp; 1.21 (0.11) \\&#10;   6 &amp; 3.70 (0.14) &amp; 12.82 ( 4.52) &amp; 1.28 (0.15) \\&#10;\end{tabular}&#10;\end{table}&#10;&#10;&#10;\end{document}"/>
  <p:tag name="IGUANATEXSIZE" val="20"/>
  <p:tag name="IGUANATEXCURSOR" val="347"/>
  <p:tag name="TRANSPARENCY" val="True"/>
  <p:tag name="FILENAME" val=""/>
  <p:tag name="LATEXENGINEID" val="0"/>
  <p:tag name="TEMPFOLDER" val="C:\Users\joe\Documents\Iguana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2736</TotalTime>
  <Words>279</Words>
  <Application>Microsoft Office PowerPoint</Application>
  <PresentationFormat>Widescreen</PresentationFormat>
  <Paragraphs>41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Adobe Acrobat Document</vt:lpstr>
      <vt:lpstr>Phylogenetic Gaussian processes for the Ancestral Reconstruction of Bat Echolocation Calls</vt:lpstr>
      <vt:lpstr>Acknowledgements</vt:lpstr>
      <vt:lpstr>Bats: Some Background</vt:lpstr>
      <vt:lpstr>Bats: Engaging the Public</vt:lpstr>
      <vt:lpstr>Bats: Non-invasive Monitoring</vt:lpstr>
      <vt:lpstr>Research Project Summary</vt:lpstr>
      <vt:lpstr>Ancestral Reconstruction: A Definition</vt:lpstr>
      <vt:lpstr>Continuous Character Trait Evolution</vt:lpstr>
      <vt:lpstr>Function-Valued Traits: A Definition</vt:lpstr>
      <vt:lpstr>Gaussian Processes </vt:lpstr>
      <vt:lpstr>Phylogenetic Gaussian Processes: Assumptions</vt:lpstr>
      <vt:lpstr>Phylogenetic Gaussian Processes: Theoretical Result</vt:lpstr>
      <vt:lpstr>Bat Echolocation Calls: The Phylogenetic Tree</vt:lpstr>
      <vt:lpstr>Bat Echolocation Calls: A Function-Valued Trait</vt:lpstr>
      <vt:lpstr>Bat Echolocation Calls: Independent Basis</vt:lpstr>
      <vt:lpstr>Results: Phylogenetic Ornstein-Uhlenbeck Process</vt:lpstr>
      <vt:lpstr>Results: Hyperparameter Estimates</vt:lpstr>
      <vt:lpstr>Results: Hyperparameter Estimates</vt:lpstr>
      <vt:lpstr>Results: Posterior Predictive Distributions</vt:lpstr>
      <vt:lpstr>Conclusions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Phylogenetic Gaussian processes for Ancestral Reconstruction of Bat Echolocation Calls</dc:title>
  <dc:creator>JP Meagher</dc:creator>
  <cp:lastModifiedBy>JP Meagher</cp:lastModifiedBy>
  <cp:revision>31</cp:revision>
  <dcterms:created xsi:type="dcterms:W3CDTF">2017-06-16T14:13:14Z</dcterms:created>
  <dcterms:modified xsi:type="dcterms:W3CDTF">2017-07-02T13:51:25Z</dcterms:modified>
</cp:coreProperties>
</file>