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2" r:id="rId4"/>
    <p:sldId id="263" r:id="rId5"/>
    <p:sldId id="624" r:id="rId6"/>
    <p:sldId id="664" r:id="rId7"/>
    <p:sldId id="257" r:id="rId8"/>
    <p:sldId id="671" r:id="rId9"/>
    <p:sldId id="672" r:id="rId10"/>
    <p:sldId id="673" r:id="rId11"/>
    <p:sldId id="674" r:id="rId12"/>
    <p:sldId id="622" r:id="rId13"/>
    <p:sldId id="666" r:id="rId14"/>
    <p:sldId id="667" r:id="rId15"/>
    <p:sldId id="668" r:id="rId16"/>
    <p:sldId id="588" r:id="rId17"/>
    <p:sldId id="669" r:id="rId18"/>
    <p:sldId id="670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8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DAD6B-0C06-42ED-B634-56D9F82FE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C2E288-6619-44BE-BC33-71D9AA707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32FA2-CE05-4EB0-AAA8-CC8B131F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5101-BF17-4E1A-8E7F-DD106D483F75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6D478-88CE-4E4A-84FF-EC102117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CD0D7B-032C-49D0-A273-CB00D792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4927-734B-4A0E-8083-1ABE43CD39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34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E847-9CE9-4D5E-922E-EB0F4DAE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F12723-3FE2-4823-A10B-41707B48B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59DB06-3DC1-423B-A90F-AF63196E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5101-BF17-4E1A-8E7F-DD106D483F75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DC5D9-9D6E-4A61-9E2F-D4EF1612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6F90AB-98EF-44CF-841D-D1986E9D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4927-734B-4A0E-8083-1ABE43CD39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30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6F5ED1-3FB5-4A78-B640-9A05CEE96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A84D83-53B5-47C3-B101-5D7D94C85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09E18-2F24-4ABF-BB32-27D22334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5101-BF17-4E1A-8E7F-DD106D483F75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F2A5F-E991-44BF-8975-99D80651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C71327-59B9-46A8-BF89-9B4BFF73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4927-734B-4A0E-8083-1ABE43CD39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3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F1AED-59FD-45B4-A9C3-4B0C976B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A4DF1-FA27-4CE9-B3E2-B58C23CF2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55320-7C70-41CF-B71D-0C966355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5101-BF17-4E1A-8E7F-DD106D483F75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41735-C346-4727-B7F2-A8E3436E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6CBBDE-DBF8-408F-8D9E-CCB2F36D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4927-734B-4A0E-8083-1ABE43CD39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2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24855-9871-485C-999E-2E4854BC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00253D-3A12-4B4A-8AFF-22ECD93BD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569CF-CD11-4726-B08C-98BC6239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5101-BF17-4E1A-8E7F-DD106D483F75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24B9D-9487-4327-8A28-976AD7A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729312-BB79-44FA-843E-AEE2A6CC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4927-734B-4A0E-8083-1ABE43CD39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23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055F4-625D-414B-8B56-EB2840C4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11427-E641-40BA-BCD9-CCF8FD551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06809F-BEE4-4BF6-A5C2-BD5FDB948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34776E-A437-4643-9084-96A2BB1A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5101-BF17-4E1A-8E7F-DD106D483F75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C7C304-8BED-46A4-BCAB-071C5F72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66168F-7D88-4E7B-8211-F841096E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4927-734B-4A0E-8083-1ABE43CD39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61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50E06-F649-4AF7-BB57-DDFA8397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CC445C-C8A8-41CD-8A91-1EF5E8CA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76B76-4346-4B73-BFEA-D6DE342BE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E07D0B-CDA7-440F-9C4E-9A2FFFFFA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510DE0-2D22-4B98-917F-25AF2665A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400FB9-0CDA-4934-ACAC-23C1F5E1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5101-BF17-4E1A-8E7F-DD106D483F75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766D4B-2029-4818-800A-7721AC9A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8D4ABB-8FBE-46E0-88E2-3419DE84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4927-734B-4A0E-8083-1ABE43CD39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89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4DC03-65CF-4779-AEE0-03250B26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F3FC0C-6401-4FF2-956C-91A742B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5101-BF17-4E1A-8E7F-DD106D483F75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033143-6775-4DCB-B92A-27736BB2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06F680-7B90-40A0-833E-81B2B3AA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4927-734B-4A0E-8083-1ABE43CD39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25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6E4E0D-2E21-4D9D-816A-A4A51B27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5101-BF17-4E1A-8E7F-DD106D483F75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91C7BA-3FED-4DF2-9A61-83D410E2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42A3DE-8EBD-4EB5-99D0-CF61F599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4927-734B-4A0E-8083-1ABE43CD39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58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A2A83-8B49-4910-8491-BFE8B5AB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C102A0-2B46-4184-971B-A5AF1457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0B106E-F086-4B82-AF17-F2CDC56C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18B062-7C86-4633-AC3B-C367AE26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5101-BF17-4E1A-8E7F-DD106D483F75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3D45EA-CC8F-4A9A-A6AC-0688ACF6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3F0B6B-0204-4752-AB17-2FC46898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4927-734B-4A0E-8083-1ABE43CD39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77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DF34E-368D-418C-B2BB-27DFCA7C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6B6D26-778A-4982-A407-532E129F2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04D741-EBAF-4344-84E6-EB1D3BC1E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DE5F53-9AF9-4A6E-BB95-4030693C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5101-BF17-4E1A-8E7F-DD106D483F75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2D8C0A-756C-4338-BB6B-9B763B8C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3013BB-4B5E-4EDF-B1F0-4B031E16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4927-734B-4A0E-8083-1ABE43CD39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41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5F3E26-0C36-4458-AED1-5E95CDA6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42CEA7-D828-49DE-809B-8030C2282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76D80-F2B2-4920-A293-4CBEC71E4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C5101-BF17-4E1A-8E7F-DD106D483F75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386CF-1EBA-4F4F-8938-DBED3AD85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AE9228-E171-48FB-8225-6FCCE7B8D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4927-734B-4A0E-8083-1ABE43CD39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36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77B12-5110-4796-A238-D5659724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Separación de agua y grasa con OT-</a:t>
            </a:r>
            <a:r>
              <a:rPr lang="es-CL" dirty="0" err="1"/>
              <a:t>CycleGAN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390387-5600-4FEB-AE44-5B52B5284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Método actualizado al estado del arte en </a:t>
            </a:r>
            <a:r>
              <a:rPr lang="es-CL" i="1" dirty="0"/>
              <a:t>Deep </a:t>
            </a:r>
            <a:r>
              <a:rPr lang="es-CL" i="1" dirty="0" err="1"/>
              <a:t>Learning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99617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24258-57A9-4D8B-9A8C-8BA153E3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79"/>
            <a:ext cx="10515600" cy="806727"/>
          </a:xfrm>
        </p:spPr>
        <p:txBody>
          <a:bodyPr/>
          <a:lstStyle/>
          <a:p>
            <a:r>
              <a:rPr lang="es-CL" dirty="0"/>
              <a:t>Con </a:t>
            </a:r>
            <a:r>
              <a:rPr lang="es-CL" dirty="0" err="1"/>
              <a:t>auto-atención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595CF12-2698-4615-81F6-5542ABD45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6869"/>
                <a:ext cx="10515600" cy="5015884"/>
              </a:xfrm>
            </p:spPr>
            <p:txBody>
              <a:bodyPr>
                <a:normAutofit/>
              </a:bodyPr>
              <a:lstStyle/>
              <a:p>
                <a:r>
                  <a:rPr lang="es-CL" sz="2400" dirty="0"/>
                  <a:t>Por cada </a:t>
                </a:r>
                <a:r>
                  <a:rPr lang="es-CL" sz="2400" i="1" dirty="0"/>
                  <a:t>step</a:t>
                </a:r>
                <a:r>
                  <a:rPr lang="es-CL" sz="2400" dirty="0"/>
                  <a:t> del generador, 5 </a:t>
                </a:r>
                <a:r>
                  <a:rPr lang="es-CL" sz="2400" i="1" dirty="0" err="1"/>
                  <a:t>steps</a:t>
                </a:r>
                <a:r>
                  <a:rPr lang="es-CL" sz="2400" dirty="0"/>
                  <a:t> del discriminador</a:t>
                </a:r>
              </a:p>
              <a:p>
                <a:r>
                  <a:rPr lang="es-CL" sz="2400" dirty="0"/>
                  <a:t>Modelos fueron entrenados con los siguientes parámetros:</a:t>
                </a:r>
              </a:p>
              <a:p>
                <a:pPr lvl="1"/>
                <a:r>
                  <a:rPr lang="es-CL" sz="2000" dirty="0" err="1"/>
                  <a:t>Generator</a:t>
                </a:r>
                <a:r>
                  <a:rPr lang="es-CL" sz="2000" dirty="0"/>
                  <a:t>: MDWF-Net</a:t>
                </a:r>
              </a:p>
              <a:p>
                <a:pPr lvl="1"/>
                <a:r>
                  <a:rPr lang="es-ES" sz="2000" dirty="0"/>
                  <a:t>Optimizador: Adam // </a:t>
                </a:r>
                <a:r>
                  <a:rPr lang="es-ES" sz="2000" dirty="0" err="1"/>
                  <a:t>Batch</a:t>
                </a:r>
                <a:r>
                  <a:rPr lang="es-ES" sz="2000" dirty="0"/>
                  <a:t> </a:t>
                </a:r>
                <a:r>
                  <a:rPr lang="es-ES" sz="2000" dirty="0" err="1"/>
                  <a:t>Size</a:t>
                </a:r>
                <a:r>
                  <a:rPr lang="es-ES" sz="2000" dirty="0"/>
                  <a:t>: 1</a:t>
                </a:r>
              </a:p>
              <a:p>
                <a:pPr lvl="1"/>
                <a:r>
                  <a:rPr lang="es-ES" sz="2000" dirty="0" err="1"/>
                  <a:t>Learning</a:t>
                </a:r>
                <a:r>
                  <a:rPr lang="es-ES" sz="2000" dirty="0"/>
                  <a:t> </a:t>
                </a:r>
                <a:r>
                  <a:rPr lang="es-ES" sz="2000" dirty="0" err="1"/>
                  <a:t>Rate</a:t>
                </a:r>
                <a:r>
                  <a:rPr lang="es-ES" sz="2000" dirty="0"/>
                  <a:t>: </a:t>
                </a:r>
                <a:r>
                  <a:rPr lang="es-ES" sz="2000" i="1" dirty="0"/>
                  <a:t>Linear </a:t>
                </a:r>
                <a:r>
                  <a:rPr lang="es-ES" sz="2000" i="1" dirty="0" err="1"/>
                  <a:t>Decay</a:t>
                </a:r>
                <a:r>
                  <a:rPr lang="es-ES" sz="2000" dirty="0"/>
                  <a:t> (</a:t>
                </a:r>
                <a:r>
                  <a:rPr lang="es-ES" sz="2000" dirty="0" err="1"/>
                  <a:t>Start</a:t>
                </a:r>
                <a:r>
                  <a:rPr lang="es-ES" sz="2000" dirty="0"/>
                  <a:t>: 100)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L" sz="2000" b="0" i="0" smtClean="0">
                            <a:latin typeface="Cambria Math" panose="02040503050406030204" pitchFamily="18" charset="0"/>
                          </a:rPr>
                          <m:t>Gen</m:t>
                        </m:r>
                      </m:sub>
                    </m:sSub>
                  </m:oMath>
                </a14:m>
                <a:r>
                  <a:rPr lang="es-ES" sz="2000" dirty="0"/>
                  <a:t> fijo en 1e-4</a:t>
                </a:r>
              </a:p>
              <a:p>
                <a:pPr lvl="1"/>
                <a:r>
                  <a:rPr lang="es-CL" sz="2000" dirty="0" err="1"/>
                  <a:t>Shuffle</a:t>
                </a:r>
                <a:r>
                  <a:rPr lang="es-CL" sz="2000" dirty="0"/>
                  <a:t> + Data </a:t>
                </a:r>
                <a:r>
                  <a:rPr lang="es-CL" sz="2000" dirty="0" err="1"/>
                  <a:t>Augmentation</a:t>
                </a:r>
                <a:r>
                  <a:rPr lang="es-CL" sz="2000" dirty="0"/>
                  <a:t> (</a:t>
                </a:r>
                <a:r>
                  <a:rPr lang="es-CL" sz="2000" dirty="0" err="1"/>
                  <a:t>rotations</a:t>
                </a:r>
                <a:r>
                  <a:rPr lang="es-CL" sz="2000" dirty="0"/>
                  <a:t> + </a:t>
                </a:r>
                <a:r>
                  <a:rPr lang="es-CL" sz="2000" dirty="0" err="1"/>
                  <a:t>mirroring</a:t>
                </a:r>
                <a:r>
                  <a:rPr lang="es-CL" sz="2000" dirty="0"/>
                  <a:t>)</a:t>
                </a:r>
                <a:endParaRPr lang="es-CL" sz="2000" b="0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595CF12-2698-4615-81F6-5542ABD45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6869"/>
                <a:ext cx="10515600" cy="5015884"/>
              </a:xfrm>
              <a:blipFill>
                <a:blip r:embed="rId2"/>
                <a:stretch>
                  <a:fillRect l="-812" t="-17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BFC61DCF-46FE-49BB-9734-C610535F84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0933800"/>
                  </p:ext>
                </p:extLst>
              </p:nvPr>
            </p:nvGraphicFramePr>
            <p:xfrm>
              <a:off x="654791" y="3939948"/>
              <a:ext cx="10882418" cy="13817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548000">
                      <a:extLst>
                        <a:ext uri="{9D8B030D-6E8A-4147-A177-3AD203B41FA5}">
                          <a16:colId xmlns:a16="http://schemas.microsoft.com/office/drawing/2014/main" val="2682970524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194350002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018496033"/>
                        </a:ext>
                      </a:extLst>
                    </a:gridCol>
                    <a:gridCol w="1054418">
                      <a:extLst>
                        <a:ext uri="{9D8B030D-6E8A-4147-A177-3AD203B41FA5}">
                          <a16:colId xmlns:a16="http://schemas.microsoft.com/office/drawing/2014/main" val="314535483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849505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443930170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4076607771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452510465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2453424996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10292142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1" i="1" noProof="0" smtClean="0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s-CL" b="1" i="0" noProof="0" smtClean="0">
                                      <a:latin typeface="Cambria Math" panose="02040503050406030204" pitchFamily="18" charset="0"/>
                                    </a:rPr>
                                    <m:t>𝚽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Cycle-Loss Weight (</a:t>
                          </a:r>
                          <a14:m>
                            <m:oMath xmlns:m="http://schemas.openxmlformats.org/officeDocument/2006/math">
                              <m:r>
                                <a:rPr lang="es-CL" b="1" i="1" noProof="0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N°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Disc. LR (initial)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s-CL" b="1" i="1" noProof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Kernels Initializer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Water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Fat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R2*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noProof="0" dirty="0"/>
                            <a:t>Δ</a:t>
                          </a:r>
                          <a:r>
                            <a:rPr lang="es-CL" i="1" noProof="0" dirty="0"/>
                            <a:t>f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09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3x-Disc (+SN)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4e-4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98.18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98.26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93.08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3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3x-Disc (+SN)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240.0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4e-4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98.15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98.22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92.27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96.80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335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BFC61DCF-46FE-49BB-9734-C610535F84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0933800"/>
                  </p:ext>
                </p:extLst>
              </p:nvPr>
            </p:nvGraphicFramePr>
            <p:xfrm>
              <a:off x="654791" y="3939948"/>
              <a:ext cx="10882418" cy="13817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548000">
                      <a:extLst>
                        <a:ext uri="{9D8B030D-6E8A-4147-A177-3AD203B41FA5}">
                          <a16:colId xmlns:a16="http://schemas.microsoft.com/office/drawing/2014/main" val="2682970524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194350002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018496033"/>
                        </a:ext>
                      </a:extLst>
                    </a:gridCol>
                    <a:gridCol w="1054418">
                      <a:extLst>
                        <a:ext uri="{9D8B030D-6E8A-4147-A177-3AD203B41FA5}">
                          <a16:colId xmlns:a16="http://schemas.microsoft.com/office/drawing/2014/main" val="314535483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849505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443930170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4076607771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452510465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2453424996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10292142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t="-4762" r="-603543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12889" t="-4762" r="-581333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N°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Disc. LR (initial)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666387" t="-4762" r="-735294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Kernels Initializer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Water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Fat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R2*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noProof="0" dirty="0"/>
                            <a:t>Δ</a:t>
                          </a:r>
                          <a:r>
                            <a:rPr lang="es-CL" i="1" noProof="0" dirty="0"/>
                            <a:t>f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09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3x-Disc (+SN)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4e-4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98.18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98.26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93.08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3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3x-Disc (+SN)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240.0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4e-4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98.15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98.22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92.27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96.80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335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6C31EF78-D8FE-44D7-BDDF-18563425BCEC}"/>
              </a:ext>
            </a:extLst>
          </p:cNvPr>
          <p:cNvSpPr txBox="1"/>
          <p:nvPr/>
        </p:nvSpPr>
        <p:spPr>
          <a:xfrm>
            <a:off x="9161755" y="365125"/>
            <a:ext cx="252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6"/>
                </a:solidFill>
              </a:rPr>
              <a:t>Pesos inicializados según función de activación de cada </a:t>
            </a:r>
            <a:r>
              <a:rPr lang="es-CL" b="1" i="1" dirty="0" err="1">
                <a:solidFill>
                  <a:schemeClr val="accent6"/>
                </a:solidFill>
              </a:rPr>
              <a:t>layer</a:t>
            </a:r>
            <a:endParaRPr lang="es-CL" b="1" i="1" dirty="0">
              <a:solidFill>
                <a:schemeClr val="accent6"/>
              </a:solidFill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1141BE1-F156-4656-A86A-830327A5EBDC}"/>
              </a:ext>
            </a:extLst>
          </p:cNvPr>
          <p:cNvGraphicFramePr>
            <a:graphicFrameLocks noGrp="1"/>
          </p:cNvGraphicFramePr>
          <p:nvPr/>
        </p:nvGraphicFramePr>
        <p:xfrm>
          <a:off x="9161754" y="1747297"/>
          <a:ext cx="2529398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64699">
                  <a:extLst>
                    <a:ext uri="{9D8B030D-6E8A-4147-A177-3AD203B41FA5}">
                      <a16:colId xmlns:a16="http://schemas.microsoft.com/office/drawing/2014/main" val="630266326"/>
                    </a:ext>
                  </a:extLst>
                </a:gridCol>
                <a:gridCol w="1264699">
                  <a:extLst>
                    <a:ext uri="{9D8B030D-6E8A-4147-A177-3AD203B41FA5}">
                      <a16:colId xmlns:a16="http://schemas.microsoft.com/office/drawing/2014/main" val="42824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Subset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N°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9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2479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1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1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0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1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24258-57A9-4D8B-9A8C-8BA153E3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79"/>
            <a:ext cx="10515600" cy="806727"/>
          </a:xfrm>
        </p:spPr>
        <p:txBody>
          <a:bodyPr/>
          <a:lstStyle/>
          <a:p>
            <a:r>
              <a:rPr lang="es-CL" dirty="0"/>
              <a:t>Con </a:t>
            </a:r>
            <a:r>
              <a:rPr lang="es-CL" dirty="0" err="1"/>
              <a:t>auto-atención</a:t>
            </a:r>
            <a:r>
              <a:rPr lang="es-CL" dirty="0"/>
              <a:t> y menos ecos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595CF12-2698-4615-81F6-5542ABD45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6869"/>
                <a:ext cx="10515600" cy="5015884"/>
              </a:xfrm>
            </p:spPr>
            <p:txBody>
              <a:bodyPr>
                <a:normAutofit/>
              </a:bodyPr>
              <a:lstStyle/>
              <a:p>
                <a:r>
                  <a:rPr lang="es-CL" sz="2400" dirty="0"/>
                  <a:t>Por cada </a:t>
                </a:r>
                <a:r>
                  <a:rPr lang="es-CL" sz="2400" i="1" dirty="0"/>
                  <a:t>step</a:t>
                </a:r>
                <a:r>
                  <a:rPr lang="es-CL" sz="2400" dirty="0"/>
                  <a:t> del generador, 5 </a:t>
                </a:r>
                <a:r>
                  <a:rPr lang="es-CL" sz="2400" i="1" dirty="0" err="1"/>
                  <a:t>steps</a:t>
                </a:r>
                <a:r>
                  <a:rPr lang="es-CL" sz="2400" dirty="0"/>
                  <a:t> del discriminador</a:t>
                </a:r>
              </a:p>
              <a:p>
                <a:r>
                  <a:rPr lang="es-CL" sz="2400" dirty="0"/>
                  <a:t>Modelos fueron entrenados con los siguientes parámetros:</a:t>
                </a:r>
              </a:p>
              <a:p>
                <a:pPr lvl="1"/>
                <a:r>
                  <a:rPr lang="es-CL" sz="2000" dirty="0" err="1"/>
                  <a:t>Generator</a:t>
                </a:r>
                <a:r>
                  <a:rPr lang="es-CL" sz="2000" dirty="0"/>
                  <a:t>: MDWF-Net</a:t>
                </a:r>
              </a:p>
              <a:p>
                <a:pPr lvl="1"/>
                <a:r>
                  <a:rPr lang="es-ES" sz="2000" dirty="0"/>
                  <a:t>Optimizador: Adam // </a:t>
                </a:r>
                <a:r>
                  <a:rPr lang="es-ES" sz="2000" dirty="0" err="1"/>
                  <a:t>Batch</a:t>
                </a:r>
                <a:r>
                  <a:rPr lang="es-ES" sz="2000" dirty="0"/>
                  <a:t> </a:t>
                </a:r>
                <a:r>
                  <a:rPr lang="es-ES" sz="2000" dirty="0" err="1"/>
                  <a:t>Size</a:t>
                </a:r>
                <a:r>
                  <a:rPr lang="es-ES" sz="2000" dirty="0"/>
                  <a:t>: 1</a:t>
                </a:r>
              </a:p>
              <a:p>
                <a:pPr lvl="1"/>
                <a:r>
                  <a:rPr lang="es-ES" sz="2000" dirty="0" err="1"/>
                  <a:t>Learning</a:t>
                </a:r>
                <a:r>
                  <a:rPr lang="es-ES" sz="2000" dirty="0"/>
                  <a:t> </a:t>
                </a:r>
                <a:r>
                  <a:rPr lang="es-ES" sz="2000" dirty="0" err="1"/>
                  <a:t>Rate</a:t>
                </a:r>
                <a:r>
                  <a:rPr lang="es-ES" sz="2000" dirty="0"/>
                  <a:t>: </a:t>
                </a:r>
                <a:r>
                  <a:rPr lang="es-ES" sz="2000" i="1" dirty="0"/>
                  <a:t>Linear </a:t>
                </a:r>
                <a:r>
                  <a:rPr lang="es-ES" sz="2000" i="1" dirty="0" err="1"/>
                  <a:t>Decay</a:t>
                </a:r>
                <a:r>
                  <a:rPr lang="es-ES" sz="2000" dirty="0"/>
                  <a:t> (</a:t>
                </a:r>
                <a:r>
                  <a:rPr lang="es-ES" sz="2000" dirty="0" err="1"/>
                  <a:t>Start</a:t>
                </a:r>
                <a:r>
                  <a:rPr lang="es-ES" sz="2000" dirty="0"/>
                  <a:t>: 100)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L" sz="2000" b="0" i="0" smtClean="0">
                            <a:latin typeface="Cambria Math" panose="02040503050406030204" pitchFamily="18" charset="0"/>
                          </a:rPr>
                          <m:t>Gen</m:t>
                        </m:r>
                      </m:sub>
                    </m:sSub>
                  </m:oMath>
                </a14:m>
                <a:r>
                  <a:rPr lang="es-ES" sz="2000" dirty="0"/>
                  <a:t> fijo en 1e-4</a:t>
                </a:r>
              </a:p>
              <a:p>
                <a:pPr lvl="1"/>
                <a:r>
                  <a:rPr lang="es-CL" sz="2000" dirty="0" err="1"/>
                  <a:t>Shuffle</a:t>
                </a:r>
                <a:r>
                  <a:rPr lang="es-CL" sz="2000" dirty="0"/>
                  <a:t> + Data </a:t>
                </a:r>
                <a:r>
                  <a:rPr lang="es-CL" sz="2000" dirty="0" err="1"/>
                  <a:t>Augmentation</a:t>
                </a:r>
                <a:r>
                  <a:rPr lang="es-CL" sz="2000" dirty="0"/>
                  <a:t> (</a:t>
                </a:r>
                <a:r>
                  <a:rPr lang="es-CL" sz="2000" dirty="0" err="1"/>
                  <a:t>rotations</a:t>
                </a:r>
                <a:r>
                  <a:rPr lang="es-CL" sz="2000" dirty="0"/>
                  <a:t> + </a:t>
                </a:r>
                <a:r>
                  <a:rPr lang="es-CL" sz="2000" dirty="0" err="1"/>
                  <a:t>mirroring</a:t>
                </a:r>
                <a:r>
                  <a:rPr lang="es-CL" sz="2000" dirty="0"/>
                  <a:t>)</a:t>
                </a:r>
                <a:endParaRPr lang="es-CL" sz="2000" b="0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595CF12-2698-4615-81F6-5542ABD45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6869"/>
                <a:ext cx="10515600" cy="5015884"/>
              </a:xfrm>
              <a:blipFill>
                <a:blip r:embed="rId2"/>
                <a:stretch>
                  <a:fillRect l="-812" t="-17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BFC61DCF-46FE-49BB-9734-C610535F84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2259879"/>
                  </p:ext>
                </p:extLst>
              </p:nvPr>
            </p:nvGraphicFramePr>
            <p:xfrm>
              <a:off x="654791" y="3939948"/>
              <a:ext cx="10882418" cy="13817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548000">
                      <a:extLst>
                        <a:ext uri="{9D8B030D-6E8A-4147-A177-3AD203B41FA5}">
                          <a16:colId xmlns:a16="http://schemas.microsoft.com/office/drawing/2014/main" val="2682970524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194350002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018496033"/>
                        </a:ext>
                      </a:extLst>
                    </a:gridCol>
                    <a:gridCol w="1054418">
                      <a:extLst>
                        <a:ext uri="{9D8B030D-6E8A-4147-A177-3AD203B41FA5}">
                          <a16:colId xmlns:a16="http://schemas.microsoft.com/office/drawing/2014/main" val="314535483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849505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443930170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4076607771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452510465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2453424996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10292142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N° de </a:t>
                          </a:r>
                          <a:r>
                            <a:rPr lang="en-US" noProof="0" dirty="0" err="1"/>
                            <a:t>ecos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Cycle-Loss Weight (</a:t>
                          </a:r>
                          <a14:m>
                            <m:oMath xmlns:m="http://schemas.openxmlformats.org/officeDocument/2006/math">
                              <m:r>
                                <a:rPr lang="es-CL" b="1" i="1" noProof="0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N°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Disc. LR (initial)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s-CL" b="1" i="1" noProof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Kernels Initializer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Water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Fat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R2*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noProof="0" dirty="0"/>
                            <a:t>Δ</a:t>
                          </a:r>
                          <a:r>
                            <a:rPr lang="es-CL" i="1" noProof="0" dirty="0"/>
                            <a:t>f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09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3 </a:t>
                          </a:r>
                          <a:r>
                            <a:rPr lang="en-US" noProof="0" dirty="0" err="1"/>
                            <a:t>ecos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4e-4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97.61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3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 </a:t>
                          </a:r>
                          <a:r>
                            <a:rPr lang="en-US" b="0" noProof="0" dirty="0" err="1">
                              <a:solidFill>
                                <a:schemeClr val="tx1"/>
                              </a:solidFill>
                            </a:rPr>
                            <a:t>ecos</a:t>
                          </a:r>
                          <a:endParaRPr lang="en-US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240.0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4e-4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3350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BFC61DCF-46FE-49BB-9734-C610535F84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2259879"/>
                  </p:ext>
                </p:extLst>
              </p:nvPr>
            </p:nvGraphicFramePr>
            <p:xfrm>
              <a:off x="654791" y="3939948"/>
              <a:ext cx="10882418" cy="13817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548000">
                      <a:extLst>
                        <a:ext uri="{9D8B030D-6E8A-4147-A177-3AD203B41FA5}">
                          <a16:colId xmlns:a16="http://schemas.microsoft.com/office/drawing/2014/main" val="2682970524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194350002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018496033"/>
                        </a:ext>
                      </a:extLst>
                    </a:gridCol>
                    <a:gridCol w="1054418">
                      <a:extLst>
                        <a:ext uri="{9D8B030D-6E8A-4147-A177-3AD203B41FA5}">
                          <a16:colId xmlns:a16="http://schemas.microsoft.com/office/drawing/2014/main" val="314535483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849505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443930170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4076607771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452510465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2453424996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10292142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N° de </a:t>
                          </a:r>
                          <a:r>
                            <a:rPr lang="en-US" noProof="0" dirty="0" err="1"/>
                            <a:t>ecos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12889" t="-4762" r="-581333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N°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Disc. LR (initial)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666387" t="-4762" r="-735294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Kernels Initializer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Water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Fat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R2*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noProof="0" dirty="0"/>
                            <a:t>Δ</a:t>
                          </a:r>
                          <a:r>
                            <a:rPr lang="es-CL" i="1" noProof="0" dirty="0"/>
                            <a:t>f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09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3 </a:t>
                          </a:r>
                          <a:r>
                            <a:rPr lang="en-US" noProof="0" dirty="0" err="1"/>
                            <a:t>ecos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4e-4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97.61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3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 </a:t>
                          </a:r>
                          <a:r>
                            <a:rPr lang="en-US" b="0" noProof="0" dirty="0" err="1">
                              <a:solidFill>
                                <a:schemeClr val="tx1"/>
                              </a:solidFill>
                            </a:rPr>
                            <a:t>ecos</a:t>
                          </a:r>
                          <a:endParaRPr lang="en-US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240.0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4e-4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noProof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335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6C31EF78-D8FE-44D7-BDDF-18563425BCEC}"/>
              </a:ext>
            </a:extLst>
          </p:cNvPr>
          <p:cNvSpPr txBox="1"/>
          <p:nvPr/>
        </p:nvSpPr>
        <p:spPr>
          <a:xfrm>
            <a:off x="9161755" y="365125"/>
            <a:ext cx="252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6"/>
                </a:solidFill>
              </a:rPr>
              <a:t>Pesos inicializados según función de activación de cada </a:t>
            </a:r>
            <a:r>
              <a:rPr lang="es-CL" b="1" i="1" dirty="0" err="1">
                <a:solidFill>
                  <a:schemeClr val="accent6"/>
                </a:solidFill>
              </a:rPr>
              <a:t>layer</a:t>
            </a:r>
            <a:endParaRPr lang="es-CL" b="1" i="1" dirty="0">
              <a:solidFill>
                <a:schemeClr val="accent6"/>
              </a:solidFill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1141BE1-F156-4656-A86A-830327A5EBDC}"/>
              </a:ext>
            </a:extLst>
          </p:cNvPr>
          <p:cNvGraphicFramePr>
            <a:graphicFrameLocks noGrp="1"/>
          </p:cNvGraphicFramePr>
          <p:nvPr/>
        </p:nvGraphicFramePr>
        <p:xfrm>
          <a:off x="9161754" y="1747297"/>
          <a:ext cx="2529398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64699">
                  <a:extLst>
                    <a:ext uri="{9D8B030D-6E8A-4147-A177-3AD203B41FA5}">
                      <a16:colId xmlns:a16="http://schemas.microsoft.com/office/drawing/2014/main" val="630266326"/>
                    </a:ext>
                  </a:extLst>
                </a:gridCol>
                <a:gridCol w="1264699">
                  <a:extLst>
                    <a:ext uri="{9D8B030D-6E8A-4147-A177-3AD203B41FA5}">
                      <a16:colId xmlns:a16="http://schemas.microsoft.com/office/drawing/2014/main" val="42824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Subset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N°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9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2479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1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1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0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88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81B83-F167-4D5C-B747-BF69DEC4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US" i="1"/>
              <a:t>Radiology</a:t>
            </a:r>
            <a:r>
              <a:rPr lang="en-US"/>
              <a:t>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137CB897-338D-48EB-9DA2-33364261A5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7133670"/>
                  </p:ext>
                </p:extLst>
              </p:nvPr>
            </p:nvGraphicFramePr>
            <p:xfrm>
              <a:off x="2967742" y="1371599"/>
              <a:ext cx="5469552" cy="411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692">
                      <a:extLst>
                        <a:ext uri="{9D8B030D-6E8A-4147-A177-3AD203B41FA5}">
                          <a16:colId xmlns:a16="http://schemas.microsoft.com/office/drawing/2014/main" val="2244672001"/>
                        </a:ext>
                      </a:extLst>
                    </a:gridCol>
                    <a:gridCol w="262692">
                      <a:extLst>
                        <a:ext uri="{9D8B030D-6E8A-4147-A177-3AD203B41FA5}">
                          <a16:colId xmlns:a16="http://schemas.microsoft.com/office/drawing/2014/main" val="1449325868"/>
                        </a:ext>
                      </a:extLst>
                    </a:gridCol>
                    <a:gridCol w="1344168">
                      <a:extLst>
                        <a:ext uri="{9D8B030D-6E8A-4147-A177-3AD203B41FA5}">
                          <a16:colId xmlns:a16="http://schemas.microsoft.com/office/drawing/2014/main" val="232103236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673976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90251674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42966543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755089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5693507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E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Water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Fat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CL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sz="14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s-CL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s-CL" sz="1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1400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s-CL" sz="14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All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28767907"/>
                      </a:ext>
                    </a:extLst>
                  </a:tr>
                  <a:tr h="244800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s-CL" sz="1600" b="1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U-Net</a:t>
                          </a:r>
                          <a:endParaRPr lang="es-ES" sz="1600" b="1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s-CL" sz="1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4,6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7,0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86,9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120,0</a:t>
                          </a:r>
                          <a:endParaRPr lang="es-ES" sz="14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54,6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56380925"/>
                      </a:ext>
                    </a:extLst>
                  </a:tr>
                  <a:tr h="244800">
                    <a:tc v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MAE</a:t>
                          </a: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s-CL" sz="1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9,1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11,8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36,2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21,5</a:t>
                          </a:r>
                          <a:endParaRPr lang="es-ES" sz="14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19,7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52185778"/>
                      </a:ext>
                    </a:extLst>
                  </a:tr>
                  <a:tr h="244800">
                    <a:tc v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ES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0,9737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0,9731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0,8371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0,9381</a:t>
                          </a:r>
                          <a:endParaRPr lang="es-E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0527314"/>
                      </a:ext>
                    </a:extLst>
                  </a:tr>
                  <a:tr h="244800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1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</a:t>
                          </a:r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s-CL" sz="1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3,6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5,8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60,5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109,2</a:t>
                          </a:r>
                          <a:endParaRPr lang="es-ES" sz="14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44,8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2686642"/>
                      </a:ext>
                    </a:extLst>
                  </a:tr>
                  <a:tr h="244800">
                    <a:tc v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 vert="vert27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MAE</a:t>
                          </a: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s-CL" sz="1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8,2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11,1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25,9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18,7</a:t>
                          </a:r>
                          <a:endParaRPr lang="es-ES" sz="14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16,0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6189827"/>
                      </a:ext>
                    </a:extLst>
                  </a:tr>
                  <a:tr h="244800">
                    <a:tc v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 vert="vert27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0,9784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0,9740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0,9195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0,9511</a:t>
                          </a:r>
                          <a:endParaRPr lang="es-E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0281083"/>
                      </a:ext>
                    </a:extLst>
                  </a:tr>
                  <a:tr h="244800"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600" b="1" dirty="0">
                              <a:solidFill>
                                <a:schemeClr val="accent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MDWF-Net</a:t>
                          </a:r>
                          <a:endParaRPr lang="es-ES" sz="1800" b="1" dirty="0">
                            <a:solidFill>
                              <a:schemeClr val="accent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s-CL" sz="1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3,3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71,9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11,1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17,8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44263441"/>
                      </a:ext>
                    </a:extLst>
                  </a:tr>
                  <a:tr h="244800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1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MAE</a:t>
                          </a: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s-CL" sz="1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8,0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10,4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31,5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6,9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14,2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47314618"/>
                      </a:ext>
                    </a:extLst>
                  </a:tr>
                  <a:tr h="244800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1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ES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0,9804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0,9796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0,8676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0,9721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9910772"/>
                      </a:ext>
                    </a:extLst>
                  </a:tr>
                  <a:tr h="244800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1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</a:t>
                          </a:r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</a:t>
                          </a: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s-CL" sz="1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3,3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5,2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47,6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12,4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17,1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82165861"/>
                      </a:ext>
                    </a:extLst>
                  </a:tr>
                  <a:tr h="244800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1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MAE</a:t>
                          </a: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s-CL" sz="1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s-CL" sz="1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s-E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7,8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10,4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21,4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6,5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11,5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18830369"/>
                      </a:ext>
                    </a:extLst>
                  </a:tr>
                  <a:tr h="244800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1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0,9817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0,9798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0,9452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0,9748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20251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137CB897-338D-48EB-9DA2-33364261A5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7133670"/>
                  </p:ext>
                </p:extLst>
              </p:nvPr>
            </p:nvGraphicFramePr>
            <p:xfrm>
              <a:off x="2967742" y="1371599"/>
              <a:ext cx="5469552" cy="411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692">
                      <a:extLst>
                        <a:ext uri="{9D8B030D-6E8A-4147-A177-3AD203B41FA5}">
                          <a16:colId xmlns:a16="http://schemas.microsoft.com/office/drawing/2014/main" val="2244672001"/>
                        </a:ext>
                      </a:extLst>
                    </a:gridCol>
                    <a:gridCol w="262692">
                      <a:extLst>
                        <a:ext uri="{9D8B030D-6E8A-4147-A177-3AD203B41FA5}">
                          <a16:colId xmlns:a16="http://schemas.microsoft.com/office/drawing/2014/main" val="1449325868"/>
                        </a:ext>
                      </a:extLst>
                    </a:gridCol>
                    <a:gridCol w="1344168">
                      <a:extLst>
                        <a:ext uri="{9D8B030D-6E8A-4147-A177-3AD203B41FA5}">
                          <a16:colId xmlns:a16="http://schemas.microsoft.com/office/drawing/2014/main" val="232103236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673976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90251674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42966543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755089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85693507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s-E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Water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Fat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7797" t="1333" r="-205932" b="-8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 anchor="b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3025" t="1333" r="-104202" b="-8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All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28767907"/>
                      </a:ext>
                    </a:extLst>
                  </a:tr>
                  <a:tr h="304800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s-CL" sz="1600" b="1" dirty="0">
                              <a:solidFill>
                                <a:schemeClr val="accent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U-Net</a:t>
                          </a:r>
                          <a:endParaRPr lang="es-ES" sz="1600" b="1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2534" t="-148000" r="-270588" b="-11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4,6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7,0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86,9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120,0</a:t>
                          </a:r>
                          <a:endParaRPr lang="es-ES" sz="14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54,6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56380925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2534" t="-248000" r="-270588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9,1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11,8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36,2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21,5</a:t>
                          </a:r>
                          <a:endParaRPr lang="es-ES" sz="14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19,7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521857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ES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0,9737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0,9731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0,8371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0,9381</a:t>
                          </a:r>
                          <a:endParaRPr lang="es-E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0527314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1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</a:t>
                          </a:r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2534" t="-448000" r="-270588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3,6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5,8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60,5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109,2</a:t>
                          </a:r>
                          <a:endParaRPr lang="es-ES" sz="14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44,8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268664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 vert="vert27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2534" t="-548000" r="-270588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8,2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11,1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25,9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18,7</a:t>
                          </a:r>
                          <a:endParaRPr lang="es-ES" sz="14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16,0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6189827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12700" cmpd="sng"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 vert="vert27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0,9784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0,9740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0,9195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0,9511</a:t>
                          </a:r>
                          <a:endParaRPr lang="es-E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0281083"/>
                      </a:ext>
                    </a:extLst>
                  </a:tr>
                  <a:tr h="304800"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600" b="1" dirty="0">
                              <a:solidFill>
                                <a:schemeClr val="accent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MDWF-Net</a:t>
                          </a:r>
                          <a:endParaRPr lang="es-ES" sz="1800" b="1" dirty="0">
                            <a:solidFill>
                              <a:schemeClr val="accent4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</a:t>
                          </a:r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2534" t="-750000" r="-270588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3,3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71,9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11,1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17,8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44263441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1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2534" t="-850000" r="-27058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8,0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10,4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31,5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6,9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14,2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4731461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1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ES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0,9804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0,9796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0,8676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0,9721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9910772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1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</a:t>
                          </a:r>
                          <a:r>
                            <a:rPr lang="es-CL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2534" t="-1050000" r="-27058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3,3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5,2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47,6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12,4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17,1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82165861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1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42534" t="-1150000" r="-27058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7,8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10,4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21,4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6,5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11,5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18830369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ES" sz="11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0,9817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0,9798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0,9452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0,9748</a:t>
                          </a:r>
                          <a:endParaRPr lang="es-E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L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s-E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20251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32360FA2-A0CE-437A-9F0C-769B3A425CBD}"/>
              </a:ext>
            </a:extLst>
          </p:cNvPr>
          <p:cNvSpPr txBox="1"/>
          <p:nvPr/>
        </p:nvSpPr>
        <p:spPr>
          <a:xfrm>
            <a:off x="8601722" y="2828835"/>
            <a:ext cx="2459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Errors with respect to Graph Cut considering all the echoes (ground-truth)</a:t>
            </a:r>
          </a:p>
        </p:txBody>
      </p:sp>
    </p:spTree>
    <p:extLst>
      <p:ext uri="{BB962C8B-B14F-4D97-AF65-F5344CB8AC3E}">
        <p14:creationId xmlns:p14="http://schemas.microsoft.com/office/powerpoint/2010/main" val="221484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23380-93E9-4686-9DF3-7257F1BE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s-CL" dirty="0"/>
              <a:t>Curvas de entrenamiento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E39FF0-220C-414D-AAF4-B4A4DA56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s-CL" sz="2000" dirty="0"/>
              <a:t>Error absoluto medio entre adquisiciones originales y las </a:t>
            </a:r>
            <a:r>
              <a:rPr lang="es-CL" sz="2000" dirty="0">
                <a:solidFill>
                  <a:schemeClr val="accent6"/>
                </a:solidFill>
              </a:rPr>
              <a:t>reconstruidas tras resolver problema inverso y luego aplicar modelo de señal</a:t>
            </a:r>
            <a:r>
              <a:rPr lang="es-CL" sz="2000" dirty="0"/>
              <a:t> (A</a:t>
            </a:r>
            <a:r>
              <a:rPr lang="es-CL" sz="2000" dirty="0">
                <a:sym typeface="Wingdings" panose="05000000000000000000" pitchFamily="2" charset="2"/>
              </a:rPr>
              <a:t>BA)</a:t>
            </a:r>
            <a:endParaRPr lang="es-ES" sz="20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A08374C-B44C-48A2-B169-24579F21E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0" y="2109927"/>
            <a:ext cx="10591800" cy="38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54AE908-3AF1-4854-A75C-160A01BCC119}"/>
                  </a:ext>
                </a:extLst>
              </p:cNvPr>
              <p:cNvSpPr txBox="1"/>
              <p:nvPr/>
            </p:nvSpPr>
            <p:spPr>
              <a:xfrm>
                <a:off x="1388615" y="5919927"/>
                <a:ext cx="78567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Dominio A: Adquisiciones </a:t>
                </a:r>
                <a:r>
                  <a:rPr lang="es-CL" dirty="0" err="1"/>
                  <a:t>multi-eco</a:t>
                </a:r>
                <a:r>
                  <a:rPr lang="es-CL" dirty="0"/>
                  <a:t> complejas</a:t>
                </a:r>
              </a:p>
              <a:p>
                <a:r>
                  <a:rPr lang="es-CL" dirty="0"/>
                  <a:t>Dominio B: Imágenes complejas agua/grasa + Mapas cuantitativos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" dirty="0"/>
                  <a:t>)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54AE908-3AF1-4854-A75C-160A01BC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15" y="5919927"/>
                <a:ext cx="7856738" cy="646331"/>
              </a:xfrm>
              <a:prstGeom prst="rect">
                <a:avLst/>
              </a:prstGeom>
              <a:blipFill>
                <a:blip r:embed="rId4"/>
                <a:stretch>
                  <a:fillRect l="-698" t="-4717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9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ráfico 154">
            <a:extLst>
              <a:ext uri="{FF2B5EF4-FFF2-40B4-BE49-F238E27FC236}">
                <a16:creationId xmlns:a16="http://schemas.microsoft.com/office/drawing/2014/main" id="{6AEF8149-9013-46B7-9AE6-AADE64589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0" y="2109927"/>
            <a:ext cx="10591800" cy="381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C23380-93E9-4686-9DF3-7257F1BE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s-CL" dirty="0"/>
              <a:t>Curvas de entrenamiento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E39FF0-220C-414D-AAF4-B4A4DA56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s-CL" sz="2000" dirty="0"/>
              <a:t>Error absoluto medio entre resultados de referencia (</a:t>
            </a:r>
            <a:r>
              <a:rPr lang="es-CL" sz="2000" dirty="0" err="1"/>
              <a:t>Graph</a:t>
            </a:r>
            <a:r>
              <a:rPr lang="es-CL" sz="2000" dirty="0"/>
              <a:t> </a:t>
            </a:r>
            <a:r>
              <a:rPr lang="es-CL" sz="2000" dirty="0" err="1"/>
              <a:t>Cuts</a:t>
            </a:r>
            <a:r>
              <a:rPr lang="es-CL" sz="2000" dirty="0"/>
              <a:t>) y los </a:t>
            </a:r>
            <a:r>
              <a:rPr lang="es-CL" sz="2000" dirty="0">
                <a:solidFill>
                  <a:schemeClr val="accent1"/>
                </a:solidFill>
              </a:rPr>
              <a:t>obtenidos tras aplicar modelo de señal a estos y luego resolver problema inverso con red generativa</a:t>
            </a:r>
            <a:r>
              <a:rPr lang="es-CL" sz="2000" dirty="0">
                <a:solidFill>
                  <a:schemeClr val="accent2"/>
                </a:solidFill>
              </a:rPr>
              <a:t> </a:t>
            </a:r>
            <a:r>
              <a:rPr lang="es-CL" sz="2000" dirty="0"/>
              <a:t>(B</a:t>
            </a:r>
            <a:r>
              <a:rPr lang="es-CL" sz="2000" dirty="0">
                <a:sym typeface="Wingdings" panose="05000000000000000000" pitchFamily="2" charset="2"/>
              </a:rPr>
              <a:t>AB)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54AE908-3AF1-4854-A75C-160A01BCC119}"/>
                  </a:ext>
                </a:extLst>
              </p:cNvPr>
              <p:cNvSpPr txBox="1"/>
              <p:nvPr/>
            </p:nvSpPr>
            <p:spPr>
              <a:xfrm>
                <a:off x="1388615" y="5919927"/>
                <a:ext cx="78567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Dominio A: Adquisiciones </a:t>
                </a:r>
                <a:r>
                  <a:rPr lang="es-CL" dirty="0" err="1"/>
                  <a:t>multi-eco</a:t>
                </a:r>
                <a:r>
                  <a:rPr lang="es-CL" dirty="0"/>
                  <a:t> complejas</a:t>
                </a:r>
              </a:p>
              <a:p>
                <a:r>
                  <a:rPr lang="es-CL" dirty="0"/>
                  <a:t>Dominio B: Imágenes complejas agua/grasa + Mapas cuantitativos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" dirty="0"/>
                  <a:t>)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54AE908-3AF1-4854-A75C-160A01BC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15" y="5919927"/>
                <a:ext cx="7856738" cy="646331"/>
              </a:xfrm>
              <a:prstGeom prst="rect">
                <a:avLst/>
              </a:prstGeom>
              <a:blipFill>
                <a:blip r:embed="rId4"/>
                <a:stretch>
                  <a:fillRect l="-698" t="-4717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06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24EE4BA-EFE4-492B-951F-8798E85A7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09927"/>
            <a:ext cx="10591800" cy="381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C23380-93E9-4686-9DF3-7257F1BE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s-CL" dirty="0"/>
              <a:t>Curvas de entrenamiento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E39FF0-220C-414D-AAF4-B4A4DA56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s-CL" sz="2000" dirty="0"/>
              <a:t>Error de clasificación de red discriminativa (mientras más bajo este error, más “engaña” la red generativa a la discriminativa)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54AE908-3AF1-4854-A75C-160A01BCC119}"/>
                  </a:ext>
                </a:extLst>
              </p:cNvPr>
              <p:cNvSpPr txBox="1"/>
              <p:nvPr/>
            </p:nvSpPr>
            <p:spPr>
              <a:xfrm>
                <a:off x="1388615" y="5919927"/>
                <a:ext cx="78567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Dominio A: Adquisiciones </a:t>
                </a:r>
                <a:r>
                  <a:rPr lang="es-CL" dirty="0" err="1"/>
                  <a:t>multi-eco</a:t>
                </a:r>
                <a:r>
                  <a:rPr lang="es-CL" dirty="0"/>
                  <a:t> complejas</a:t>
                </a:r>
              </a:p>
              <a:p>
                <a:r>
                  <a:rPr lang="es-CL" dirty="0"/>
                  <a:t>Dominio B: Imágenes complejas agua/grasa + Mapas cuantitativos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" dirty="0"/>
                  <a:t>)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54AE908-3AF1-4854-A75C-160A01BC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15" y="5919927"/>
                <a:ext cx="7856738" cy="646331"/>
              </a:xfrm>
              <a:prstGeom prst="rect">
                <a:avLst/>
              </a:prstGeom>
              <a:blipFill>
                <a:blip r:embed="rId4"/>
                <a:stretch>
                  <a:fillRect l="-698" t="-4717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0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C589D6C7-2AD9-4DFB-95A4-091A90886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10" y="1434417"/>
            <a:ext cx="10800000" cy="46986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84E1FA-00C7-4B60-80D1-E7F102A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4186"/>
            <a:ext cx="10515600" cy="736847"/>
          </a:xfrm>
        </p:spPr>
        <p:txBody>
          <a:bodyPr/>
          <a:lstStyle/>
          <a:p>
            <a:r>
              <a:rPr lang="es-CL" dirty="0" err="1"/>
              <a:t>Example</a:t>
            </a:r>
            <a:r>
              <a:rPr lang="es-CL" dirty="0"/>
              <a:t> – TD N°478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DF6D6B-36D0-4648-8BFA-7681E550A7B0}"/>
              </a:ext>
            </a:extLst>
          </p:cNvPr>
          <p:cNvSpPr txBox="1"/>
          <p:nvPr/>
        </p:nvSpPr>
        <p:spPr>
          <a:xfrm rot="16200000">
            <a:off x="24546" y="4787125"/>
            <a:ext cx="125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2000" b="1" dirty="0" err="1"/>
              <a:t>Graph</a:t>
            </a:r>
            <a:r>
              <a:rPr lang="es-CL" sz="2000" b="1" dirty="0"/>
              <a:t> </a:t>
            </a:r>
            <a:r>
              <a:rPr lang="es-CL" sz="2000" b="1" dirty="0" err="1"/>
              <a:t>Cut</a:t>
            </a:r>
            <a:endParaRPr lang="es-ES" sz="20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31947A-6AC7-4AA3-91D0-FCEB09A6B4EA}"/>
              </a:ext>
            </a:extLst>
          </p:cNvPr>
          <p:cNvSpPr txBox="1"/>
          <p:nvPr/>
        </p:nvSpPr>
        <p:spPr>
          <a:xfrm rot="16200000">
            <a:off x="-146944" y="2356580"/>
            <a:ext cx="1599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2000" b="1" dirty="0"/>
              <a:t>OT-</a:t>
            </a:r>
            <a:r>
              <a:rPr lang="es-CL" sz="2000" b="1" dirty="0" err="1"/>
              <a:t>CycleGAN</a:t>
            </a:r>
            <a:endParaRPr lang="es-ES" sz="20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C3EC74D-CFDD-4284-94D1-5D7C2B278C6F}"/>
              </a:ext>
            </a:extLst>
          </p:cNvPr>
          <p:cNvSpPr txBox="1"/>
          <p:nvPr/>
        </p:nvSpPr>
        <p:spPr>
          <a:xfrm>
            <a:off x="1739725" y="976357"/>
            <a:ext cx="838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 err="1"/>
              <a:t>Water</a:t>
            </a:r>
            <a:endParaRPr lang="es-ES" sz="20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3A64F51-166E-42A8-A0EF-1455C78F9D03}"/>
              </a:ext>
            </a:extLst>
          </p:cNvPr>
          <p:cNvSpPr txBox="1"/>
          <p:nvPr/>
        </p:nvSpPr>
        <p:spPr>
          <a:xfrm>
            <a:off x="4571353" y="973350"/>
            <a:ext cx="507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 err="1"/>
              <a:t>Fat</a:t>
            </a:r>
            <a:endParaRPr lang="es-ES" sz="20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8AA334-BCB5-49C0-ABC8-E5714E78F9E4}"/>
              </a:ext>
            </a:extLst>
          </p:cNvPr>
          <p:cNvSpPr txBox="1"/>
          <p:nvPr/>
        </p:nvSpPr>
        <p:spPr>
          <a:xfrm>
            <a:off x="7237809" y="976357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/>
              <a:t>R2*</a:t>
            </a:r>
            <a:endParaRPr lang="es-ES" sz="20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5226F9-E773-4208-ABC1-0D77DB141BC9}"/>
              </a:ext>
            </a:extLst>
          </p:cNvPr>
          <p:cNvSpPr txBox="1"/>
          <p:nvPr/>
        </p:nvSpPr>
        <p:spPr>
          <a:xfrm>
            <a:off x="9541994" y="976357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/>
              <a:t>Field </a:t>
            </a:r>
            <a:r>
              <a:rPr lang="es-CL" sz="2000" b="1" dirty="0" err="1"/>
              <a:t>Map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55040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Aplicación&#10;&#10;Descripción generada automáticamente con confianza media">
            <a:extLst>
              <a:ext uri="{FF2B5EF4-FFF2-40B4-BE49-F238E27FC236}">
                <a16:creationId xmlns:a16="http://schemas.microsoft.com/office/drawing/2014/main" id="{9078717E-152D-4C3E-9A42-855077799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10" y="1437424"/>
            <a:ext cx="10800000" cy="46986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84E1FA-00C7-4B60-80D1-E7F102A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4186"/>
            <a:ext cx="10515600" cy="736847"/>
          </a:xfrm>
        </p:spPr>
        <p:txBody>
          <a:bodyPr/>
          <a:lstStyle/>
          <a:p>
            <a:r>
              <a:rPr lang="es-CL" dirty="0" err="1"/>
              <a:t>Example</a:t>
            </a:r>
            <a:r>
              <a:rPr lang="es-CL" dirty="0"/>
              <a:t> – TD N°621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DF6D6B-36D0-4648-8BFA-7681E550A7B0}"/>
              </a:ext>
            </a:extLst>
          </p:cNvPr>
          <p:cNvSpPr txBox="1"/>
          <p:nvPr/>
        </p:nvSpPr>
        <p:spPr>
          <a:xfrm rot="16200000">
            <a:off x="24546" y="4787125"/>
            <a:ext cx="125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2000" b="1" dirty="0" err="1"/>
              <a:t>Graph</a:t>
            </a:r>
            <a:r>
              <a:rPr lang="es-CL" sz="2000" b="1" dirty="0"/>
              <a:t> </a:t>
            </a:r>
            <a:r>
              <a:rPr lang="es-CL" sz="2000" b="1" dirty="0" err="1"/>
              <a:t>Cut</a:t>
            </a:r>
            <a:endParaRPr lang="es-ES" sz="20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31947A-6AC7-4AA3-91D0-FCEB09A6B4EA}"/>
              </a:ext>
            </a:extLst>
          </p:cNvPr>
          <p:cNvSpPr txBox="1"/>
          <p:nvPr/>
        </p:nvSpPr>
        <p:spPr>
          <a:xfrm rot="16200000">
            <a:off x="-146944" y="2356580"/>
            <a:ext cx="1599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2000" b="1" dirty="0"/>
              <a:t>OT-</a:t>
            </a:r>
            <a:r>
              <a:rPr lang="es-CL" sz="2000" b="1" dirty="0" err="1"/>
              <a:t>CycleGAN</a:t>
            </a:r>
            <a:endParaRPr lang="es-ES" sz="20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C3EC74D-CFDD-4284-94D1-5D7C2B278C6F}"/>
              </a:ext>
            </a:extLst>
          </p:cNvPr>
          <p:cNvSpPr txBox="1"/>
          <p:nvPr/>
        </p:nvSpPr>
        <p:spPr>
          <a:xfrm>
            <a:off x="1739725" y="976357"/>
            <a:ext cx="838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 err="1"/>
              <a:t>Water</a:t>
            </a:r>
            <a:endParaRPr lang="es-ES" sz="20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3A64F51-166E-42A8-A0EF-1455C78F9D03}"/>
              </a:ext>
            </a:extLst>
          </p:cNvPr>
          <p:cNvSpPr txBox="1"/>
          <p:nvPr/>
        </p:nvSpPr>
        <p:spPr>
          <a:xfrm>
            <a:off x="4571353" y="973350"/>
            <a:ext cx="507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 err="1"/>
              <a:t>Fat</a:t>
            </a:r>
            <a:endParaRPr lang="es-ES" sz="20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8AA334-BCB5-49C0-ABC8-E5714E78F9E4}"/>
              </a:ext>
            </a:extLst>
          </p:cNvPr>
          <p:cNvSpPr txBox="1"/>
          <p:nvPr/>
        </p:nvSpPr>
        <p:spPr>
          <a:xfrm>
            <a:off x="7237809" y="976357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/>
              <a:t>R2*</a:t>
            </a:r>
            <a:endParaRPr lang="es-ES" sz="20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5226F9-E773-4208-ABC1-0D77DB141BC9}"/>
              </a:ext>
            </a:extLst>
          </p:cNvPr>
          <p:cNvSpPr txBox="1"/>
          <p:nvPr/>
        </p:nvSpPr>
        <p:spPr>
          <a:xfrm>
            <a:off x="9541994" y="976357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/>
              <a:t>Field </a:t>
            </a:r>
            <a:r>
              <a:rPr lang="es-CL" sz="2000" b="1" dirty="0" err="1"/>
              <a:t>Map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80581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imágenes de una persona&#10;&#10;Descripción generada automáticamente con confianza media">
            <a:extLst>
              <a:ext uri="{FF2B5EF4-FFF2-40B4-BE49-F238E27FC236}">
                <a16:creationId xmlns:a16="http://schemas.microsoft.com/office/drawing/2014/main" id="{75AB2035-980E-4184-83C3-CEE0E1BD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9" y="1437424"/>
            <a:ext cx="10800000" cy="46986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84E1FA-00C7-4B60-80D1-E7F102A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4186"/>
            <a:ext cx="10515600" cy="736847"/>
          </a:xfrm>
        </p:spPr>
        <p:txBody>
          <a:bodyPr/>
          <a:lstStyle/>
          <a:p>
            <a:r>
              <a:rPr lang="es-CL" dirty="0" err="1"/>
              <a:t>Example</a:t>
            </a:r>
            <a:r>
              <a:rPr lang="es-CL" dirty="0"/>
              <a:t> – TD N°360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DF6D6B-36D0-4648-8BFA-7681E550A7B0}"/>
              </a:ext>
            </a:extLst>
          </p:cNvPr>
          <p:cNvSpPr txBox="1"/>
          <p:nvPr/>
        </p:nvSpPr>
        <p:spPr>
          <a:xfrm rot="16200000">
            <a:off x="24546" y="4787125"/>
            <a:ext cx="1256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2000" b="1" dirty="0" err="1"/>
              <a:t>Graph</a:t>
            </a:r>
            <a:r>
              <a:rPr lang="es-CL" sz="2000" b="1" dirty="0"/>
              <a:t> </a:t>
            </a:r>
            <a:r>
              <a:rPr lang="es-CL" sz="2000" b="1" dirty="0" err="1"/>
              <a:t>Cut</a:t>
            </a:r>
            <a:endParaRPr lang="es-ES" sz="20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31947A-6AC7-4AA3-91D0-FCEB09A6B4EA}"/>
              </a:ext>
            </a:extLst>
          </p:cNvPr>
          <p:cNvSpPr txBox="1"/>
          <p:nvPr/>
        </p:nvSpPr>
        <p:spPr>
          <a:xfrm rot="16200000">
            <a:off x="-146944" y="2356580"/>
            <a:ext cx="1599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2000" b="1" dirty="0"/>
              <a:t>OT-</a:t>
            </a:r>
            <a:r>
              <a:rPr lang="es-CL" sz="2000" b="1" dirty="0" err="1"/>
              <a:t>CycleGAN</a:t>
            </a:r>
            <a:endParaRPr lang="es-ES" sz="20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C3EC74D-CFDD-4284-94D1-5D7C2B278C6F}"/>
              </a:ext>
            </a:extLst>
          </p:cNvPr>
          <p:cNvSpPr txBox="1"/>
          <p:nvPr/>
        </p:nvSpPr>
        <p:spPr>
          <a:xfrm>
            <a:off x="1739725" y="976357"/>
            <a:ext cx="838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 err="1"/>
              <a:t>Water</a:t>
            </a:r>
            <a:endParaRPr lang="es-ES" sz="20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3A64F51-166E-42A8-A0EF-1455C78F9D03}"/>
              </a:ext>
            </a:extLst>
          </p:cNvPr>
          <p:cNvSpPr txBox="1"/>
          <p:nvPr/>
        </p:nvSpPr>
        <p:spPr>
          <a:xfrm>
            <a:off x="4571353" y="973350"/>
            <a:ext cx="507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 err="1"/>
              <a:t>Fat</a:t>
            </a:r>
            <a:endParaRPr lang="es-ES" sz="20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8AA334-BCB5-49C0-ABC8-E5714E78F9E4}"/>
              </a:ext>
            </a:extLst>
          </p:cNvPr>
          <p:cNvSpPr txBox="1"/>
          <p:nvPr/>
        </p:nvSpPr>
        <p:spPr>
          <a:xfrm>
            <a:off x="7237809" y="976357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/>
              <a:t>R2*</a:t>
            </a:r>
            <a:endParaRPr lang="es-ES" sz="20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5226F9-E773-4208-ABC1-0D77DB141BC9}"/>
              </a:ext>
            </a:extLst>
          </p:cNvPr>
          <p:cNvSpPr txBox="1"/>
          <p:nvPr/>
        </p:nvSpPr>
        <p:spPr>
          <a:xfrm>
            <a:off x="9541994" y="976357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000" b="1" dirty="0"/>
              <a:t>Field </a:t>
            </a:r>
            <a:r>
              <a:rPr lang="es-CL" sz="2000" b="1" dirty="0" err="1"/>
              <a:t>Map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69770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E93BA-D6B9-449C-A012-4412CB01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s-CL" dirty="0"/>
              <a:t>Nuevo Avance: OT-</a:t>
            </a:r>
            <a:r>
              <a:rPr lang="es-CL" dirty="0" err="1"/>
              <a:t>CycleGAN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CF980C75-3DC1-4C91-B1AF-3A193420B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852"/>
                <a:ext cx="10515600" cy="5005111"/>
              </a:xfrm>
            </p:spPr>
            <p:txBody>
              <a:bodyPr/>
              <a:lstStyle/>
              <a:p>
                <a:r>
                  <a:rPr lang="es-CL" dirty="0"/>
                  <a:t>Redes adversariales: Estado del arte en </a:t>
                </a:r>
                <a:r>
                  <a:rPr lang="es-CL" i="1" dirty="0"/>
                  <a:t>Deep </a:t>
                </a:r>
                <a:r>
                  <a:rPr lang="es-CL" i="1" dirty="0" err="1"/>
                  <a:t>Learning</a:t>
                </a:r>
                <a:endParaRPr lang="es-CL" i="1" dirty="0"/>
              </a:p>
              <a:p>
                <a:r>
                  <a:rPr lang="es-CL" i="1" dirty="0" err="1"/>
                  <a:t>Unsupervised</a:t>
                </a:r>
                <a:r>
                  <a:rPr lang="es-CL" i="1" dirty="0"/>
                  <a:t> </a:t>
                </a:r>
                <a:r>
                  <a:rPr lang="es-CL" i="1" dirty="0" err="1"/>
                  <a:t>Learning</a:t>
                </a:r>
                <a:r>
                  <a:rPr lang="es-CL" dirty="0"/>
                  <a:t>:</a:t>
                </a:r>
              </a:p>
              <a:p>
                <a:pPr lvl="1"/>
                <a:r>
                  <a:rPr lang="es-CL" dirty="0"/>
                  <a:t>No necesita </a:t>
                </a:r>
                <a:r>
                  <a:rPr lang="es-CL" i="1" dirty="0" err="1"/>
                  <a:t>labelling</a:t>
                </a:r>
                <a:r>
                  <a:rPr lang="es-CL" dirty="0"/>
                  <a:t> de los datos:</a:t>
                </a:r>
              </a:p>
              <a:p>
                <a:pPr lvl="2"/>
                <a:r>
                  <a:rPr lang="es-CL" dirty="0"/>
                  <a:t>Se requieren resultados de referencias, pero no necesariamente para cada dato</a:t>
                </a:r>
              </a:p>
              <a:p>
                <a:pPr lvl="1"/>
                <a:r>
                  <a:rPr lang="es-CL" dirty="0">
                    <a:sym typeface="Wingdings" panose="05000000000000000000" pitchFamily="2" charset="2"/>
                  </a:rPr>
                  <a:t>No “replica” método de referencia</a:t>
                </a:r>
                <a:endParaRPr lang="es-CL" dirty="0"/>
              </a:p>
              <a:p>
                <a:r>
                  <a:rPr lang="es-CL" dirty="0"/>
                  <a:t>Capaz de incorporar información ya conocida </a:t>
                </a:r>
                <a:r>
                  <a:rPr lang="es-CL" dirty="0">
                    <a:sym typeface="Wingdings" panose="05000000000000000000" pitchFamily="2" charset="2"/>
                  </a:rPr>
                  <a:t> Modelo físico</a:t>
                </a:r>
              </a:p>
              <a:p>
                <a:endParaRPr lang="es-CL" dirty="0"/>
              </a:p>
              <a:p>
                <a:r>
                  <a:rPr lang="es-CL" dirty="0"/>
                  <a:t>Objetivo: Resolver </a:t>
                </a:r>
                <a:r>
                  <a:rPr lang="es-CL" i="1" dirty="0" err="1"/>
                  <a:t>Optimal</a:t>
                </a:r>
                <a:r>
                  <a:rPr lang="es-CL" i="1" dirty="0"/>
                  <a:t> </a:t>
                </a:r>
                <a:br>
                  <a:rPr lang="es-CL" i="1" dirty="0"/>
                </a:br>
                <a:r>
                  <a:rPr lang="es-CL" i="1" dirty="0" err="1"/>
                  <a:t>Transport</a:t>
                </a:r>
                <a:r>
                  <a:rPr lang="es-CL" i="1" dirty="0"/>
                  <a:t> </a:t>
                </a:r>
                <a:r>
                  <a:rPr lang="es-CL" i="1" dirty="0" err="1"/>
                  <a:t>Problem</a:t>
                </a:r>
                <a:endParaRPr lang="es-CL" dirty="0"/>
              </a:p>
              <a:p>
                <a:pPr lvl="1"/>
                <a:r>
                  <a:rPr lang="es-CL" dirty="0"/>
                  <a:t>Estimar probabilidad conjunta </a:t>
                </a:r>
                <a:br>
                  <a:rPr lang="es-CL" dirty="0"/>
                </a:br>
                <a:r>
                  <a:rPr lang="es-CL" dirty="0"/>
                  <a:t>de los dominios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L" dirty="0"/>
                  <a:t> 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CF980C75-3DC1-4C91-B1AF-3A193420B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852"/>
                <a:ext cx="10515600" cy="5005111"/>
              </a:xfrm>
              <a:blipFill>
                <a:blip r:embed="rId2"/>
                <a:stretch>
                  <a:fillRect l="-1043" t="-19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A9AA81D1-6A6C-4079-8DAD-0E118D42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07" y="3975339"/>
            <a:ext cx="5672092" cy="2201623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22F58A8-949C-4A42-8600-D398FEDB407E}"/>
              </a:ext>
            </a:extLst>
          </p:cNvPr>
          <p:cNvSpPr/>
          <p:nvPr/>
        </p:nvSpPr>
        <p:spPr>
          <a:xfrm>
            <a:off x="8984202" y="3975339"/>
            <a:ext cx="2369597" cy="220162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6C7A12-F843-41BF-92CB-961B01F00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08" y="3975339"/>
            <a:ext cx="5672092" cy="2201623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1A8E8D-9951-4902-A32F-F4A644FECE88}"/>
              </a:ext>
            </a:extLst>
          </p:cNvPr>
          <p:cNvSpPr/>
          <p:nvPr/>
        </p:nvSpPr>
        <p:spPr>
          <a:xfrm>
            <a:off x="8984203" y="3975339"/>
            <a:ext cx="2369597" cy="220162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4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E93BA-D6B9-449C-A012-4412CB01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s-CL" dirty="0"/>
              <a:t>Nuevo Avance: OT-</a:t>
            </a:r>
            <a:r>
              <a:rPr lang="es-CL" dirty="0" err="1"/>
              <a:t>CycleGAN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BA1BCD-9064-4882-AE67-38414F5BC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48033"/>
                <a:ext cx="10515600" cy="4244842"/>
              </a:xfrm>
            </p:spPr>
            <p:txBody>
              <a:bodyPr/>
              <a:lstStyle/>
              <a:p>
                <a:r>
                  <a:rPr lang="es-CL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dirty="0"/>
                  <a:t> ;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𝑒𝑐h𝑜𝑒𝑠</m:t>
                        </m:r>
                      </m:sub>
                    </m:sSub>
                  </m:oMath>
                </a14:m>
                <a:endParaRPr lang="es-ES" dirty="0"/>
              </a:p>
              <a:p>
                <a:pPr lvl="3"/>
                <a:endParaRPr lang="es-ES" dirty="0"/>
              </a:p>
              <a:p>
                <a:r>
                  <a:rPr lang="es-ES" dirty="0"/>
                  <a:t>Problema directo: Determinístico (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s-ES" dirty="0"/>
                  <a:t>)</a:t>
                </a:r>
              </a:p>
              <a:p>
                <a:r>
                  <a:rPr lang="es-ES" dirty="0"/>
                  <a:t>Problema inverso: Red Generativa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s-ES" dirty="0"/>
                  <a:t>)</a:t>
                </a:r>
              </a:p>
              <a:p>
                <a:r>
                  <a:rPr lang="es-ES" dirty="0"/>
                  <a:t>Red discriminativa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s-ES" dirty="0"/>
                  <a:t>) </a:t>
                </a:r>
                <a:r>
                  <a:rPr lang="es-ES" dirty="0">
                    <a:sym typeface="Wingdings" panose="05000000000000000000" pitchFamily="2" charset="2"/>
                  </a:rPr>
                  <a:t> Diferencia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dirty="0"/>
                  <a:t> (real)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L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)</a:t>
                </a:r>
              </a:p>
              <a:p>
                <a:pPr lvl="3"/>
                <a:endParaRPr lang="es-ES" dirty="0"/>
              </a:p>
              <a:p>
                <a:r>
                  <a:rPr lang="es-ES" dirty="0"/>
                  <a:t>Redes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L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s-ES" dirty="0"/>
                  <a:t> compiten </a:t>
                </a:r>
                <a:r>
                  <a:rPr lang="es-ES" dirty="0">
                    <a:sym typeface="Wingdings" panose="05000000000000000000" pitchFamily="2" charset="2"/>
                  </a:rPr>
                  <a:t> </a:t>
                </a:r>
                <a:r>
                  <a:rPr lang="es-ES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“</a:t>
                </a:r>
                <a:r>
                  <a:rPr lang="es-ES" i="1" dirty="0">
                    <a:solidFill>
                      <a:schemeClr val="bg1">
                        <a:lumMod val="65000"/>
                      </a:schemeClr>
                    </a:solidFill>
                    <a:sym typeface="Wingdings" panose="05000000000000000000" pitchFamily="2" charset="2"/>
                  </a:rPr>
                  <a:t>Artista v/s Crítico”</a:t>
                </a:r>
                <a:endParaRPr lang="es-ES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EBA1BCD-9064-4882-AE67-38414F5BC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48033"/>
                <a:ext cx="10515600" cy="4244842"/>
              </a:xfrm>
              <a:blipFill>
                <a:blip r:embed="rId2"/>
                <a:stretch>
                  <a:fillRect l="-1043" t="-24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CF869969-7F81-4F42-99A6-85F3578F2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486" r="55083" b="8107"/>
          <a:stretch/>
        </p:blipFill>
        <p:spPr>
          <a:xfrm>
            <a:off x="7289462" y="2617365"/>
            <a:ext cx="3817982" cy="1967667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7E76B6BA-DAD0-4A8E-BC52-7D3F392FD884}"/>
                  </a:ext>
                </a:extLst>
              </p:cNvPr>
              <p:cNvSpPr/>
              <p:nvPr/>
            </p:nvSpPr>
            <p:spPr>
              <a:xfrm>
                <a:off x="838200" y="1171852"/>
                <a:ext cx="7089559" cy="967996"/>
              </a:xfrm>
              <a:prstGeom prst="roundRect">
                <a:avLst/>
              </a:prstGeom>
              <a:solidFill>
                <a:srgbClr val="92D050"/>
              </a:solidFill>
              <a:ln w="19050">
                <a:solidFill>
                  <a:srgbClr val="00AC48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s-CL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L" sz="16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s-CL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s-CL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CL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CL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s-CL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s-CL" sz="16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s-CL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lang="es-CL" sz="16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CL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s-CL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CL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s-CL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L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s-CL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sSub>
                                    <m:sSubPr>
                                      <m:ctrlP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CL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7E76B6BA-DAD0-4A8E-BC52-7D3F392FD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1852"/>
                <a:ext cx="7089559" cy="96799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AC48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084B228E-8792-44C7-A0D5-20751922B370}"/>
                  </a:ext>
                </a:extLst>
              </p:cNvPr>
              <p:cNvSpPr/>
              <p:nvPr/>
            </p:nvSpPr>
            <p:spPr>
              <a:xfrm>
                <a:off x="8966447" y="1400461"/>
                <a:ext cx="2140997" cy="510778"/>
              </a:xfrm>
              <a:prstGeom prst="roundRect">
                <a:avLst/>
              </a:prstGeom>
              <a:ln w="19050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084B228E-8792-44C7-A0D5-20751922B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447" y="1400461"/>
                <a:ext cx="2140997" cy="510778"/>
              </a:xfrm>
              <a:prstGeom prst="roundRect">
                <a:avLst/>
              </a:prstGeom>
              <a:blipFill>
                <a:blip r:embed="rId5"/>
                <a:stretch>
                  <a:fillRect b="-1149"/>
                </a:stretch>
              </a:blipFill>
              <a:ln w="19050"/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7D9F5D6-16B8-403B-B282-41A7592FFF8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927759" y="1655850"/>
            <a:ext cx="103868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96B36F-2711-4F16-9766-C56FE1F65193}"/>
              </a:ext>
            </a:extLst>
          </p:cNvPr>
          <p:cNvSpPr txBox="1"/>
          <p:nvPr/>
        </p:nvSpPr>
        <p:spPr>
          <a:xfrm>
            <a:off x="8966447" y="1038687"/>
            <a:ext cx="214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Problema Inverso</a:t>
            </a:r>
            <a:endParaRPr lang="es-E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631A228-F9BE-4779-BCC3-CF7DE3A18D1D}"/>
              </a:ext>
            </a:extLst>
          </p:cNvPr>
          <p:cNvSpPr txBox="1"/>
          <p:nvPr/>
        </p:nvSpPr>
        <p:spPr>
          <a:xfrm>
            <a:off x="7289462" y="2248033"/>
            <a:ext cx="381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OT-</a:t>
            </a:r>
            <a:r>
              <a:rPr lang="es-CL" b="1" dirty="0" err="1"/>
              <a:t>CycleGAN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B3DE735-1831-4AF7-B747-084B36CF4F20}"/>
              </a:ext>
            </a:extLst>
          </p:cNvPr>
          <p:cNvSpPr txBox="1"/>
          <p:nvPr/>
        </p:nvSpPr>
        <p:spPr>
          <a:xfrm>
            <a:off x="9199418" y="4585032"/>
            <a:ext cx="1908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1200" dirty="0"/>
              <a:t>Sim et al., 2019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05711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E93BA-D6B9-449C-A012-4412CB01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s-CL" dirty="0"/>
              <a:t>Nuevo Avance: OT-</a:t>
            </a:r>
            <a:r>
              <a:rPr lang="es-CL" dirty="0" err="1"/>
              <a:t>CycleGAN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F980C75-3DC1-4C91-B1AF-3A193420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005111"/>
          </a:xfrm>
        </p:spPr>
        <p:txBody>
          <a:bodyPr/>
          <a:lstStyle/>
          <a:p>
            <a:r>
              <a:rPr lang="en-US" dirty="0"/>
              <a:t>Loss function: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Cycle consistency: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Discriminative 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9DAB837D-3643-4102-8EC5-0920EFCAAEB1}"/>
                  </a:ext>
                </a:extLst>
              </p:cNvPr>
              <p:cNvSpPr/>
              <p:nvPr/>
            </p:nvSpPr>
            <p:spPr>
              <a:xfrm>
                <a:off x="2846773" y="1725460"/>
                <a:ext cx="6498454" cy="50623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𝑂𝑇𝐶𝑦𝑐𝑙𝑒𝐺𝐴𝑁</m:t>
                          </m:r>
                        </m:sub>
                      </m:sSub>
                      <m:d>
                        <m:dPr>
                          <m:ctrlPr>
                            <a:rPr lang="es-CL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L" sz="2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s-CL" sz="22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s-CL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𝐶𝑦𝑐𝑙𝑒</m:t>
                          </m:r>
                        </m:sub>
                      </m:sSub>
                      <m:d>
                        <m:dPr>
                          <m:ctrlPr>
                            <a:rPr lang="es-CL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L" sz="2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L" sz="2200" b="0" i="1" smtClean="0">
                              <a:latin typeface="Cambria Math" panose="02040503050406030204" pitchFamily="18" charset="0"/>
                            </a:rPr>
                            <m:t>𝑂𝑇𝐷𝑖𝑠𝑐</m:t>
                          </m:r>
                        </m:sub>
                      </m:sSub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L" sz="22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s-CL" sz="2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s-CL" sz="22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s-CL" sz="2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2200" dirty="0"/>
              </a:p>
            </p:txBody>
          </p:sp>
        </mc:Choice>
        <mc:Fallback xmlns=""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9DAB837D-3643-4102-8EC5-0920EFCAA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73" y="1725460"/>
                <a:ext cx="6498454" cy="506238"/>
              </a:xfrm>
              <a:prstGeom prst="round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7147EE1A-6C81-48E8-9AE1-4F4ABB9E8D63}"/>
                  </a:ext>
                </a:extLst>
              </p:cNvPr>
              <p:cNvSpPr/>
              <p:nvPr/>
            </p:nvSpPr>
            <p:spPr>
              <a:xfrm>
                <a:off x="2962182" y="2987088"/>
                <a:ext cx="6267636" cy="72878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𝐶𝑦𝑐𝑙𝑒</m:t>
                          </m:r>
                        </m:sub>
                      </m:sSub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𝐻𝑥</m:t>
                                  </m:r>
                                </m:e>
                              </m:d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7147EE1A-6C81-48E8-9AE1-4F4ABB9E8D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82" y="2987088"/>
                <a:ext cx="6267636" cy="7287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EC38060F-147E-4C99-91E8-E2D62C7A06EA}"/>
                  </a:ext>
                </a:extLst>
              </p:cNvPr>
              <p:cNvSpPr/>
              <p:nvPr/>
            </p:nvSpPr>
            <p:spPr>
              <a:xfrm>
                <a:off x="1859132" y="4471260"/>
                <a:ext cx="8473736" cy="894217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𝑂𝑇𝐷𝑖𝑠𝑐</m:t>
                          </m:r>
                        </m:sub>
                      </m:sSub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s-CL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supHide m:val="on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supHide m:val="on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CL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CL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𝑊𝐺𝐴𝑁</m:t>
                              </m:r>
                            </m:sub>
                          </m:sSub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EC38060F-147E-4C99-91E8-E2D62C7A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32" y="4471260"/>
                <a:ext cx="8473736" cy="8942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errar llave 11">
            <a:extLst>
              <a:ext uri="{FF2B5EF4-FFF2-40B4-BE49-F238E27FC236}">
                <a16:creationId xmlns:a16="http://schemas.microsoft.com/office/drawing/2014/main" id="{A7E56991-4DDB-4CF4-86C1-24153143F572}"/>
              </a:ext>
            </a:extLst>
          </p:cNvPr>
          <p:cNvSpPr/>
          <p:nvPr/>
        </p:nvSpPr>
        <p:spPr>
          <a:xfrm rot="5400000">
            <a:off x="4496762" y="4722897"/>
            <a:ext cx="192419" cy="1424000"/>
          </a:xfrm>
          <a:prstGeom prst="righ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773BD348-EBAC-4A62-A7A6-5DBDCF1649A1}"/>
              </a:ext>
            </a:extLst>
          </p:cNvPr>
          <p:cNvSpPr/>
          <p:nvPr/>
        </p:nvSpPr>
        <p:spPr>
          <a:xfrm rot="5400000">
            <a:off x="6441676" y="4454561"/>
            <a:ext cx="192419" cy="1939256"/>
          </a:xfrm>
          <a:prstGeom prst="righ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06D6AD2-6895-4638-903D-2DAEC2EB8B51}"/>
              </a:ext>
            </a:extLst>
          </p:cNvPr>
          <p:cNvSpPr txBox="1"/>
          <p:nvPr/>
        </p:nvSpPr>
        <p:spPr>
          <a:xfrm>
            <a:off x="3918857" y="5686148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accent6"/>
                </a:solidFill>
              </a:rPr>
              <a:t>Resultados reales clasificados con 1</a:t>
            </a:r>
            <a:endParaRPr lang="es-ES" sz="1200" dirty="0">
              <a:solidFill>
                <a:schemeClr val="accent6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A974BFA-FA8C-447D-9AE6-2A9B48840BBF}"/>
              </a:ext>
            </a:extLst>
          </p:cNvPr>
          <p:cNvSpPr txBox="1"/>
          <p:nvPr/>
        </p:nvSpPr>
        <p:spPr>
          <a:xfrm>
            <a:off x="5697870" y="5686148"/>
            <a:ext cx="1680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200" dirty="0">
                <a:solidFill>
                  <a:schemeClr val="accent2">
                    <a:lumMod val="75000"/>
                  </a:schemeClr>
                </a:solidFill>
              </a:rPr>
              <a:t>Resultados generados clasificados con 0</a:t>
            </a:r>
            <a:endParaRPr lang="es-E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21D46A-517D-4954-8A90-1768F1C44E6A}"/>
              </a:ext>
            </a:extLst>
          </p:cNvPr>
          <p:cNvSpPr txBox="1"/>
          <p:nvPr/>
        </p:nvSpPr>
        <p:spPr>
          <a:xfrm>
            <a:off x="2263682" y="5746593"/>
            <a:ext cx="139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/>
              <a:t>Objetivo: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78009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CCD1634C-20E4-441A-84A7-3875CFC1E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99" y="189000"/>
            <a:ext cx="7106289" cy="6480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971951-8CD4-4E28-ABD6-B12E3299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07672" cy="2395829"/>
          </a:xfrm>
        </p:spPr>
        <p:txBody>
          <a:bodyPr/>
          <a:lstStyle/>
          <a:p>
            <a:r>
              <a:rPr lang="es-CL" dirty="0"/>
              <a:t>MDWF-Net </a:t>
            </a:r>
            <a:r>
              <a:rPr lang="es-CL" dirty="0" err="1"/>
              <a:t>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77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99719-89BF-436B-8AF2-0F70415D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Base de datos a considerar:</a:t>
            </a:r>
            <a:br>
              <a:rPr lang="es-CL" dirty="0"/>
            </a:br>
            <a:r>
              <a:rPr lang="es-CL" dirty="0"/>
              <a:t>Distribución de fracción de grasa en pacientes</a:t>
            </a:r>
            <a:endParaRPr lang="es-ES" dirty="0"/>
          </a:p>
        </p:txBody>
      </p:sp>
      <p:pic>
        <p:nvPicPr>
          <p:cNvPr id="5" name="Marcador de contenido 4" descr="Gráfico, Histograma&#10;&#10;Descripción generada automáticamente">
            <a:extLst>
              <a:ext uri="{FF2B5EF4-FFF2-40B4-BE49-F238E27FC236}">
                <a16:creationId xmlns:a16="http://schemas.microsoft.com/office/drawing/2014/main" id="{3AD3C30D-7CA3-431C-9F27-C41350DEB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b="2806"/>
          <a:stretch/>
        </p:blipFill>
        <p:spPr>
          <a:xfrm>
            <a:off x="5871061" y="2090798"/>
            <a:ext cx="5965713" cy="454536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796B09-DA54-49E9-8BD7-2F0509367E2C}"/>
              </a:ext>
            </a:extLst>
          </p:cNvPr>
          <p:cNvSpPr txBox="1"/>
          <p:nvPr/>
        </p:nvSpPr>
        <p:spPr>
          <a:xfrm>
            <a:off x="7446806" y="1690688"/>
            <a:ext cx="2814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dirty="0"/>
              <a:t>PDFF </a:t>
            </a:r>
            <a:r>
              <a:rPr lang="es-CL" sz="2000" b="1" dirty="0" err="1"/>
              <a:t>measured</a:t>
            </a:r>
            <a:r>
              <a:rPr lang="es-CL" sz="2000" b="1" dirty="0"/>
              <a:t> in </a:t>
            </a:r>
            <a:r>
              <a:rPr lang="es-CL" sz="2000" b="1" dirty="0" err="1"/>
              <a:t>ROIs</a:t>
            </a:r>
            <a:endParaRPr lang="es-ES" sz="2000" b="1" dirty="0"/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C9847BAC-521B-4196-B681-D638F16CF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" r="52790"/>
          <a:stretch/>
        </p:blipFill>
        <p:spPr>
          <a:xfrm>
            <a:off x="838200" y="1911350"/>
            <a:ext cx="503286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0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24258-57A9-4D8B-9A8C-8BA153E3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s-CL" dirty="0"/>
              <a:t>Condiciones de entrenamiento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595CF12-2698-4615-81F6-5542ABD45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852"/>
                <a:ext cx="10515600" cy="5202315"/>
              </a:xfrm>
            </p:spPr>
            <p:txBody>
              <a:bodyPr>
                <a:normAutofit/>
              </a:bodyPr>
              <a:lstStyle/>
              <a:p>
                <a:r>
                  <a:rPr lang="es-CL" dirty="0"/>
                  <a:t>Modelos fueron entrenados con los siguientes parámetros:</a:t>
                </a:r>
              </a:p>
              <a:p>
                <a:pPr lvl="1"/>
                <a:r>
                  <a:rPr lang="es-ES" sz="2200" dirty="0"/>
                  <a:t>Optimizador: Adam</a:t>
                </a:r>
              </a:p>
              <a:p>
                <a:pPr lvl="1"/>
                <a:r>
                  <a:rPr lang="es-ES" sz="2200" dirty="0" err="1"/>
                  <a:t>Learning</a:t>
                </a:r>
                <a:r>
                  <a:rPr lang="es-ES" sz="2200" dirty="0"/>
                  <a:t> </a:t>
                </a:r>
                <a:r>
                  <a:rPr lang="es-ES" sz="2200" dirty="0" err="1"/>
                  <a:t>Rate</a:t>
                </a:r>
                <a:r>
                  <a:rPr lang="es-ES" sz="2200" dirty="0"/>
                  <a:t>: </a:t>
                </a:r>
                <a:r>
                  <a:rPr lang="es-ES" sz="2200" i="1" dirty="0"/>
                  <a:t>Linear </a:t>
                </a:r>
                <a:r>
                  <a:rPr lang="es-ES" sz="2200" i="1" dirty="0" err="1"/>
                  <a:t>Decay</a:t>
                </a:r>
                <a:r>
                  <a:rPr lang="es-ES" sz="22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=2479</m:t>
                    </m:r>
                  </m:oMath>
                </a14:m>
                <a:r>
                  <a:rPr lang="es-ES" sz="22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=384</m:t>
                    </m:r>
                  </m:oMath>
                </a14:m>
                <a:r>
                  <a:rPr lang="es-ES" sz="22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CL" sz="22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=682</m:t>
                    </m:r>
                  </m:oMath>
                </a14:m>
                <a:endParaRPr lang="es-CL" sz="2200" b="0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595CF12-2698-4615-81F6-5542ABD45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852"/>
                <a:ext cx="10515600" cy="5202315"/>
              </a:xfrm>
              <a:blipFill>
                <a:blip r:embed="rId2"/>
                <a:stretch>
                  <a:fillRect l="-1043" t="-18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BFC61DCF-46FE-49BB-9734-C610535F84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771138"/>
                  </p:ext>
                </p:extLst>
              </p:nvPr>
            </p:nvGraphicFramePr>
            <p:xfrm>
              <a:off x="838200" y="2886075"/>
              <a:ext cx="10512000" cy="36068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26829705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9152630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01849603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145354837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6849505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443930170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4076607771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45251046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45342499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10292142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noProof="0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b="1" noProof="0" smtClean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Batch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N°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Initial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LR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Start Linear Decay Ep.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Cycle-Loss Weight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Water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Fat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R2*</a:t>
                          </a:r>
                          <a:br>
                            <a:rPr lang="en-US" noProof="0"/>
                          </a:br>
                          <a:r>
                            <a:rPr lang="en-US" noProof="0"/>
                            <a:t>SSIM </a:t>
                          </a:r>
                          <a:r>
                            <a:rPr lang="en-US" b="0" noProof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Field map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09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94.57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92.84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85.63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87.76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3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96.05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94.91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86.63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92.32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712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27.5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/>
                            <a:t>96.66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/>
                            <a:t>95.60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/>
                            <a:t>87.01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94.31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807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96.20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95.76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86.93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93.92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913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30.0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94.94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86.98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93.53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35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40.0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86.31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94.48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303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86.18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93.36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4963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94.48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86.00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73.41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7951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BFC61DCF-46FE-49BB-9734-C610535F84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771138"/>
                  </p:ext>
                </p:extLst>
              </p:nvPr>
            </p:nvGraphicFramePr>
            <p:xfrm>
              <a:off x="838200" y="2886075"/>
              <a:ext cx="10512000" cy="36068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26829705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9152630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01849603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145354837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6849505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443930170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4076607771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45251046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45342499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10292142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t="-4762" r="-733816" b="-47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Batch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N°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Initial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LR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Start Linear Decay Ep.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Cycle-Loss Weight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Water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Fat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R2*</a:t>
                          </a:r>
                          <a:br>
                            <a:rPr lang="en-US" noProof="0"/>
                          </a:br>
                          <a:r>
                            <a:rPr lang="en-US" noProof="0"/>
                            <a:t>SSIM </a:t>
                          </a:r>
                          <a:r>
                            <a:rPr lang="en-US" b="0" noProof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Field map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09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94.57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92.84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85.63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87.76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3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96.05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94.91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86.63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92.32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712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27.5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/>
                            <a:t>96.66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/>
                            <a:t>95.60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/>
                            <a:t>87.01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94.31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807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96.20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95.76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86.93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93.92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913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30.0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94.94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86.98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93.53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35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40.0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86.31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94.48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303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86.18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93.36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4963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94.48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86.00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73.41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79514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305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24258-57A9-4D8B-9A8C-8BA153E3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es-CL" dirty="0"/>
              <a:t>Condiciones de entrenamiento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595CF12-2698-4615-81F6-5542ABD45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852"/>
                <a:ext cx="10515600" cy="5202315"/>
              </a:xfrm>
            </p:spPr>
            <p:txBody>
              <a:bodyPr>
                <a:normAutofit/>
              </a:bodyPr>
              <a:lstStyle/>
              <a:p>
                <a:r>
                  <a:rPr lang="es-CL" sz="2400" dirty="0"/>
                  <a:t>Por cada </a:t>
                </a:r>
                <a:r>
                  <a:rPr lang="es-CL" sz="2400" i="1" dirty="0"/>
                  <a:t>step</a:t>
                </a:r>
                <a:r>
                  <a:rPr lang="es-CL" sz="2400" dirty="0"/>
                  <a:t> del generador, 5 </a:t>
                </a:r>
                <a:r>
                  <a:rPr lang="es-CL" sz="2400" i="1" dirty="0" err="1"/>
                  <a:t>steps</a:t>
                </a:r>
                <a:r>
                  <a:rPr lang="es-CL" sz="2400" dirty="0"/>
                  <a:t> del discriminador</a:t>
                </a:r>
              </a:p>
              <a:p>
                <a:r>
                  <a:rPr lang="es-CL" sz="2400" dirty="0"/>
                  <a:t>Modelos fueron entrenados con los siguientes parámetros:</a:t>
                </a:r>
              </a:p>
              <a:p>
                <a:pPr lvl="1"/>
                <a:r>
                  <a:rPr lang="es-ES" sz="2000" dirty="0"/>
                  <a:t>Optimizador: Adam // </a:t>
                </a:r>
                <a:r>
                  <a:rPr lang="es-ES" sz="2000" dirty="0" err="1"/>
                  <a:t>Batch</a:t>
                </a:r>
                <a:r>
                  <a:rPr lang="es-ES" sz="2000" dirty="0"/>
                  <a:t> </a:t>
                </a:r>
                <a:r>
                  <a:rPr lang="es-ES" sz="2000" dirty="0" err="1"/>
                  <a:t>Size</a:t>
                </a:r>
                <a:r>
                  <a:rPr lang="es-ES" sz="2000" dirty="0"/>
                  <a:t>: 1</a:t>
                </a:r>
              </a:p>
              <a:p>
                <a:pPr lvl="1"/>
                <a:r>
                  <a:rPr lang="es-ES" sz="2000" dirty="0" err="1"/>
                  <a:t>Learning</a:t>
                </a:r>
                <a:r>
                  <a:rPr lang="es-ES" sz="2000" dirty="0"/>
                  <a:t> </a:t>
                </a:r>
                <a:r>
                  <a:rPr lang="es-ES" sz="2000" dirty="0" err="1"/>
                  <a:t>Rate</a:t>
                </a:r>
                <a:r>
                  <a:rPr lang="es-ES" sz="2000" dirty="0"/>
                  <a:t>: </a:t>
                </a:r>
                <a:r>
                  <a:rPr lang="es-ES" sz="2000" i="1" dirty="0"/>
                  <a:t>Linear </a:t>
                </a:r>
                <a:r>
                  <a:rPr lang="es-ES" sz="2000" i="1" dirty="0" err="1"/>
                  <a:t>Decay</a:t>
                </a:r>
                <a:r>
                  <a:rPr lang="es-E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=2479</m:t>
                    </m:r>
                  </m:oMath>
                </a14:m>
                <a:r>
                  <a:rPr lang="es-ES" sz="20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=384</m:t>
                    </m:r>
                  </m:oMath>
                </a14:m>
                <a:r>
                  <a:rPr lang="es-ES" sz="20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=682</m:t>
                    </m:r>
                  </m:oMath>
                </a14:m>
                <a:endParaRPr lang="es-CL" sz="2000" b="0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595CF12-2698-4615-81F6-5542ABD45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852"/>
                <a:ext cx="10515600" cy="5202315"/>
              </a:xfrm>
              <a:blipFill>
                <a:blip r:embed="rId2"/>
                <a:stretch>
                  <a:fillRect l="-812" t="-16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BFC61DCF-46FE-49BB-9734-C610535F84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8000" y="3138207"/>
              <a:ext cx="10656000" cy="36068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268297052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69152630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01849603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145354837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6849505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443930170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4076607771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45251046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45342499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10292142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noProof="0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b="1" noProof="0" smtClean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Shuffle + 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N°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Initial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LR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Start Linear Decay Ep.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Cycle-Loss Weight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Water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Fat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R2*</a:t>
                          </a:r>
                          <a:br>
                            <a:rPr lang="en-US" noProof="0"/>
                          </a:br>
                          <a:r>
                            <a:rPr lang="en-US" noProof="0"/>
                            <a:t>SSIM </a:t>
                          </a:r>
                          <a:r>
                            <a:rPr lang="en-US" b="0" noProof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Field map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09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latin typeface="Consolas" panose="020B0609020204030204" pitchFamily="49" charset="0"/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84.71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93.75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3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88.50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712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MDWF-Net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97.07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96.96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90.01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92.92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807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MDWF-Net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87.66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913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MDWF-Net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89.85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847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MDWF-Net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20.0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97.22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97.02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90.55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94.58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734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MDWF-Net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25.0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97.03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97.00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95.26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998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MDWF-Net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96.76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96.60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89.86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95.60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2274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BFC61DCF-46FE-49BB-9734-C610535F84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736340"/>
                  </p:ext>
                </p:extLst>
              </p:nvPr>
            </p:nvGraphicFramePr>
            <p:xfrm>
              <a:off x="768000" y="3138207"/>
              <a:ext cx="10656000" cy="36068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268297052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69152630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01849603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145354837"/>
                        </a:ext>
                      </a:extLst>
                    </a:gridCol>
                    <a:gridCol w="1296000">
                      <a:extLst>
                        <a:ext uri="{9D8B030D-6E8A-4147-A177-3AD203B41FA5}">
                          <a16:colId xmlns:a16="http://schemas.microsoft.com/office/drawing/2014/main" val="6849505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443930170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4076607771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45251046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45342499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10292142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t="-4762" r="-745894" b="-4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Shuffle + 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N°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Initial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LR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Start Linear Decay Ep.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Cycle-Loss Weight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Water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Fat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R2*</a:t>
                          </a:r>
                          <a:br>
                            <a:rPr lang="en-US" noProof="0"/>
                          </a:br>
                          <a:r>
                            <a:rPr lang="en-US" noProof="0"/>
                            <a:t>SSIM </a:t>
                          </a:r>
                          <a:r>
                            <a:rPr lang="en-US" b="0" noProof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Field map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09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latin typeface="Consolas" panose="020B0609020204030204" pitchFamily="49" charset="0"/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84.71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93.75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3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88.50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3712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MDWF-Net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97.07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96.96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90.01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/>
                            <a:t>92.92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8074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MDWF-Net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5e-5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87.66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0913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MDWF-Net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89.85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95.40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847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MDWF-Net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20.0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97.22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97.02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90.55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5"/>
                              </a:solidFill>
                            </a:rPr>
                            <a:t>94.58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734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MDWF-Net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25.0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97.03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97.00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95.26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998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MDWF-Net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96.76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96.60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89.86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95.60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22746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102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24258-57A9-4D8B-9A8C-8BA153E3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279"/>
            <a:ext cx="10515600" cy="806727"/>
          </a:xfrm>
        </p:spPr>
        <p:txBody>
          <a:bodyPr/>
          <a:lstStyle/>
          <a:p>
            <a:r>
              <a:rPr lang="es-CL" dirty="0"/>
              <a:t>Condiciones de entrenamiento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595CF12-2698-4615-81F6-5542ABD45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6869"/>
                <a:ext cx="10515600" cy="5015884"/>
              </a:xfrm>
            </p:spPr>
            <p:txBody>
              <a:bodyPr>
                <a:normAutofit/>
              </a:bodyPr>
              <a:lstStyle/>
              <a:p>
                <a:r>
                  <a:rPr lang="es-CL" sz="2400" dirty="0"/>
                  <a:t>Por cada </a:t>
                </a:r>
                <a:r>
                  <a:rPr lang="es-CL" sz="2400" i="1" dirty="0"/>
                  <a:t>step</a:t>
                </a:r>
                <a:r>
                  <a:rPr lang="es-CL" sz="2400" dirty="0"/>
                  <a:t> del generador, 5 </a:t>
                </a:r>
                <a:r>
                  <a:rPr lang="es-CL" sz="2400" i="1" dirty="0" err="1"/>
                  <a:t>steps</a:t>
                </a:r>
                <a:r>
                  <a:rPr lang="es-CL" sz="2400" dirty="0"/>
                  <a:t> del discriminador</a:t>
                </a:r>
              </a:p>
              <a:p>
                <a:r>
                  <a:rPr lang="es-CL" sz="2400" dirty="0"/>
                  <a:t>Modelos fueron entrenados con los siguientes parámetros:</a:t>
                </a:r>
              </a:p>
              <a:p>
                <a:pPr lvl="1"/>
                <a:r>
                  <a:rPr lang="es-CL" sz="2000" dirty="0" err="1"/>
                  <a:t>Generator</a:t>
                </a:r>
                <a:r>
                  <a:rPr lang="es-CL" sz="2000" dirty="0"/>
                  <a:t>: MDWF-Net</a:t>
                </a:r>
              </a:p>
              <a:p>
                <a:pPr lvl="1"/>
                <a:r>
                  <a:rPr lang="es-ES" sz="2000" dirty="0"/>
                  <a:t>Optimizador: Adam // </a:t>
                </a:r>
                <a:r>
                  <a:rPr lang="es-ES" sz="2000" dirty="0" err="1"/>
                  <a:t>Batch</a:t>
                </a:r>
                <a:r>
                  <a:rPr lang="es-ES" sz="2000" dirty="0"/>
                  <a:t> </a:t>
                </a:r>
                <a:r>
                  <a:rPr lang="es-ES" sz="2000" dirty="0" err="1"/>
                  <a:t>Size</a:t>
                </a:r>
                <a:r>
                  <a:rPr lang="es-ES" sz="2000" dirty="0"/>
                  <a:t>: 1</a:t>
                </a:r>
              </a:p>
              <a:p>
                <a:pPr lvl="1"/>
                <a:r>
                  <a:rPr lang="es-ES" sz="2000" dirty="0" err="1"/>
                  <a:t>Learning</a:t>
                </a:r>
                <a:r>
                  <a:rPr lang="es-ES" sz="2000" dirty="0"/>
                  <a:t> </a:t>
                </a:r>
                <a:r>
                  <a:rPr lang="es-ES" sz="2000" dirty="0" err="1"/>
                  <a:t>Rate</a:t>
                </a:r>
                <a:r>
                  <a:rPr lang="es-ES" sz="2000" dirty="0"/>
                  <a:t>: </a:t>
                </a:r>
                <a:r>
                  <a:rPr lang="es-ES" sz="2000" i="1" dirty="0"/>
                  <a:t>Linear </a:t>
                </a:r>
                <a:r>
                  <a:rPr lang="es-ES" sz="2000" i="1" dirty="0" err="1"/>
                  <a:t>Decay</a:t>
                </a:r>
                <a:r>
                  <a:rPr lang="es-ES" sz="2000" dirty="0"/>
                  <a:t> (</a:t>
                </a:r>
                <a:r>
                  <a:rPr lang="es-ES" sz="2000" dirty="0" err="1"/>
                  <a:t>Start</a:t>
                </a:r>
                <a:r>
                  <a:rPr lang="es-ES" sz="2000" dirty="0"/>
                  <a:t>: 100)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L" sz="2000" b="0" i="0" smtClean="0">
                            <a:latin typeface="Cambria Math" panose="02040503050406030204" pitchFamily="18" charset="0"/>
                          </a:rPr>
                          <m:t>Gen</m:t>
                        </m:r>
                      </m:sub>
                    </m:sSub>
                  </m:oMath>
                </a14:m>
                <a:r>
                  <a:rPr lang="es-ES" sz="2000" dirty="0"/>
                  <a:t> fijo en 1e-4</a:t>
                </a:r>
              </a:p>
              <a:p>
                <a:pPr lvl="1"/>
                <a:r>
                  <a:rPr lang="es-ES" sz="2000" dirty="0" err="1"/>
                  <a:t>Cycle-Loss</a:t>
                </a:r>
                <a:r>
                  <a:rPr lang="es-ES" sz="2000" dirty="0"/>
                  <a:t> </a:t>
                </a:r>
                <a:r>
                  <a:rPr lang="es-ES" sz="2000" dirty="0" err="1"/>
                  <a:t>Weight</a:t>
                </a:r>
                <a:r>
                  <a:rPr lang="es-ES" sz="2000" dirty="0"/>
                  <a:t>: 20.0</a:t>
                </a:r>
                <a:endParaRPr lang="es-CL" sz="2000" b="0" dirty="0"/>
              </a:p>
              <a:p>
                <a:pPr lvl="1"/>
                <a:r>
                  <a:rPr lang="es-CL" sz="2000" dirty="0" err="1"/>
                  <a:t>Shuffle</a:t>
                </a:r>
                <a:r>
                  <a:rPr lang="es-CL" sz="2000" dirty="0"/>
                  <a:t> + Data </a:t>
                </a:r>
                <a:r>
                  <a:rPr lang="es-CL" sz="2000" dirty="0" err="1"/>
                  <a:t>Augmentation</a:t>
                </a:r>
                <a:r>
                  <a:rPr lang="es-CL" sz="2000" dirty="0"/>
                  <a:t> (</a:t>
                </a:r>
                <a:r>
                  <a:rPr lang="es-CL" sz="2000" dirty="0" err="1"/>
                  <a:t>rotations</a:t>
                </a:r>
                <a:r>
                  <a:rPr lang="es-CL" sz="2000" dirty="0"/>
                  <a:t> + </a:t>
                </a:r>
                <a:r>
                  <a:rPr lang="es-CL" sz="2000" dirty="0" err="1"/>
                  <a:t>mirroring</a:t>
                </a:r>
                <a:r>
                  <a:rPr lang="es-CL" sz="2000" dirty="0"/>
                  <a:t>)</a:t>
                </a:r>
                <a:endParaRPr lang="es-CL" sz="2000" b="0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595CF12-2698-4615-81F6-5542ABD45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6869"/>
                <a:ext cx="10515600" cy="5015884"/>
              </a:xfrm>
              <a:blipFill>
                <a:blip r:embed="rId2"/>
                <a:stretch>
                  <a:fillRect l="-812" t="-17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BFC61DCF-46FE-49BB-9734-C610535F84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135680"/>
                  </p:ext>
                </p:extLst>
              </p:nvPr>
            </p:nvGraphicFramePr>
            <p:xfrm>
              <a:off x="762791" y="3603936"/>
              <a:ext cx="10882418" cy="32359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548000">
                      <a:extLst>
                        <a:ext uri="{9D8B030D-6E8A-4147-A177-3AD203B41FA5}">
                          <a16:colId xmlns:a16="http://schemas.microsoft.com/office/drawing/2014/main" val="2682970524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194350002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018496033"/>
                        </a:ext>
                      </a:extLst>
                    </a:gridCol>
                    <a:gridCol w="1054418">
                      <a:extLst>
                        <a:ext uri="{9D8B030D-6E8A-4147-A177-3AD203B41FA5}">
                          <a16:colId xmlns:a16="http://schemas.microsoft.com/office/drawing/2014/main" val="314535483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849505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443930170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4076607771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452510465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2453424996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10292142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1" i="1" noProof="0" smtClean="0"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s-CL" b="1" i="0" noProof="0" smtClean="0">
                                      <a:latin typeface="Cambria Math" panose="02040503050406030204" pitchFamily="18" charset="0"/>
                                    </a:rPr>
                                    <m:t>𝚽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Cycle-Loss Weight (</a:t>
                          </a:r>
                          <a14:m>
                            <m:oMath xmlns:m="http://schemas.openxmlformats.org/officeDocument/2006/math">
                              <m:r>
                                <a:rPr lang="es-CL" b="1" i="1" noProof="0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N°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Disc. LR (initial)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L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s-CL" b="1" i="1" noProof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Kernels Initializer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Water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Fat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R2*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noProof="0" dirty="0"/>
                            <a:t>Δ</a:t>
                          </a:r>
                          <a:r>
                            <a:rPr lang="es-CL" i="1" noProof="0" dirty="0"/>
                            <a:t>f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09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1x-Disc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97.85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98.00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93.04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3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1x-Disc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98.07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98.16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92.63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96.60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335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3x-Disc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97.53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97.57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577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3x-Disc (+SN)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5e-4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97.78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97.96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1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3x-Disc (+SN)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5e-4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98.01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98.14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88.89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31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3x-Disc (+SN)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200.0*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4e-4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98.04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98.19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92.29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96.84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232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3x-Disc* (+SN)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240.0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4e-4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98.23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98.32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93.13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96.71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023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BFC61DCF-46FE-49BB-9734-C610535F84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135680"/>
                  </p:ext>
                </p:extLst>
              </p:nvPr>
            </p:nvGraphicFramePr>
            <p:xfrm>
              <a:off x="762791" y="3603936"/>
              <a:ext cx="10882418" cy="323596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1548000">
                      <a:extLst>
                        <a:ext uri="{9D8B030D-6E8A-4147-A177-3AD203B41FA5}">
                          <a16:colId xmlns:a16="http://schemas.microsoft.com/office/drawing/2014/main" val="2682970524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194350002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018496033"/>
                        </a:ext>
                      </a:extLst>
                    </a:gridCol>
                    <a:gridCol w="1054418">
                      <a:extLst>
                        <a:ext uri="{9D8B030D-6E8A-4147-A177-3AD203B41FA5}">
                          <a16:colId xmlns:a16="http://schemas.microsoft.com/office/drawing/2014/main" val="314535483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849505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443930170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4076607771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452510465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2453424996"/>
                        </a:ext>
                      </a:extLst>
                    </a:gridCol>
                    <a:gridCol w="1044000">
                      <a:extLst>
                        <a:ext uri="{9D8B030D-6E8A-4147-A177-3AD203B41FA5}">
                          <a16:colId xmlns:a16="http://schemas.microsoft.com/office/drawing/2014/main" val="102921427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t="-4762" r="-60354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112889" t="-4762" r="-58133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N° Epochs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Disc. LR (initial)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3"/>
                          <a:stretch>
                            <a:fillRect l="-666387" t="-4762" r="-735294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Kernels Initializer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Water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Fat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R2*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noProof="0" dirty="0"/>
                            <a:t>Δ</a:t>
                          </a:r>
                          <a:r>
                            <a:rPr lang="es-CL" i="1" noProof="0" dirty="0"/>
                            <a:t>f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SSIM </a:t>
                          </a:r>
                          <a:r>
                            <a:rPr lang="en-US" b="0" noProof="0" dirty="0"/>
                            <a:t>(%)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094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1x-Disc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97.85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98.00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93.04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8338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1x-Disc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98.07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98.16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92.63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96.60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335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3x-Disc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97.53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97.57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577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3x-Disc (+SN)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20.0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5e-4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97.78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97.96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912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noProof="0" dirty="0"/>
                            <a:t>3x-Disc (+SN)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100.0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5e-4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98.01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98.14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88.89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96.90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317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3x-Disc (+SN)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200.0*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4e-4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98.04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98.19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92.29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96.84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2325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3x-Disc* (+SN)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240.0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4e-4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98.23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98.32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93.13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noProof="0" dirty="0">
                              <a:solidFill>
                                <a:schemeClr val="accent6"/>
                              </a:solidFill>
                            </a:rPr>
                            <a:t>96.71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023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6C31EF78-D8FE-44D7-BDDF-18563425BCEC}"/>
              </a:ext>
            </a:extLst>
          </p:cNvPr>
          <p:cNvSpPr txBox="1"/>
          <p:nvPr/>
        </p:nvSpPr>
        <p:spPr>
          <a:xfrm>
            <a:off x="9161755" y="365125"/>
            <a:ext cx="252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chemeClr val="accent6"/>
                </a:solidFill>
              </a:rPr>
              <a:t>Pesos inicializados según función de activación de cada </a:t>
            </a:r>
            <a:r>
              <a:rPr lang="es-CL" b="1" i="1" dirty="0" err="1">
                <a:solidFill>
                  <a:schemeClr val="accent6"/>
                </a:solidFill>
              </a:rPr>
              <a:t>layer</a:t>
            </a:r>
            <a:endParaRPr lang="es-CL" b="1" i="1" dirty="0">
              <a:solidFill>
                <a:schemeClr val="accent6"/>
              </a:solidFill>
            </a:endParaRPr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71B6072C-C06F-459A-B08B-A637F6D00B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5763" y="3833697"/>
            <a:ext cx="895913" cy="298142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B7105F5-E1C2-4386-A918-3D1BDEC8F44D}"/>
              </a:ext>
            </a:extLst>
          </p:cNvPr>
          <p:cNvSpPr txBox="1"/>
          <p:nvPr/>
        </p:nvSpPr>
        <p:spPr>
          <a:xfrm>
            <a:off x="0" y="3227034"/>
            <a:ext cx="106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>
                <a:solidFill>
                  <a:srgbClr val="FF0000"/>
                </a:solidFill>
              </a:rPr>
              <a:t>No masking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1141BE1-F156-4656-A86A-830327A5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32411"/>
              </p:ext>
            </p:extLst>
          </p:nvPr>
        </p:nvGraphicFramePr>
        <p:xfrm>
          <a:off x="9161754" y="1747297"/>
          <a:ext cx="2529398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64699">
                  <a:extLst>
                    <a:ext uri="{9D8B030D-6E8A-4147-A177-3AD203B41FA5}">
                      <a16:colId xmlns:a16="http://schemas.microsoft.com/office/drawing/2014/main" val="630266326"/>
                    </a:ext>
                  </a:extLst>
                </a:gridCol>
                <a:gridCol w="1264699">
                  <a:extLst>
                    <a:ext uri="{9D8B030D-6E8A-4147-A177-3AD203B41FA5}">
                      <a16:colId xmlns:a16="http://schemas.microsoft.com/office/drawing/2014/main" val="428246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Subset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N°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9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2479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1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1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50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795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13008</TotalTime>
  <Words>1362</Words>
  <Application>Microsoft Office PowerPoint</Application>
  <PresentationFormat>Panorámica</PresentationFormat>
  <Paragraphs>539</Paragraphs>
  <Slides>18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Times New Roman</vt:lpstr>
      <vt:lpstr>Tema de Office</vt:lpstr>
      <vt:lpstr>Separación de agua y grasa con OT-CycleGAN</vt:lpstr>
      <vt:lpstr>Nuevo Avance: OT-CycleGAN</vt:lpstr>
      <vt:lpstr>Nuevo Avance: OT-CycleGAN</vt:lpstr>
      <vt:lpstr>Nuevo Avance: OT-CycleGAN</vt:lpstr>
      <vt:lpstr>MDWF-Net Architecture</vt:lpstr>
      <vt:lpstr>Base de datos a considerar: Distribución de fracción de grasa en pacientes</vt:lpstr>
      <vt:lpstr>Condiciones de entrenamiento</vt:lpstr>
      <vt:lpstr>Condiciones de entrenamiento</vt:lpstr>
      <vt:lpstr>Condiciones de entrenamiento</vt:lpstr>
      <vt:lpstr>Con auto-atención</vt:lpstr>
      <vt:lpstr>Con auto-atención y menos ecos</vt:lpstr>
      <vt:lpstr>Radiology Results</vt:lpstr>
      <vt:lpstr>Curvas de entrenamiento</vt:lpstr>
      <vt:lpstr>Curvas de entrenamiento</vt:lpstr>
      <vt:lpstr>Curvas de entrenamiento</vt:lpstr>
      <vt:lpstr>Example – TD N°478</vt:lpstr>
      <vt:lpstr>Example – TD N°621</vt:lpstr>
      <vt:lpstr>Example – TD N°360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Meneses</dc:creator>
  <cp:lastModifiedBy>Juan Meneses</cp:lastModifiedBy>
  <cp:revision>154</cp:revision>
  <dcterms:created xsi:type="dcterms:W3CDTF">2021-01-19T01:55:46Z</dcterms:created>
  <dcterms:modified xsi:type="dcterms:W3CDTF">2021-07-28T03:13:58Z</dcterms:modified>
</cp:coreProperties>
</file>