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92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2" cy="7448550"/>
  <p:notesSz cx="12192002" cy="7448550"/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536" y="-84"/>
      </p:cViewPr>
      <p:guideLst>
        <p:guide orient="horz" pos="234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5283200" cy="37242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72427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0" y="558641"/>
            <a:ext cx="4572001" cy="279320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538061"/>
            <a:ext cx="9753601" cy="3351847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7074830"/>
            <a:ext cx="5283200" cy="37242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979" y="7074830"/>
            <a:ext cx="5283200" cy="37242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7F9FA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7439025"/>
          </a:xfrm>
          <a:custGeom>
            <a:avLst/>
            <a:gdLst/>
            <a:ahLst/>
            <a:cxnLst/>
            <a:rect l="l" t="t" r="r" b="b"/>
            <a:pathLst>
              <a:path w="12192000" h="7439025">
                <a:moveTo>
                  <a:pt x="0" y="0"/>
                </a:moveTo>
                <a:lnTo>
                  <a:pt x="12191999" y="0"/>
                </a:lnTo>
                <a:lnTo>
                  <a:pt x="12191999" y="7439024"/>
                </a:lnTo>
                <a:lnTo>
                  <a:pt x="0" y="7439024"/>
                </a:lnTo>
                <a:lnTo>
                  <a:pt x="0" y="0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419100" y="380999"/>
            <a:ext cx="0" cy="514350"/>
          </a:xfrm>
          <a:custGeom>
            <a:avLst/>
            <a:gdLst/>
            <a:ahLst/>
            <a:cxnLst/>
            <a:rect l="l" t="t" r="r" b="b"/>
            <a:pathLst>
              <a:path w="0" h="514350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76199">
            <a:solidFill>
              <a:srgbClr val="007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7F9FA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7F9FA"/>
                </a:solidFill>
                <a:latin typeface="맑은 고딕"/>
                <a:cs typeface="맑은 고딕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DEFAULT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theme" Target="../theme/theme1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Theme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idx="0"/>
          </p:nvPr>
        </p:nvSpPr>
        <p:spPr>
          <a:xfrm>
            <a:off x="2961957" y="1311275"/>
            <a:ext cx="626808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7f9fa"/>
                </a:solidFill>
                <a:latin typeface="맑은 고딕"/>
                <a:cs typeface="맑은 고딕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0999" y="1447799"/>
            <a:ext cx="11430000" cy="155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1">
              <a:rPr lang="en-US"/>
              <a:pPr>
                <a:defRPr/>
              </a:pPr>
              <a:t>7/25/2025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6F15528-21DE-4FAA-801E-634DDDAF4B2B}" type="slidenum">
              <a:rPr lang="ko-KR" altLang="en-US"/>
              <a:pPr>
                <a:defRPr/>
              </a:pPr>
              <a:t>#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</p:sldLayoutIdLst>
  <p:transition xmlns:mc="http://schemas.openxmlformats.org/markup-compatibility/2006" xmlns:hp="http://schemas.haansoft.com/office/presentation/8.0" mc:Ignorable="hp" hp:hslDur="50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2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6.png"  /><Relationship Id="rId4" Type="http://schemas.openxmlformats.org/officeDocument/2006/relationships/image" Target="../media/image27.png"  /><Relationship Id="rId5" Type="http://schemas.openxmlformats.org/officeDocument/2006/relationships/image" Target="../media/image28.png"  /><Relationship Id="rId6" Type="http://schemas.openxmlformats.org/officeDocument/2006/relationships/image" Target="../media/image29.png"  /><Relationship Id="rId7" Type="http://schemas.openxmlformats.org/officeDocument/2006/relationships/image" Target="../media/image30.png"  /><Relationship Id="rId8" Type="http://schemas.openxmlformats.org/officeDocument/2006/relationships/image" Target="../media/image3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9.png"  /><Relationship Id="rId7" Type="http://schemas.openxmlformats.org/officeDocument/2006/relationships/image" Target="../media/image10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Relationship Id="rId3" Type="http://schemas.openxmlformats.org/officeDocument/2006/relationships/image" Target="../media/image1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Relationship Id="rId6" Type="http://schemas.openxmlformats.org/officeDocument/2006/relationships/image" Target="../media/image17.png"  /><Relationship Id="rId7" Type="http://schemas.openxmlformats.org/officeDocument/2006/relationships/image" Target="../media/image1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744855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3495357" y="1321436"/>
            <a:ext cx="4810444" cy="564514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b="0" spc="-165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날씨 기반 의상 추천</a:t>
            </a:r>
            <a:r>
              <a:rPr b="0" spc="-50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b="0" spc="-165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서비스</a:t>
            </a:r>
            <a:endParaRPr b="0" spc="-165">
              <a:solidFill>
                <a:srgbClr val="f7f9fa"/>
              </a:solidFill>
              <a:latin typeface="맑은 고딕"/>
              <a:ea typeface="+mj-ea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67201" y="2200275"/>
            <a:ext cx="3352800" cy="33655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sz="2100" b="0" spc="-165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클라우드 기반 데이터베이스 연동</a:t>
            </a:r>
            <a:endParaRPr lang="ko-KR" sz="2100" b="0" spc="-165">
              <a:solidFill>
                <a:srgbClr val="f7f9fa"/>
              </a:solidFill>
              <a:latin typeface="맑은 고딕"/>
              <a:ea typeface="+mj-ea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48601" y="5781675"/>
            <a:ext cx="3810000" cy="647699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marR="5080" indent="142875">
              <a:lnSpc>
                <a:spcPct val="125000"/>
              </a:lnSpc>
              <a:spcBef>
                <a:spcPts val="100"/>
              </a:spcBef>
              <a:defRPr/>
            </a:pPr>
            <a:r>
              <a:rPr lang="en-US" altLang="ko-KR" sz="1650" b="1" spc="-150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2</a:t>
            </a:r>
            <a:r>
              <a:rPr lang="ko-KR" altLang="en-US" sz="1650" b="1" spc="-150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팀</a:t>
            </a:r>
            <a:r>
              <a:rPr lang="en-US" altLang="ko-KR" sz="1650" b="1" spc="-150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:</a:t>
            </a:r>
            <a:r>
              <a:rPr lang="ko-KR" altLang="en-US" sz="1650" b="1" spc="-150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 박정환</a:t>
            </a:r>
            <a:r>
              <a:rPr lang="en-US" altLang="ko-KR" sz="1650" b="1" spc="-150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,</a:t>
            </a:r>
            <a:r>
              <a:rPr lang="ko-KR" altLang="en-US" sz="1650" b="1" spc="-150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 강성대</a:t>
            </a:r>
            <a:r>
              <a:rPr lang="en-US" altLang="ko-KR" sz="1650" b="1" spc="-150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,</a:t>
            </a:r>
            <a:r>
              <a:rPr lang="ko-KR" altLang="en-US" sz="1650" b="1" spc="-150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 이동훈</a:t>
            </a:r>
            <a:r>
              <a:rPr lang="en-US" altLang="ko-KR" sz="1650" b="1" spc="-150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,</a:t>
            </a:r>
            <a:r>
              <a:rPr lang="ko-KR" altLang="en-US" sz="1650" b="1" spc="-150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 김유진</a:t>
            </a:r>
            <a:r>
              <a:rPr lang="en-US" altLang="ko-KR" sz="1650" b="1" spc="-150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, </a:t>
            </a:r>
            <a:r>
              <a:rPr lang="ko-KR" altLang="en-US" sz="1650" b="1" spc="-150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김도윤</a:t>
            </a:r>
            <a:endParaRPr lang="ko-KR" altLang="en-US" sz="1650" b="0" spc="-150">
              <a:solidFill>
                <a:srgbClr val="f7f9fa"/>
              </a:solidFill>
              <a:latin typeface="맑은 고딕"/>
              <a:ea typeface="+mj-ea"/>
              <a:cs typeface="맑은 고딕"/>
            </a:endParaRPr>
          </a:p>
          <a:p>
            <a:pPr marL="12700" marR="5080" indent="142875">
              <a:lnSpc>
                <a:spcPct val="125000"/>
              </a:lnSpc>
              <a:spcBef>
                <a:spcPts val="100"/>
              </a:spcBef>
              <a:defRPr/>
            </a:pPr>
            <a:r>
              <a:rPr sz="1650" b="0" spc="-45">
                <a:solidFill>
                  <a:srgbClr val="f7f9fa"/>
                </a:solidFill>
                <a:latin typeface="Noto Sans KR"/>
                <a:cs typeface="Noto Sans KR"/>
              </a:rPr>
              <a:t>2025</a:t>
            </a:r>
            <a:r>
              <a:rPr sz="1650" b="0" spc="-45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년 </a:t>
            </a:r>
            <a:r>
              <a:rPr sz="1650" b="0" spc="-80">
                <a:solidFill>
                  <a:srgbClr val="f7f9fa"/>
                </a:solidFill>
                <a:latin typeface="Noto Sans KR"/>
                <a:cs typeface="Noto Sans KR"/>
              </a:rPr>
              <a:t>7</a:t>
            </a:r>
            <a:r>
              <a:rPr sz="1650" b="0" spc="-80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월</a:t>
            </a:r>
            <a:r>
              <a:rPr sz="1650" b="0" spc="-305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650" b="0" spc="-60">
                <a:solidFill>
                  <a:srgbClr val="f7f9fa"/>
                </a:solidFill>
                <a:latin typeface="Noto Sans KR"/>
                <a:cs typeface="Noto Sans KR"/>
              </a:rPr>
              <a:t>25</a:t>
            </a:r>
            <a:r>
              <a:rPr sz="1650" b="0" spc="-60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일</a:t>
            </a:r>
            <a:endParaRPr sz="1650" b="0" spc="-60">
              <a:solidFill>
                <a:srgbClr val="f7f9fa"/>
              </a:solidFill>
              <a:latin typeface="맑은 고딕"/>
              <a:ea typeface="+mj-ea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126991" y="2983991"/>
            <a:ext cx="1776983" cy="119481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5937503" y="2983991"/>
            <a:ext cx="929639" cy="1194815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6897623" y="2983991"/>
            <a:ext cx="1207007" cy="1194815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587374" y="434975"/>
            <a:ext cx="2512695" cy="42227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2700" b="0" spc="-225">
                <a:solidFill>
                  <a:srgbClr val="007bff"/>
                </a:solidFill>
              </a:rPr>
              <a:t>팀원 소감</a:t>
            </a:r>
            <a:endParaRPr lang="ko-KR" altLang="en-US" sz="2700" b="0" spc="-225">
              <a:solidFill>
                <a:srgbClr val="007bff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381001" y="1666875"/>
            <a:ext cx="5572123" cy="990600"/>
          </a:xfrm>
          <a:custGeom>
            <a:avLst/>
            <a:gdLst/>
            <a:rect l="l" t="t" r="r" b="b"/>
            <a:pathLst>
              <a:path w="5553075" h="819150">
                <a:moveTo>
                  <a:pt x="5481878" y="819149"/>
                </a:moveTo>
                <a:lnTo>
                  <a:pt x="53397" y="819149"/>
                </a:lnTo>
                <a:lnTo>
                  <a:pt x="49681" y="818661"/>
                </a:lnTo>
                <a:lnTo>
                  <a:pt x="14085" y="793293"/>
                </a:lnTo>
                <a:lnTo>
                  <a:pt x="366" y="752908"/>
                </a:lnTo>
                <a:lnTo>
                  <a:pt x="0" y="747953"/>
                </a:lnTo>
                <a:lnTo>
                  <a:pt x="0" y="71196"/>
                </a:lnTo>
                <a:lnTo>
                  <a:pt x="11716" y="29704"/>
                </a:lnTo>
                <a:lnTo>
                  <a:pt x="42320" y="2440"/>
                </a:lnTo>
                <a:lnTo>
                  <a:pt x="53397" y="0"/>
                </a:lnTo>
                <a:lnTo>
                  <a:pt x="5481878" y="0"/>
                </a:lnTo>
                <a:lnTo>
                  <a:pt x="5523369" y="15621"/>
                </a:lnTo>
                <a:lnTo>
                  <a:pt x="5549188" y="51661"/>
                </a:lnTo>
                <a:lnTo>
                  <a:pt x="5553074" y="71196"/>
                </a:lnTo>
                <a:lnTo>
                  <a:pt x="5553074" y="747953"/>
                </a:lnTo>
                <a:lnTo>
                  <a:pt x="5537452" y="789444"/>
                </a:lnTo>
                <a:lnTo>
                  <a:pt x="5501412" y="815263"/>
                </a:lnTo>
                <a:lnTo>
                  <a:pt x="5481878" y="819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 marL="12700">
              <a:lnSpc>
                <a:spcPct val="100000"/>
              </a:lnSpc>
              <a:spcBef>
                <a:spcPts val="745"/>
              </a:spcBef>
              <a:defRPr/>
            </a:pPr>
            <a:r>
              <a:rPr lang="ko-KR" altLang="en-US" sz="1600" b="1">
                <a:solidFill>
                  <a:srgbClr val="2c3e50"/>
                </a:solidFill>
                <a:latin typeface="Noto Sans"/>
                <a:ea typeface="Noto Sans"/>
                <a:cs typeface="Noto Sans"/>
              </a:rPr>
              <a:t>          </a:t>
            </a:r>
            <a:r>
              <a:rPr lang="ko-KR" altLang="en-US" sz="120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박정환 </a:t>
            </a:r>
            <a:r>
              <a:rPr lang="en-US" altLang="ko-KR" sz="120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(PM)</a:t>
            </a:r>
            <a:endParaRPr lang="en-US" altLang="ko-KR" sz="1200" b="1" spc="-10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0" indent="0">
              <a:buNone/>
              <a:defRPr/>
            </a:pPr>
            <a:endParaRPr lang="ko-KR" altLang="en-US" sz="1200">
              <a:solidFill>
                <a:srgbClr val="2c3e50"/>
              </a:solidFill>
              <a:latin typeface="Noto Sans"/>
              <a:ea typeface="Noto Sans"/>
              <a:cs typeface="Noto Sans"/>
            </a:endParaRPr>
          </a:p>
          <a:p>
            <a:pPr marL="0" indent="0">
              <a:buNone/>
              <a:defRPr/>
            </a:pPr>
            <a:endParaRPr lang="en-US" sz="1200">
              <a:solidFill>
                <a:srgbClr val="2c3e50"/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0999" y="1667152"/>
            <a:ext cx="70485" cy="819150"/>
          </a:xfrm>
          <a:custGeom>
            <a:avLst/>
            <a:gdLst/>
            <a:rect l="l" t="t" r="r" b="b"/>
            <a:pathLst>
              <a:path w="70484" h="819150">
                <a:moveTo>
                  <a:pt x="70449" y="818594"/>
                </a:moveTo>
                <a:lnTo>
                  <a:pt x="33857" y="806041"/>
                </a:lnTo>
                <a:lnTo>
                  <a:pt x="5800" y="771832"/>
                </a:lnTo>
                <a:lnTo>
                  <a:pt x="0" y="742672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099" y="75922"/>
                </a:lnTo>
                <a:lnTo>
                  <a:pt x="38099" y="742672"/>
                </a:lnTo>
                <a:lnTo>
                  <a:pt x="44514" y="785014"/>
                </a:lnTo>
                <a:lnTo>
                  <a:pt x="66287" y="816938"/>
                </a:lnTo>
                <a:lnTo>
                  <a:pt x="70449" y="818594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400049" y="2628899"/>
            <a:ext cx="5553075" cy="819150"/>
          </a:xfrm>
          <a:custGeom>
            <a:avLst/>
            <a:gdLst/>
            <a:rect l="l" t="t" r="r" b="b"/>
            <a:pathLst>
              <a:path w="5553075" h="819150">
                <a:moveTo>
                  <a:pt x="5481878" y="819149"/>
                </a:moveTo>
                <a:lnTo>
                  <a:pt x="53397" y="819149"/>
                </a:lnTo>
                <a:lnTo>
                  <a:pt x="49681" y="818661"/>
                </a:lnTo>
                <a:lnTo>
                  <a:pt x="14085" y="793293"/>
                </a:lnTo>
                <a:lnTo>
                  <a:pt x="366" y="752908"/>
                </a:lnTo>
                <a:lnTo>
                  <a:pt x="0" y="747953"/>
                </a:lnTo>
                <a:lnTo>
                  <a:pt x="0" y="71196"/>
                </a:lnTo>
                <a:lnTo>
                  <a:pt x="11716" y="29705"/>
                </a:lnTo>
                <a:lnTo>
                  <a:pt x="42320" y="2439"/>
                </a:lnTo>
                <a:lnTo>
                  <a:pt x="53397" y="0"/>
                </a:lnTo>
                <a:lnTo>
                  <a:pt x="5481878" y="0"/>
                </a:lnTo>
                <a:lnTo>
                  <a:pt x="5523369" y="15621"/>
                </a:lnTo>
                <a:lnTo>
                  <a:pt x="5549188" y="51661"/>
                </a:lnTo>
                <a:lnTo>
                  <a:pt x="5553074" y="71196"/>
                </a:lnTo>
                <a:lnTo>
                  <a:pt x="5553074" y="747953"/>
                </a:lnTo>
                <a:lnTo>
                  <a:pt x="5537452" y="789443"/>
                </a:lnTo>
                <a:lnTo>
                  <a:pt x="5501412" y="815263"/>
                </a:lnTo>
                <a:lnTo>
                  <a:pt x="5481878" y="819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386716" y="2688431"/>
            <a:ext cx="70485" cy="819150"/>
          </a:xfrm>
          <a:custGeom>
            <a:avLst/>
            <a:gdLst/>
            <a:rect l="l" t="t" r="r" b="b"/>
            <a:pathLst>
              <a:path w="70484" h="819150">
                <a:moveTo>
                  <a:pt x="70450" y="818594"/>
                </a:moveTo>
                <a:lnTo>
                  <a:pt x="33857" y="806041"/>
                </a:lnTo>
                <a:lnTo>
                  <a:pt x="5800" y="771832"/>
                </a:lnTo>
                <a:lnTo>
                  <a:pt x="0" y="742672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099" y="75922"/>
                </a:lnTo>
                <a:lnTo>
                  <a:pt x="38099" y="742672"/>
                </a:lnTo>
                <a:lnTo>
                  <a:pt x="44514" y="785014"/>
                </a:lnTo>
                <a:lnTo>
                  <a:pt x="66287" y="816938"/>
                </a:lnTo>
                <a:lnTo>
                  <a:pt x="70450" y="818594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400049" y="3450431"/>
            <a:ext cx="5553075" cy="819150"/>
          </a:xfrm>
          <a:custGeom>
            <a:avLst/>
            <a:gdLst/>
            <a:rect l="l" t="t" r="r" b="b"/>
            <a:pathLst>
              <a:path w="5553075" h="819150">
                <a:moveTo>
                  <a:pt x="5481878" y="819149"/>
                </a:moveTo>
                <a:lnTo>
                  <a:pt x="53397" y="819149"/>
                </a:lnTo>
                <a:lnTo>
                  <a:pt x="49681" y="818661"/>
                </a:lnTo>
                <a:lnTo>
                  <a:pt x="14085" y="793293"/>
                </a:lnTo>
                <a:lnTo>
                  <a:pt x="366" y="752908"/>
                </a:lnTo>
                <a:lnTo>
                  <a:pt x="0" y="747952"/>
                </a:lnTo>
                <a:lnTo>
                  <a:pt x="0" y="71196"/>
                </a:lnTo>
                <a:lnTo>
                  <a:pt x="11716" y="29704"/>
                </a:lnTo>
                <a:lnTo>
                  <a:pt x="42320" y="2439"/>
                </a:lnTo>
                <a:lnTo>
                  <a:pt x="53397" y="0"/>
                </a:lnTo>
                <a:lnTo>
                  <a:pt x="5481878" y="0"/>
                </a:lnTo>
                <a:lnTo>
                  <a:pt x="5523369" y="15621"/>
                </a:lnTo>
                <a:lnTo>
                  <a:pt x="5549188" y="51660"/>
                </a:lnTo>
                <a:lnTo>
                  <a:pt x="5553074" y="71196"/>
                </a:lnTo>
                <a:lnTo>
                  <a:pt x="5553074" y="747952"/>
                </a:lnTo>
                <a:lnTo>
                  <a:pt x="5537452" y="789443"/>
                </a:lnTo>
                <a:lnTo>
                  <a:pt x="5501411" y="815263"/>
                </a:lnTo>
                <a:lnTo>
                  <a:pt x="5481878" y="819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381001" y="3659981"/>
            <a:ext cx="70485" cy="819150"/>
          </a:xfrm>
          <a:custGeom>
            <a:avLst/>
            <a:gdLst/>
            <a:rect l="l" t="t" r="r" b="b"/>
            <a:pathLst>
              <a:path w="70484" h="819150">
                <a:moveTo>
                  <a:pt x="70450" y="818594"/>
                </a:moveTo>
                <a:lnTo>
                  <a:pt x="33857" y="806042"/>
                </a:lnTo>
                <a:lnTo>
                  <a:pt x="5800" y="771832"/>
                </a:lnTo>
                <a:lnTo>
                  <a:pt x="0" y="742672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099" y="75922"/>
                </a:lnTo>
                <a:lnTo>
                  <a:pt x="38099" y="742672"/>
                </a:lnTo>
                <a:lnTo>
                  <a:pt x="44514" y="785014"/>
                </a:lnTo>
                <a:lnTo>
                  <a:pt x="66287" y="816938"/>
                </a:lnTo>
                <a:lnTo>
                  <a:pt x="70450" y="818594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 txBox="1"/>
          <p:nvPr/>
        </p:nvSpPr>
        <p:spPr>
          <a:xfrm>
            <a:off x="368299" y="1206500"/>
            <a:ext cx="2646045" cy="28892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700" b="0" spc="75" baseline="1000">
                <a:solidFill>
                  <a:srgbClr val="007bff"/>
                </a:solidFill>
                <a:latin typeface="함초롬돋움"/>
                <a:cs typeface="함초롬돋움"/>
              </a:rPr>
              <a:t> </a:t>
            </a:r>
            <a:r>
              <a:rPr sz="1800" b="1" spc="-15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프로젝트를 </a:t>
            </a:r>
            <a:r>
              <a:rPr sz="1800" b="1" spc="-15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통해 얻은</a:t>
            </a:r>
            <a:r>
              <a:rPr sz="1800" b="1" spc="3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800" b="1" spc="-14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점</a:t>
            </a:r>
            <a:endParaRPr sz="1800">
              <a:latin typeface="맑은 고딕"/>
              <a:ea typeface="+mj-ea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9275" y="2564890"/>
            <a:ext cx="4499610" cy="930785"/>
          </a:xfrm>
          <a:prstGeom prst="rect">
            <a:avLst/>
          </a:prstGeom>
        </p:spPr>
        <p:txBody>
          <a:bodyPr vert="horz" wrap="square" lIns="0" tIns="9461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defRPr/>
            </a:pPr>
            <a:r>
              <a:rPr lang="en-US" altLang="ko-KR"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         </a:t>
            </a:r>
            <a:r>
              <a:rPr lang="ko-KR" altLang="en-US"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이동훈 </a:t>
            </a:r>
            <a:r>
              <a:rPr lang="en-US" altLang="ko-KR"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(</a:t>
            </a:r>
            <a:r>
              <a:rPr lang="ko-KR" altLang="en-US"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프론트엔드</a:t>
            </a:r>
            <a:r>
              <a:rPr lang="en-US" altLang="ko-KR"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)</a:t>
            </a:r>
            <a:endParaRPr lang="en-US" altLang="ko-KR" sz="1350" b="1" spc="-10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defRPr/>
            </a:pPr>
            <a:r>
              <a:rPr lang="ko-KR" altLang="ko-KR" sz="120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"Jinja2 템플릿 엔진을 활용한 프론트엔드 개발은 새로운 경험이었습니다. 백엔드와 프론트엔드의 연결 과정을 이해하며 웹 개발의 전체 흐름을 파악할 수 있었습니다." </a:t>
            </a:r>
            <a:endParaRPr lang="ko-KR" altLang="ko-KR" sz="1200" b="0" spc="-9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9275" y="3526915"/>
            <a:ext cx="5118735" cy="978410"/>
          </a:xfrm>
          <a:prstGeom prst="rect">
            <a:avLst/>
          </a:prstGeom>
        </p:spPr>
        <p:txBody>
          <a:bodyPr vert="horz" wrap="square" lIns="0" tIns="9461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defRPr/>
            </a:pPr>
            <a:r>
              <a:rPr lang="ko-KR" altLang="en-US"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         김도윤 </a:t>
            </a:r>
            <a:r>
              <a:rPr lang="en-US" altLang="ko-KR"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(</a:t>
            </a:r>
            <a:r>
              <a:rPr lang="ko-KR" altLang="en-US"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백엔드</a:t>
            </a:r>
            <a:r>
              <a:rPr lang="en-US" altLang="ko-KR"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)</a:t>
            </a:r>
            <a:endParaRPr lang="en-US" altLang="ko-KR" sz="1350" b="1" spc="-10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defRPr/>
            </a:pPr>
            <a:r>
              <a:rPr lang="ko-KR" sz="1300" b="0" spc="-45">
                <a:solidFill>
                  <a:srgbClr val="333a40"/>
                </a:solidFill>
                <a:latin typeface="KoPub돋움체 Medium"/>
                <a:ea typeface="KoPub돋움체 Medium"/>
                <a:cs typeface="Arial"/>
              </a:rPr>
              <a:t>"API에서 받아온 데이터를 뷰에 표시하는 과정과 DB 설계에서 많은 것을 배웠습니다. 특히 Flask에서 데이터를 처리하고 템플릿에 전달하는 방식에 대한 이해도가 크게 향상되었습니다." </a:t>
            </a:r>
            <a:endParaRPr lang="ko-KR" sz="1300" b="0" spc="-45">
              <a:solidFill>
                <a:srgbClr val="333a40"/>
              </a:solidFill>
              <a:latin typeface="KoPub돋움체 Medium"/>
              <a:ea typeface="KoPub돋움체 Medium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12574" y="6863588"/>
            <a:ext cx="110489" cy="17780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395"/>
              </a:lnSpc>
              <a:defRPr/>
            </a:pPr>
            <a:r>
              <a:rPr sz="1200">
                <a:solidFill>
                  <a:srgbClr val="6b747d"/>
                </a:solidFill>
                <a:latin typeface="Noto Sans KR"/>
                <a:cs typeface="Noto Sans KR"/>
              </a:rPr>
              <a:t>8</a:t>
            </a:r>
            <a:endParaRPr sz="1200">
              <a:latin typeface="Noto Sans KR"/>
              <a:cs typeface="Noto Sans KR"/>
            </a:endParaRPr>
          </a:p>
        </p:txBody>
      </p:sp>
      <p:pic>
        <p:nvPicPr>
          <p:cNvPr id="23" name="Image 1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85801" y="1690687"/>
            <a:ext cx="179188" cy="204788"/>
          </a:xfrm>
          <a:prstGeom prst="rect">
            <a:avLst/>
          </a:prstGeom>
        </p:spPr>
      </p:pic>
      <p:pic>
        <p:nvPicPr>
          <p:cNvPr id="26" name="Image 3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5801" y="2693193"/>
            <a:ext cx="160734" cy="128588"/>
          </a:xfrm>
          <a:prstGeom prst="rect">
            <a:avLst/>
          </a:prstGeom>
        </p:spPr>
      </p:pic>
      <p:pic>
        <p:nvPicPr>
          <p:cNvPr id="27" name="Image 5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9613" y="3659981"/>
            <a:ext cx="128588" cy="128588"/>
          </a:xfrm>
          <a:prstGeom prst="rect">
            <a:avLst/>
          </a:prstGeom>
        </p:spPr>
      </p:pic>
      <p:sp>
        <p:nvSpPr>
          <p:cNvPr id="28" name="object 5"/>
          <p:cNvSpPr/>
          <p:nvPr/>
        </p:nvSpPr>
        <p:spPr>
          <a:xfrm>
            <a:off x="6096001" y="1709737"/>
            <a:ext cx="5638800" cy="2114550"/>
          </a:xfrm>
          <a:custGeom>
            <a:avLst/>
            <a:gdLst/>
            <a:rect l="l" t="t" r="r" b="b"/>
            <a:pathLst>
              <a:path w="5553075" h="819150">
                <a:moveTo>
                  <a:pt x="5481878" y="819149"/>
                </a:moveTo>
                <a:lnTo>
                  <a:pt x="53397" y="819149"/>
                </a:lnTo>
                <a:lnTo>
                  <a:pt x="49681" y="818661"/>
                </a:lnTo>
                <a:lnTo>
                  <a:pt x="14085" y="793293"/>
                </a:lnTo>
                <a:lnTo>
                  <a:pt x="366" y="752908"/>
                </a:lnTo>
                <a:lnTo>
                  <a:pt x="0" y="747953"/>
                </a:lnTo>
                <a:lnTo>
                  <a:pt x="0" y="71196"/>
                </a:lnTo>
                <a:lnTo>
                  <a:pt x="11716" y="29705"/>
                </a:lnTo>
                <a:lnTo>
                  <a:pt x="42320" y="2439"/>
                </a:lnTo>
                <a:lnTo>
                  <a:pt x="53397" y="0"/>
                </a:lnTo>
                <a:lnTo>
                  <a:pt x="5481878" y="0"/>
                </a:lnTo>
                <a:lnTo>
                  <a:pt x="5523369" y="15621"/>
                </a:lnTo>
                <a:lnTo>
                  <a:pt x="5549188" y="51661"/>
                </a:lnTo>
                <a:lnTo>
                  <a:pt x="5553074" y="71196"/>
                </a:lnTo>
                <a:lnTo>
                  <a:pt x="5553074" y="747953"/>
                </a:lnTo>
                <a:lnTo>
                  <a:pt x="5537452" y="789443"/>
                </a:lnTo>
                <a:lnTo>
                  <a:pt x="5501412" y="815263"/>
                </a:lnTo>
                <a:lnTo>
                  <a:pt x="5481878" y="819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9" name="object 6"/>
          <p:cNvSpPr/>
          <p:nvPr/>
        </p:nvSpPr>
        <p:spPr>
          <a:xfrm>
            <a:off x="6183632" y="1804987"/>
            <a:ext cx="70485" cy="819150"/>
          </a:xfrm>
          <a:custGeom>
            <a:avLst/>
            <a:gdLst/>
            <a:rect l="l" t="t" r="r" b="b"/>
            <a:pathLst>
              <a:path w="70484" h="819150">
                <a:moveTo>
                  <a:pt x="70450" y="818594"/>
                </a:moveTo>
                <a:lnTo>
                  <a:pt x="33857" y="806041"/>
                </a:lnTo>
                <a:lnTo>
                  <a:pt x="5800" y="771832"/>
                </a:lnTo>
                <a:lnTo>
                  <a:pt x="0" y="742672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099" y="75922"/>
                </a:lnTo>
                <a:lnTo>
                  <a:pt x="38099" y="742672"/>
                </a:lnTo>
                <a:lnTo>
                  <a:pt x="44514" y="785014"/>
                </a:lnTo>
                <a:lnTo>
                  <a:pt x="66287" y="816938"/>
                </a:lnTo>
                <a:lnTo>
                  <a:pt x="70450" y="818594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0" name="object 7"/>
          <p:cNvSpPr/>
          <p:nvPr/>
        </p:nvSpPr>
        <p:spPr>
          <a:xfrm>
            <a:off x="6175376" y="2414588"/>
            <a:ext cx="5553075" cy="819150"/>
          </a:xfrm>
          <a:custGeom>
            <a:avLst/>
            <a:gdLst/>
            <a:rect l="l" t="t" r="r" b="b"/>
            <a:pathLst>
              <a:path w="5553075" h="819150">
                <a:moveTo>
                  <a:pt x="5481878" y="819149"/>
                </a:moveTo>
                <a:lnTo>
                  <a:pt x="53397" y="819149"/>
                </a:lnTo>
                <a:lnTo>
                  <a:pt x="49681" y="818661"/>
                </a:lnTo>
                <a:lnTo>
                  <a:pt x="14085" y="793293"/>
                </a:lnTo>
                <a:lnTo>
                  <a:pt x="366" y="752908"/>
                </a:lnTo>
                <a:lnTo>
                  <a:pt x="0" y="747952"/>
                </a:lnTo>
                <a:lnTo>
                  <a:pt x="0" y="71196"/>
                </a:lnTo>
                <a:lnTo>
                  <a:pt x="11716" y="29704"/>
                </a:lnTo>
                <a:lnTo>
                  <a:pt x="42320" y="2439"/>
                </a:lnTo>
                <a:lnTo>
                  <a:pt x="53397" y="0"/>
                </a:lnTo>
                <a:lnTo>
                  <a:pt x="5481878" y="0"/>
                </a:lnTo>
                <a:lnTo>
                  <a:pt x="5523369" y="15621"/>
                </a:lnTo>
                <a:lnTo>
                  <a:pt x="5549188" y="51660"/>
                </a:lnTo>
                <a:lnTo>
                  <a:pt x="5553074" y="71196"/>
                </a:lnTo>
                <a:lnTo>
                  <a:pt x="5553074" y="747952"/>
                </a:lnTo>
                <a:lnTo>
                  <a:pt x="5537452" y="789443"/>
                </a:lnTo>
                <a:lnTo>
                  <a:pt x="5501411" y="815263"/>
                </a:lnTo>
                <a:lnTo>
                  <a:pt x="5481878" y="819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1" name="object 8"/>
          <p:cNvSpPr/>
          <p:nvPr/>
        </p:nvSpPr>
        <p:spPr>
          <a:xfrm>
            <a:off x="6177917" y="2776538"/>
            <a:ext cx="70485" cy="819150"/>
          </a:xfrm>
          <a:custGeom>
            <a:avLst/>
            <a:gdLst/>
            <a:rect l="l" t="t" r="r" b="b"/>
            <a:pathLst>
              <a:path w="70484" h="819150">
                <a:moveTo>
                  <a:pt x="70450" y="818594"/>
                </a:moveTo>
                <a:lnTo>
                  <a:pt x="33857" y="806042"/>
                </a:lnTo>
                <a:lnTo>
                  <a:pt x="5800" y="771832"/>
                </a:lnTo>
                <a:lnTo>
                  <a:pt x="0" y="742672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099" y="75922"/>
                </a:lnTo>
                <a:lnTo>
                  <a:pt x="38099" y="742672"/>
                </a:lnTo>
                <a:lnTo>
                  <a:pt x="44514" y="785014"/>
                </a:lnTo>
                <a:lnTo>
                  <a:pt x="66287" y="816938"/>
                </a:lnTo>
                <a:lnTo>
                  <a:pt x="70450" y="818594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2" name="object 11"/>
          <p:cNvSpPr txBox="1"/>
          <p:nvPr/>
        </p:nvSpPr>
        <p:spPr>
          <a:xfrm>
            <a:off x="6346191" y="1681445"/>
            <a:ext cx="4499610" cy="747430"/>
          </a:xfrm>
          <a:prstGeom prst="rect">
            <a:avLst/>
          </a:prstGeom>
        </p:spPr>
        <p:txBody>
          <a:bodyPr vert="horz" wrap="square" lIns="0" tIns="9461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defRPr/>
            </a:pPr>
            <a:r>
              <a:rPr lang="en-US" altLang="ko-KR"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         </a:t>
            </a:r>
            <a:r>
              <a:rPr lang="ko-KR" altLang="en-US"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강성대 </a:t>
            </a:r>
            <a:r>
              <a:rPr lang="en-US" altLang="ko-KR"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(</a:t>
            </a:r>
            <a:r>
              <a:rPr lang="ko-KR" altLang="en-US"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기술총괄</a:t>
            </a:r>
            <a:r>
              <a:rPr lang="en-US" altLang="ko-KR"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)</a:t>
            </a:r>
            <a:endParaRPr lang="en-US" altLang="ko-KR" sz="1350" b="1" spc="-10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defRPr/>
            </a:pPr>
            <a:r>
              <a:rPr lang="ko-KR" altLang="ko-KR" sz="120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"외부 서버 연결과 Cloudtype을 통한 배포 과정에서 많은 기술적 도전이 있었지만, 이를 통해 실제 서비스 배포 경험을 쌓을 수 있었습니다."  </a:t>
            </a:r>
            <a:endParaRPr lang="ko-KR" altLang="ko-KR" sz="1200" b="0" spc="-9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</p:txBody>
      </p:sp>
      <p:sp>
        <p:nvSpPr>
          <p:cNvPr id="33" name="object 12"/>
          <p:cNvSpPr txBox="1"/>
          <p:nvPr/>
        </p:nvSpPr>
        <p:spPr>
          <a:xfrm>
            <a:off x="6346190" y="2643472"/>
            <a:ext cx="5118736" cy="976028"/>
          </a:xfrm>
          <a:prstGeom prst="rect">
            <a:avLst/>
          </a:prstGeom>
        </p:spPr>
        <p:txBody>
          <a:bodyPr vert="horz" wrap="square" lIns="0" tIns="9461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defRPr/>
            </a:pPr>
            <a:r>
              <a:rPr lang="ko-KR" altLang="en-US"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         김유진 </a:t>
            </a:r>
            <a:r>
              <a:rPr lang="en-US" altLang="ko-KR"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(</a:t>
            </a:r>
            <a:r>
              <a:rPr lang="ko-KR" altLang="en-US"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백엔드</a:t>
            </a:r>
            <a:r>
              <a:rPr lang="en-US" altLang="ko-KR"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)</a:t>
            </a:r>
            <a:endParaRPr lang="en-US" altLang="ko-KR" sz="1350" b="1" spc="-10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defRPr/>
            </a:pPr>
            <a:r>
              <a:rPr lang="ko-KR" sz="1300" b="0" spc="-45">
                <a:solidFill>
                  <a:srgbClr val="333a40"/>
                </a:solidFill>
                <a:latin typeface="KoPub돋움체 Medium"/>
                <a:ea typeface="KoPub돋움체 Medium"/>
                <a:cs typeface="Arial"/>
              </a:rPr>
              <a:t>"카카오맵 API를 활용하여 지역 데이터를 가져오고 이를 DB와 연결하는 과정이 복잡했지만, 실제 데이터 파이프라인 구축 경험을 통해 데이터 처리 능력을 향상시킬 수 있었습니다."</a:t>
            </a:r>
            <a:endParaRPr lang="ko-KR" sz="1300" b="0" spc="-45">
              <a:solidFill>
                <a:srgbClr val="333a40"/>
              </a:solidFill>
              <a:latin typeface="KoPub돋움체 Medium"/>
              <a:ea typeface="KoPub돋움체 Medium"/>
              <a:cs typeface="Arial"/>
            </a:endParaRPr>
          </a:p>
        </p:txBody>
      </p:sp>
      <p:pic>
        <p:nvPicPr>
          <p:cNvPr id="36" name="Image 2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498591" y="1790699"/>
            <a:ext cx="160734" cy="128588"/>
          </a:xfrm>
          <a:prstGeom prst="rect">
            <a:avLst/>
          </a:prstGeom>
        </p:spPr>
      </p:pic>
      <p:pic>
        <p:nvPicPr>
          <p:cNvPr id="37" name="Image 4" descr="preencoded.png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538477" y="2781300"/>
            <a:ext cx="112514" cy="128588"/>
          </a:xfrm>
          <a:prstGeom prst="rect">
            <a:avLst/>
          </a:prstGeom>
        </p:spPr>
      </p:pic>
      <p:sp>
        <p:nvSpPr>
          <p:cNvPr id="39" name=""/>
          <p:cNvSpPr txBox="1"/>
          <p:nvPr/>
        </p:nvSpPr>
        <p:spPr>
          <a:xfrm>
            <a:off x="533400" y="1983105"/>
            <a:ext cx="5181601" cy="4533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buNone/>
              <a:defRPr/>
            </a:pPr>
            <a:r>
              <a:rPr lang="en-US" sz="1200">
                <a:solidFill>
                  <a:srgbClr val="2c3e50"/>
                </a:solidFill>
                <a:latin typeface="Noto Sans"/>
                <a:ea typeface="Noto Sans"/>
                <a:cs typeface="Noto Sans"/>
              </a:rPr>
              <a:t> </a:t>
            </a:r>
            <a:r>
              <a:rPr lang="en-US" sz="1200">
                <a:solidFill>
                  <a:srgbClr val="2c3e50"/>
                </a:solidFill>
                <a:latin typeface="KoPub돋움체 Medium"/>
                <a:ea typeface="KoPub돋움체 Medium"/>
                <a:cs typeface="Noto Sans"/>
              </a:rPr>
              <a:t>"프로젝트 기획과 테스트를 담당하면서 팀원들의 다양한 아이디어를 조율하는 과정이 도전적이었습니다. Flask 프레임워크의 구조를 더 깊이 이해하게 되었습니다." </a:t>
            </a:r>
            <a:endParaRPr lang="en-US" sz="1200">
              <a:solidFill>
                <a:srgbClr val="2c3e50"/>
              </a:solidFill>
              <a:latin typeface="KoPub돋움체 Medium"/>
              <a:ea typeface="KoPub돋움체 Medium"/>
              <a:cs typeface="Noto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1999" cy="744855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r>
              <a:rPr lang="ko-KR" altLang="en-US"/>
              <a:t>ㅍㅍㅍ</a:t>
            </a:r>
            <a:endParaRPr lang="ko-KR" altLang="en-US"/>
          </a:p>
        </p:txBody>
      </p:sp>
      <p:sp>
        <p:nvSpPr>
          <p:cNvPr id="3" name="object 3"/>
          <p:cNvSpPr txBox="1">
            <a:spLocks noGrp="1"/>
          </p:cNvSpPr>
          <p:nvPr>
            <p:ph type="title" idx="0"/>
          </p:nvPr>
        </p:nvSpPr>
        <p:spPr>
          <a:xfrm>
            <a:off x="2667001" y="2124075"/>
            <a:ext cx="6268084" cy="74295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4800" b="0" spc="-165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질문과 답변</a:t>
            </a:r>
            <a:endParaRPr lang="ko-KR" altLang="en-US" sz="4800" b="0" spc="-165">
              <a:solidFill>
                <a:srgbClr val="f7f9fa"/>
              </a:solidFill>
              <a:latin typeface="맑은 고딕"/>
              <a:ea typeface="+mj-ea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1" y="2149475"/>
            <a:ext cx="3962400" cy="8128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endParaRPr lang="ko-KR" sz="2100" b="0" spc="-165">
              <a:solidFill>
                <a:srgbClr val="f7f9fa"/>
              </a:solidFill>
              <a:latin typeface="맑은 고딕"/>
              <a:ea typeface="+mj-ea"/>
              <a:cs typeface="맑은 고딕"/>
            </a:endParaRPr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31333" y="3595687"/>
            <a:ext cx="321469" cy="257175"/>
          </a:xfrm>
          <a:prstGeom prst="rect">
            <a:avLst/>
          </a:prstGeom>
        </p:spPr>
      </p:pic>
      <p:pic>
        <p:nvPicPr>
          <p:cNvPr id="10" name="Image 2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467226" y="3595687"/>
            <a:ext cx="257175" cy="257175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838826" y="3595687"/>
            <a:ext cx="257175" cy="257175"/>
          </a:xfrm>
          <a:prstGeom prst="rect">
            <a:avLst/>
          </a:prstGeom>
        </p:spPr>
      </p:pic>
      <p:pic>
        <p:nvPicPr>
          <p:cNvPr id="12" name="Image 4" descr="preencoded.png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210426" y="3595687"/>
            <a:ext cx="192881" cy="257175"/>
          </a:xfrm>
          <a:prstGeom prst="rect">
            <a:avLst/>
          </a:prstGeom>
        </p:spPr>
      </p:pic>
      <p:pic>
        <p:nvPicPr>
          <p:cNvPr id="13" name="Image 5" descr="preencoded.png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517733" y="3595687"/>
            <a:ext cx="257175" cy="257175"/>
          </a:xfrm>
          <a:prstGeom prst="rect">
            <a:avLst/>
          </a:prstGeom>
        </p:spPr>
      </p:pic>
      <p:pic>
        <p:nvPicPr>
          <p:cNvPr id="14" name="Image 6" descr="preencoded.png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3124201" y="4724400"/>
            <a:ext cx="178594" cy="142875"/>
          </a:xfrm>
          <a:prstGeom prst="rect">
            <a:avLst/>
          </a:prstGeom>
        </p:spPr>
      </p:pic>
      <p:sp>
        <p:nvSpPr>
          <p:cNvPr id="16" name="object 4"/>
          <p:cNvSpPr txBox="1"/>
          <p:nvPr/>
        </p:nvSpPr>
        <p:spPr>
          <a:xfrm>
            <a:off x="3429001" y="4638675"/>
            <a:ext cx="6019802" cy="33655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2100" b="0" spc="-165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프로젝트 링크</a:t>
            </a:r>
            <a:r>
              <a:rPr lang="en-US" altLang="ko-KR" sz="2100" b="0" spc="-165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:</a:t>
            </a:r>
            <a:r>
              <a:rPr lang="ko-KR" altLang="en-US" sz="2100" b="0" spc="-165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lang="en-US" altLang="en-US" sz="2100" b="0" spc="-165">
                <a:solidFill>
                  <a:srgbClr val="f7f9fa"/>
                </a:solidFill>
                <a:latin typeface="맑은 고딕"/>
                <a:ea typeface="+mj-ea"/>
                <a:cs typeface="맑은 고딕"/>
              </a:rPr>
              <a:t>https://github.com/jpminlak/AI_bracket2 </a:t>
            </a:r>
            <a:endParaRPr lang="en-US" altLang="en-US" sz="2100" b="0" spc="-165">
              <a:solidFill>
                <a:srgbClr val="f7f9fa"/>
              </a:solidFill>
              <a:latin typeface="맑은 고딕"/>
              <a:ea typeface="+mj-ea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9100" y="380999"/>
            <a:ext cx="0" cy="514350"/>
          </a:xfrm>
          <a:custGeom>
            <a:avLst/>
            <a:gdLst/>
            <a:ahLst/>
            <a:cxnLst/>
            <a:rect l="l" t="t" r="r" b="b"/>
            <a:pathLst>
              <a:path w="0" h="514350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76199">
            <a:solidFill>
              <a:srgbClr val="007B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7374" y="434975"/>
            <a:ext cx="3141345" cy="436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700" spc="-225">
                <a:solidFill>
                  <a:srgbClr val="007BFF"/>
                </a:solidFill>
              </a:rPr>
              <a:t>프로젝트 개요 </a:t>
            </a:r>
            <a:r>
              <a:rPr dirty="0" sz="2700" spc="-220">
                <a:solidFill>
                  <a:srgbClr val="007BFF"/>
                </a:solidFill>
              </a:rPr>
              <a:t>및</a:t>
            </a:r>
            <a:r>
              <a:rPr dirty="0" sz="2700" spc="-254">
                <a:solidFill>
                  <a:srgbClr val="007BFF"/>
                </a:solidFill>
              </a:rPr>
              <a:t> </a:t>
            </a:r>
            <a:r>
              <a:rPr dirty="0" sz="2700" spc="-225">
                <a:solidFill>
                  <a:srgbClr val="007BFF"/>
                </a:solidFill>
              </a:rPr>
              <a:t>목적</a:t>
            </a:r>
            <a:endParaRPr sz="2700"/>
          </a:p>
        </p:txBody>
      </p:sp>
      <p:sp>
        <p:nvSpPr>
          <p:cNvPr id="5" name="object 5"/>
          <p:cNvSpPr/>
          <p:nvPr/>
        </p:nvSpPr>
        <p:spPr>
          <a:xfrm>
            <a:off x="400049" y="2952749"/>
            <a:ext cx="5553075" cy="790575"/>
          </a:xfrm>
          <a:custGeom>
            <a:avLst/>
            <a:gdLst/>
            <a:ahLst/>
            <a:cxnLst/>
            <a:rect l="l" t="t" r="r" b="b"/>
            <a:pathLst>
              <a:path w="5553075" h="790575">
                <a:moveTo>
                  <a:pt x="5511765" y="790574"/>
                </a:moveTo>
                <a:lnTo>
                  <a:pt x="24785" y="790574"/>
                </a:lnTo>
                <a:lnTo>
                  <a:pt x="21140" y="789366"/>
                </a:lnTo>
                <a:lnTo>
                  <a:pt x="725" y="755339"/>
                </a:lnTo>
                <a:lnTo>
                  <a:pt x="0" y="749264"/>
                </a:lnTo>
                <a:lnTo>
                  <a:pt x="0" y="41309"/>
                </a:lnTo>
                <a:lnTo>
                  <a:pt x="21140" y="1208"/>
                </a:lnTo>
                <a:lnTo>
                  <a:pt x="24785" y="0"/>
                </a:lnTo>
                <a:lnTo>
                  <a:pt x="5511765" y="0"/>
                </a:lnTo>
                <a:lnTo>
                  <a:pt x="5547032" y="23564"/>
                </a:lnTo>
                <a:lnTo>
                  <a:pt x="5553074" y="41309"/>
                </a:lnTo>
                <a:lnTo>
                  <a:pt x="5553074" y="749264"/>
                </a:lnTo>
                <a:lnTo>
                  <a:pt x="5529509" y="784532"/>
                </a:lnTo>
                <a:lnTo>
                  <a:pt x="5511765" y="790574"/>
                </a:lnTo>
                <a:close/>
              </a:path>
            </a:pathLst>
          </a:custGeom>
          <a:solidFill>
            <a:srgbClr val="E8EC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3436" y="2953002"/>
            <a:ext cx="0" cy="790575"/>
          </a:xfrm>
          <a:custGeom>
            <a:avLst/>
            <a:gdLst/>
            <a:ahLst/>
            <a:cxnLst/>
            <a:rect l="l" t="t" r="r" b="b"/>
            <a:pathLst>
              <a:path w="0" h="790575">
                <a:moveTo>
                  <a:pt x="0" y="0"/>
                </a:moveTo>
                <a:lnTo>
                  <a:pt x="0" y="790069"/>
                </a:lnTo>
              </a:path>
            </a:pathLst>
          </a:custGeom>
          <a:ln w="44872">
            <a:solidFill>
              <a:srgbClr val="FFC1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0049" y="3886200"/>
            <a:ext cx="5553075" cy="790575"/>
          </a:xfrm>
          <a:custGeom>
            <a:avLst/>
            <a:gdLst/>
            <a:ahLst/>
            <a:cxnLst/>
            <a:rect l="l" t="t" r="r" b="b"/>
            <a:pathLst>
              <a:path w="5553075" h="790575">
                <a:moveTo>
                  <a:pt x="5511765" y="790574"/>
                </a:moveTo>
                <a:lnTo>
                  <a:pt x="24785" y="790574"/>
                </a:lnTo>
                <a:lnTo>
                  <a:pt x="21140" y="789366"/>
                </a:lnTo>
                <a:lnTo>
                  <a:pt x="724" y="755339"/>
                </a:lnTo>
                <a:lnTo>
                  <a:pt x="0" y="749264"/>
                </a:lnTo>
                <a:lnTo>
                  <a:pt x="0" y="41309"/>
                </a:lnTo>
                <a:lnTo>
                  <a:pt x="21140" y="1208"/>
                </a:lnTo>
                <a:lnTo>
                  <a:pt x="24785" y="0"/>
                </a:lnTo>
                <a:lnTo>
                  <a:pt x="5511765" y="0"/>
                </a:lnTo>
                <a:lnTo>
                  <a:pt x="5547032" y="23564"/>
                </a:lnTo>
                <a:lnTo>
                  <a:pt x="5553074" y="41309"/>
                </a:lnTo>
                <a:lnTo>
                  <a:pt x="5553074" y="749264"/>
                </a:lnTo>
                <a:lnTo>
                  <a:pt x="5529509" y="784532"/>
                </a:lnTo>
                <a:lnTo>
                  <a:pt x="5511765" y="790574"/>
                </a:lnTo>
                <a:close/>
              </a:path>
            </a:pathLst>
          </a:custGeom>
          <a:solidFill>
            <a:srgbClr val="E8EC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3436" y="3886452"/>
            <a:ext cx="0" cy="790575"/>
          </a:xfrm>
          <a:custGeom>
            <a:avLst/>
            <a:gdLst/>
            <a:ahLst/>
            <a:cxnLst/>
            <a:rect l="l" t="t" r="r" b="b"/>
            <a:pathLst>
              <a:path w="0" h="790575">
                <a:moveTo>
                  <a:pt x="0" y="0"/>
                </a:moveTo>
                <a:lnTo>
                  <a:pt x="0" y="790069"/>
                </a:lnTo>
              </a:path>
            </a:pathLst>
          </a:custGeom>
          <a:ln w="44872">
            <a:solidFill>
              <a:srgbClr val="FFC1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00049" y="4819650"/>
            <a:ext cx="5553075" cy="790575"/>
          </a:xfrm>
          <a:custGeom>
            <a:avLst/>
            <a:gdLst/>
            <a:ahLst/>
            <a:cxnLst/>
            <a:rect l="l" t="t" r="r" b="b"/>
            <a:pathLst>
              <a:path w="5553075" h="790575">
                <a:moveTo>
                  <a:pt x="5511765" y="790574"/>
                </a:moveTo>
                <a:lnTo>
                  <a:pt x="24785" y="790574"/>
                </a:lnTo>
                <a:lnTo>
                  <a:pt x="21140" y="789365"/>
                </a:lnTo>
                <a:lnTo>
                  <a:pt x="725" y="755339"/>
                </a:lnTo>
                <a:lnTo>
                  <a:pt x="0" y="749264"/>
                </a:lnTo>
                <a:lnTo>
                  <a:pt x="0" y="41309"/>
                </a:lnTo>
                <a:lnTo>
                  <a:pt x="21141" y="1208"/>
                </a:lnTo>
                <a:lnTo>
                  <a:pt x="24785" y="0"/>
                </a:lnTo>
                <a:lnTo>
                  <a:pt x="5511765" y="0"/>
                </a:lnTo>
                <a:lnTo>
                  <a:pt x="5547032" y="23564"/>
                </a:lnTo>
                <a:lnTo>
                  <a:pt x="5553074" y="41309"/>
                </a:lnTo>
                <a:lnTo>
                  <a:pt x="5553074" y="749264"/>
                </a:lnTo>
                <a:lnTo>
                  <a:pt x="5529509" y="784531"/>
                </a:lnTo>
                <a:lnTo>
                  <a:pt x="5511765" y="790574"/>
                </a:lnTo>
                <a:close/>
              </a:path>
            </a:pathLst>
          </a:custGeom>
          <a:solidFill>
            <a:srgbClr val="E8EC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03436" y="4819902"/>
            <a:ext cx="0" cy="790575"/>
          </a:xfrm>
          <a:custGeom>
            <a:avLst/>
            <a:gdLst/>
            <a:ahLst/>
            <a:cxnLst/>
            <a:rect l="l" t="t" r="r" b="b"/>
            <a:pathLst>
              <a:path w="0" h="790575">
                <a:moveTo>
                  <a:pt x="0" y="0"/>
                </a:moveTo>
                <a:lnTo>
                  <a:pt x="0" y="790069"/>
                </a:lnTo>
              </a:path>
            </a:pathLst>
          </a:custGeom>
          <a:ln w="44872">
            <a:solidFill>
              <a:srgbClr val="FFC10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368299" y="1206500"/>
            <a:ext cx="5458460" cy="425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5" b="1">
                <a:solidFill>
                  <a:srgbClr val="333A40"/>
                </a:solidFill>
                <a:latin typeface="맑은 고딕"/>
                <a:cs typeface="맑은 고딕"/>
              </a:rPr>
              <a:t>프로젝트</a:t>
            </a:r>
            <a:r>
              <a:rPr dirty="0" sz="1800" spc="-120" b="1">
                <a:solidFill>
                  <a:srgbClr val="333A40"/>
                </a:solidFill>
                <a:latin typeface="맑은 고딕"/>
                <a:cs typeface="맑은 고딕"/>
              </a:rPr>
              <a:t> </a:t>
            </a:r>
            <a:r>
              <a:rPr dirty="0" sz="1800" spc="-150" b="1">
                <a:solidFill>
                  <a:srgbClr val="333A40"/>
                </a:solidFill>
                <a:latin typeface="맑은 고딕"/>
                <a:cs typeface="맑은 고딕"/>
              </a:rPr>
              <a:t>소개</a:t>
            </a:r>
            <a:endParaRPr sz="1800">
              <a:latin typeface="맑은 고딕"/>
              <a:cs typeface="맑은 고딕"/>
            </a:endParaRPr>
          </a:p>
          <a:p>
            <a:pPr marL="12700" marR="5080">
              <a:lnSpc>
                <a:spcPct val="133300"/>
              </a:lnSpc>
              <a:spcBef>
                <a:spcPts val="1065"/>
              </a:spcBef>
            </a:pPr>
            <a:r>
              <a:rPr dirty="0" sz="1500" spc="-135" b="1">
                <a:solidFill>
                  <a:srgbClr val="007BFF"/>
                </a:solidFill>
                <a:latin typeface="맑은 고딕"/>
                <a:cs typeface="맑은 고딕"/>
              </a:rPr>
              <a:t>날씨 기반 의상 추천 </a:t>
            </a:r>
            <a:r>
              <a:rPr dirty="0" sz="1500" spc="-145" b="1">
                <a:solidFill>
                  <a:srgbClr val="007BFF"/>
                </a:solidFill>
                <a:latin typeface="맑은 고딕"/>
                <a:cs typeface="맑은 고딕"/>
              </a:rPr>
              <a:t>서비스</a:t>
            </a:r>
            <a:r>
              <a:rPr dirty="0" sz="1500" spc="-145">
                <a:solidFill>
                  <a:srgbClr val="333A40"/>
                </a:solidFill>
                <a:latin typeface="맑은 고딕"/>
                <a:cs typeface="맑은 고딕"/>
              </a:rPr>
              <a:t>는 </a:t>
            </a:r>
            <a:r>
              <a:rPr dirty="0" sz="1500" spc="-25">
                <a:solidFill>
                  <a:srgbClr val="333A40"/>
                </a:solidFill>
                <a:latin typeface="Lucida Sans Unicode"/>
                <a:cs typeface="Lucida Sans Unicode"/>
              </a:rPr>
              <a:t>Flask </a:t>
            </a:r>
            <a:r>
              <a:rPr dirty="0" sz="1500" spc="-120">
                <a:solidFill>
                  <a:srgbClr val="333A40"/>
                </a:solidFill>
                <a:latin typeface="맑은 고딕"/>
                <a:cs typeface="맑은 고딕"/>
              </a:rPr>
              <a:t>웹 </a:t>
            </a:r>
            <a:r>
              <a:rPr dirty="0" sz="1500" spc="-150">
                <a:solidFill>
                  <a:srgbClr val="333A40"/>
                </a:solidFill>
                <a:latin typeface="맑은 고딕"/>
                <a:cs typeface="맑은 고딕"/>
              </a:rPr>
              <a:t>애플리케이션을 </a:t>
            </a:r>
            <a:r>
              <a:rPr dirty="0" sz="1500" spc="-145">
                <a:solidFill>
                  <a:srgbClr val="333A40"/>
                </a:solidFill>
                <a:latin typeface="맑은 고딕"/>
                <a:cs typeface="맑은 고딕"/>
              </a:rPr>
              <a:t>활용하여 </a:t>
            </a:r>
            <a:r>
              <a:rPr dirty="0" sz="1500" spc="-135">
                <a:solidFill>
                  <a:srgbClr val="333A40"/>
                </a:solidFill>
                <a:latin typeface="맑은 고딕"/>
                <a:cs typeface="맑은 고딕"/>
              </a:rPr>
              <a:t>현재  날씨 </a:t>
            </a:r>
            <a:r>
              <a:rPr dirty="0" sz="1500" spc="-140">
                <a:solidFill>
                  <a:srgbClr val="333A40"/>
                </a:solidFill>
                <a:latin typeface="맑은 고딕"/>
                <a:cs typeface="맑은 고딕"/>
              </a:rPr>
              <a:t>정보를 </a:t>
            </a:r>
            <a:r>
              <a:rPr dirty="0" sz="1500" spc="-145">
                <a:solidFill>
                  <a:srgbClr val="333A40"/>
                </a:solidFill>
                <a:latin typeface="맑은 고딕"/>
                <a:cs typeface="맑은 고딕"/>
              </a:rPr>
              <a:t>기반으로 </a:t>
            </a:r>
            <a:r>
              <a:rPr dirty="0" sz="1500" spc="-140">
                <a:solidFill>
                  <a:srgbClr val="333A40"/>
                </a:solidFill>
                <a:latin typeface="맑은 고딕"/>
                <a:cs typeface="맑은 고딕"/>
              </a:rPr>
              <a:t>적절한 의상을 </a:t>
            </a:r>
            <a:r>
              <a:rPr dirty="0" sz="1500" spc="-145">
                <a:solidFill>
                  <a:srgbClr val="333A40"/>
                </a:solidFill>
                <a:latin typeface="맑은 고딕"/>
                <a:cs typeface="맑은 고딕"/>
              </a:rPr>
              <a:t>추천해주는</a:t>
            </a:r>
            <a:r>
              <a:rPr dirty="0" sz="1500" spc="10">
                <a:solidFill>
                  <a:srgbClr val="333A40"/>
                </a:solidFill>
                <a:latin typeface="맑은 고딕"/>
                <a:cs typeface="맑은 고딕"/>
              </a:rPr>
              <a:t> </a:t>
            </a:r>
            <a:r>
              <a:rPr dirty="0" sz="1500" spc="-140">
                <a:solidFill>
                  <a:srgbClr val="333A40"/>
                </a:solidFill>
                <a:latin typeface="맑은 고딕"/>
                <a:cs typeface="맑은 고딕"/>
              </a:rPr>
              <a:t>서비스입니다</a:t>
            </a:r>
            <a:r>
              <a:rPr dirty="0" sz="1500" spc="-140">
                <a:solidFill>
                  <a:srgbClr val="333A40"/>
                </a:solidFill>
                <a:latin typeface="Lucida Sans Unicode"/>
                <a:cs typeface="Lucida Sans Unicode"/>
              </a:rPr>
              <a:t>.</a:t>
            </a:r>
            <a:endParaRPr sz="15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800" spc="-150" b="1">
                <a:solidFill>
                  <a:srgbClr val="333A40"/>
                </a:solidFill>
                <a:latin typeface="맑은 고딕"/>
                <a:cs typeface="맑은 고딕"/>
              </a:rPr>
              <a:t>개발</a:t>
            </a:r>
            <a:r>
              <a:rPr dirty="0" sz="1800" spc="-120" b="1">
                <a:solidFill>
                  <a:srgbClr val="333A40"/>
                </a:solidFill>
                <a:latin typeface="맑은 고딕"/>
                <a:cs typeface="맑은 고딕"/>
              </a:rPr>
              <a:t> </a:t>
            </a:r>
            <a:r>
              <a:rPr dirty="0" sz="1800" spc="-150" b="1">
                <a:solidFill>
                  <a:srgbClr val="333A40"/>
                </a:solidFill>
                <a:latin typeface="맑은 고딕"/>
                <a:cs typeface="맑은 고딕"/>
              </a:rPr>
              <a:t>목적</a:t>
            </a:r>
            <a:endParaRPr sz="18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</a:pPr>
            <a:r>
              <a:rPr dirty="0" sz="1200" spc="-85" b="1">
                <a:solidFill>
                  <a:srgbClr val="333A40"/>
                </a:solidFill>
                <a:latin typeface="맑은 고딕"/>
                <a:cs typeface="맑은 고딕"/>
              </a:rPr>
              <a:t>클라우드 </a:t>
            </a:r>
            <a:r>
              <a:rPr dirty="0" sz="1200" spc="-90" b="1">
                <a:solidFill>
                  <a:srgbClr val="333A40"/>
                </a:solidFill>
                <a:latin typeface="맑은 고딕"/>
                <a:cs typeface="맑은 고딕"/>
              </a:rPr>
              <a:t>환경</a:t>
            </a:r>
            <a:r>
              <a:rPr dirty="0" sz="1200" spc="-130" b="1">
                <a:solidFill>
                  <a:srgbClr val="333A40"/>
                </a:solidFill>
                <a:latin typeface="맑은 고딕"/>
                <a:cs typeface="맑은 고딕"/>
              </a:rPr>
              <a:t> </a:t>
            </a:r>
            <a:r>
              <a:rPr dirty="0" sz="1200" spc="-90" b="1">
                <a:solidFill>
                  <a:srgbClr val="333A40"/>
                </a:solidFill>
                <a:latin typeface="맑은 고딕"/>
                <a:cs typeface="맑은 고딕"/>
              </a:rPr>
              <a:t>실습</a:t>
            </a:r>
            <a:endParaRPr sz="1200">
              <a:latin typeface="맑은 고딕"/>
              <a:cs typeface="맑은 고딕"/>
            </a:endParaRPr>
          </a:p>
          <a:p>
            <a:pPr marL="193040">
              <a:lnSpc>
                <a:spcPct val="100000"/>
              </a:lnSpc>
              <a:spcBef>
                <a:spcPts val="735"/>
              </a:spcBef>
            </a:pPr>
            <a:r>
              <a:rPr dirty="0" sz="1200" spc="-85">
                <a:solidFill>
                  <a:srgbClr val="333A40"/>
                </a:solidFill>
                <a:latin typeface="맑은 고딕"/>
                <a:cs typeface="맑은 고딕"/>
              </a:rPr>
              <a:t>클라우드 환경에서 데이터베이스 </a:t>
            </a:r>
            <a:r>
              <a:rPr dirty="0" sz="1200" spc="-90">
                <a:solidFill>
                  <a:srgbClr val="333A40"/>
                </a:solidFill>
                <a:latin typeface="맑은 고딕"/>
                <a:cs typeface="맑은 고딕"/>
              </a:rPr>
              <a:t>연동 기술</a:t>
            </a:r>
            <a:r>
              <a:rPr dirty="0" sz="1200" spc="-185">
                <a:solidFill>
                  <a:srgbClr val="333A40"/>
                </a:solidFill>
                <a:latin typeface="맑은 고딕"/>
                <a:cs typeface="맑은 고딕"/>
              </a:rPr>
              <a:t> </a:t>
            </a:r>
            <a:r>
              <a:rPr dirty="0" sz="1200" spc="-90">
                <a:solidFill>
                  <a:srgbClr val="333A40"/>
                </a:solidFill>
                <a:latin typeface="맑은 고딕"/>
                <a:cs typeface="맑은 고딕"/>
              </a:rPr>
              <a:t>학습</a:t>
            </a:r>
            <a:endParaRPr sz="12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  <a:spcBef>
                <a:spcPts val="975"/>
              </a:spcBef>
            </a:pPr>
            <a:r>
              <a:rPr dirty="0" sz="1200" spc="-90" b="1">
                <a:solidFill>
                  <a:srgbClr val="333A40"/>
                </a:solidFill>
                <a:latin typeface="맑은 고딕"/>
                <a:cs typeface="맑은 고딕"/>
              </a:rPr>
              <a:t>외부 </a:t>
            </a:r>
            <a:r>
              <a:rPr dirty="0" sz="1200" spc="-5" b="1">
                <a:solidFill>
                  <a:srgbClr val="333A40"/>
                </a:solidFill>
                <a:latin typeface="Noto Sans KR"/>
                <a:cs typeface="Noto Sans KR"/>
              </a:rPr>
              <a:t>API</a:t>
            </a:r>
            <a:r>
              <a:rPr dirty="0" sz="1200" spc="-15" b="1">
                <a:solidFill>
                  <a:srgbClr val="333A40"/>
                </a:solidFill>
                <a:latin typeface="Noto Sans KR"/>
                <a:cs typeface="Noto Sans KR"/>
              </a:rPr>
              <a:t> </a:t>
            </a:r>
            <a:r>
              <a:rPr dirty="0" sz="1200" spc="-90" b="1">
                <a:solidFill>
                  <a:srgbClr val="333A40"/>
                </a:solidFill>
                <a:latin typeface="맑은 고딕"/>
                <a:cs typeface="맑은 고딕"/>
              </a:rPr>
              <a:t>연동</a:t>
            </a:r>
            <a:endParaRPr sz="1200">
              <a:latin typeface="맑은 고딕"/>
              <a:cs typeface="맑은 고딕"/>
            </a:endParaRPr>
          </a:p>
          <a:p>
            <a:pPr marL="193040">
              <a:lnSpc>
                <a:spcPct val="100000"/>
              </a:lnSpc>
              <a:spcBef>
                <a:spcPts val="735"/>
              </a:spcBef>
            </a:pPr>
            <a:r>
              <a:rPr dirty="0" sz="1200" spc="-90">
                <a:solidFill>
                  <a:srgbClr val="333A40"/>
                </a:solidFill>
                <a:latin typeface="맑은 고딕"/>
                <a:cs typeface="맑은 고딕"/>
              </a:rPr>
              <a:t>기상청 날씨 정보 </a:t>
            </a:r>
            <a:r>
              <a:rPr dirty="0" sz="1200" spc="-20">
                <a:solidFill>
                  <a:srgbClr val="333A40"/>
                </a:solidFill>
                <a:latin typeface="Noto Sans KR"/>
                <a:cs typeface="Noto Sans KR"/>
              </a:rPr>
              <a:t>API</a:t>
            </a:r>
            <a:r>
              <a:rPr dirty="0" sz="1200" spc="-20">
                <a:solidFill>
                  <a:srgbClr val="333A40"/>
                </a:solidFill>
                <a:latin typeface="맑은 고딕"/>
                <a:cs typeface="맑은 고딕"/>
              </a:rPr>
              <a:t>를 </a:t>
            </a:r>
            <a:r>
              <a:rPr dirty="0" sz="1200" spc="-90">
                <a:solidFill>
                  <a:srgbClr val="333A40"/>
                </a:solidFill>
                <a:latin typeface="맑은 고딕"/>
                <a:cs typeface="맑은 고딕"/>
              </a:rPr>
              <a:t>활용한 실시간 데이터</a:t>
            </a:r>
            <a:r>
              <a:rPr dirty="0" sz="1200" spc="-265">
                <a:solidFill>
                  <a:srgbClr val="333A40"/>
                </a:solidFill>
                <a:latin typeface="맑은 고딕"/>
                <a:cs typeface="맑은 고딕"/>
              </a:rPr>
              <a:t> </a:t>
            </a:r>
            <a:r>
              <a:rPr dirty="0" sz="1200" spc="-90">
                <a:solidFill>
                  <a:srgbClr val="333A40"/>
                </a:solidFill>
                <a:latin typeface="맑은 고딕"/>
                <a:cs typeface="맑은 고딕"/>
              </a:rPr>
              <a:t>처리</a:t>
            </a:r>
            <a:endParaRPr sz="1200">
              <a:latin typeface="맑은 고딕"/>
              <a:cs typeface="맑은 고딕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93040">
              <a:lnSpc>
                <a:spcPct val="100000"/>
              </a:lnSpc>
              <a:spcBef>
                <a:spcPts val="975"/>
              </a:spcBef>
            </a:pPr>
            <a:r>
              <a:rPr dirty="0" sz="1200" spc="-90" b="1">
                <a:solidFill>
                  <a:srgbClr val="333A40"/>
                </a:solidFill>
                <a:latin typeface="맑은 고딕"/>
                <a:cs typeface="맑은 고딕"/>
              </a:rPr>
              <a:t>사용자 중심</a:t>
            </a:r>
            <a:r>
              <a:rPr dirty="0" sz="1200" spc="-125" b="1">
                <a:solidFill>
                  <a:srgbClr val="333A40"/>
                </a:solidFill>
                <a:latin typeface="맑은 고딕"/>
                <a:cs typeface="맑은 고딕"/>
              </a:rPr>
              <a:t> </a:t>
            </a:r>
            <a:r>
              <a:rPr dirty="0" sz="1200" spc="-90" b="1">
                <a:solidFill>
                  <a:srgbClr val="333A40"/>
                </a:solidFill>
                <a:latin typeface="맑은 고딕"/>
                <a:cs typeface="맑은 고딕"/>
              </a:rPr>
              <a:t>서비스</a:t>
            </a:r>
            <a:endParaRPr sz="1200">
              <a:latin typeface="맑은 고딕"/>
              <a:cs typeface="맑은 고딕"/>
            </a:endParaRPr>
          </a:p>
          <a:p>
            <a:pPr marL="193040">
              <a:lnSpc>
                <a:spcPct val="100000"/>
              </a:lnSpc>
              <a:spcBef>
                <a:spcPts val="735"/>
              </a:spcBef>
            </a:pPr>
            <a:r>
              <a:rPr dirty="0" sz="1200" spc="-90">
                <a:solidFill>
                  <a:srgbClr val="333A40"/>
                </a:solidFill>
                <a:latin typeface="맑은 고딕"/>
                <a:cs typeface="맑은 고딕"/>
              </a:rPr>
              <a:t>날씨 정보를 </a:t>
            </a:r>
            <a:r>
              <a:rPr dirty="0" sz="1200" spc="-85">
                <a:solidFill>
                  <a:srgbClr val="333A40"/>
                </a:solidFill>
                <a:latin typeface="맑은 고딕"/>
                <a:cs typeface="맑은 고딕"/>
              </a:rPr>
              <a:t>기반으로 실용적인 </a:t>
            </a:r>
            <a:r>
              <a:rPr dirty="0" sz="1200" spc="-90">
                <a:solidFill>
                  <a:srgbClr val="333A40"/>
                </a:solidFill>
                <a:latin typeface="맑은 고딕"/>
                <a:cs typeface="맑은 고딕"/>
              </a:rPr>
              <a:t>의상 추천</a:t>
            </a:r>
            <a:r>
              <a:rPr dirty="0" sz="1200" spc="-195">
                <a:solidFill>
                  <a:srgbClr val="333A40"/>
                </a:solidFill>
                <a:latin typeface="맑은 고딕"/>
                <a:cs typeface="맑은 고딕"/>
              </a:rPr>
              <a:t> </a:t>
            </a:r>
            <a:r>
              <a:rPr dirty="0" sz="1200" spc="-90">
                <a:solidFill>
                  <a:srgbClr val="333A40"/>
                </a:solidFill>
                <a:latin typeface="맑은 고딕"/>
                <a:cs typeface="맑은 고딕"/>
              </a:rPr>
              <a:t>제공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648450" y="2809874"/>
            <a:ext cx="4762499" cy="16192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11712574" y="6282562"/>
            <a:ext cx="110489" cy="177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95"/>
              </a:lnSpc>
            </a:pPr>
            <a:r>
              <a:rPr dirty="0" sz="1200">
                <a:solidFill>
                  <a:srgbClr val="6B747D"/>
                </a:solidFill>
                <a:latin typeface="Noto Sans KR"/>
                <a:cs typeface="Noto Sans KR"/>
              </a:rPr>
              <a:t>2</a:t>
            </a:r>
            <a:endParaRPr sz="1200">
              <a:latin typeface="Noto Sans KR"/>
              <a:cs typeface="Noto Sans KR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39000"/>
          </a:xfrm>
          <a:custGeom>
            <a:avLst/>
            <a:gdLst/>
            <a:rect l="l" t="t" r="r" b="b"/>
            <a:pathLst>
              <a:path w="12192000" h="7239000">
                <a:moveTo>
                  <a:pt x="0" y="0"/>
                </a:moveTo>
                <a:lnTo>
                  <a:pt x="12191999" y="0"/>
                </a:lnTo>
                <a:lnTo>
                  <a:pt x="12191999" y="7238999"/>
                </a:lnTo>
                <a:lnTo>
                  <a:pt x="0" y="7238999"/>
                </a:lnTo>
                <a:lnTo>
                  <a:pt x="0" y="0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 sz="1400">
              <a:latin typeface="KoPub돋움체 Medium"/>
              <a:ea typeface="KoPub돋움체 Medium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9100" y="380999"/>
            <a:ext cx="0" cy="514350"/>
          </a:xfrm>
          <a:custGeom>
            <a:avLst/>
            <a:gdLst/>
            <a:rect l="l" t="t" r="r" b="b"/>
            <a:pathLst>
              <a:path h="514350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76199">
            <a:solidFill>
              <a:srgbClr val="007b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 sz="1400">
              <a:latin typeface="KoPub돋움체 Medium"/>
              <a:ea typeface="KoPub돋움체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 idx="0"/>
          </p:nvPr>
        </p:nvSpPr>
        <p:spPr>
          <a:xfrm>
            <a:off x="587374" y="434975"/>
            <a:ext cx="1851027" cy="44132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2800" b="0" spc="-225">
                <a:solidFill>
                  <a:srgbClr val="007bff"/>
                </a:solidFill>
                <a:latin typeface="KoPub돋움체 Medium"/>
              </a:rPr>
              <a:t>팀원 및 역할</a:t>
            </a:r>
            <a:endParaRPr lang="ko-KR" altLang="en-US" sz="2800" b="0" spc="-225">
              <a:solidFill>
                <a:srgbClr val="007bff"/>
              </a:solidFill>
              <a:latin typeface="KoPub돋움체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712574" y="6663563"/>
            <a:ext cx="110489" cy="17780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395"/>
              </a:lnSpc>
              <a:defRPr/>
            </a:pPr>
            <a:r>
              <a:rPr sz="1400">
                <a:solidFill>
                  <a:srgbClr val="6b747d"/>
                </a:solidFill>
                <a:latin typeface="KoPub돋움체 Medium"/>
                <a:ea typeface="KoPub돋움체 Medium"/>
                <a:cs typeface="Noto Sans KR"/>
              </a:rPr>
              <a:t>4</a:t>
            </a:r>
            <a:endParaRPr sz="1400">
              <a:latin typeface="KoPub돋움체 Medium"/>
              <a:ea typeface="KoPub돋움체 Medium"/>
              <a:cs typeface="Noto Sans KR"/>
            </a:endParaRPr>
          </a:p>
        </p:txBody>
      </p:sp>
      <p:sp>
        <p:nvSpPr>
          <p:cNvPr id="42" name="Shape 1"/>
          <p:cNvSpPr/>
          <p:nvPr/>
        </p:nvSpPr>
        <p:spPr>
          <a:xfrm>
            <a:off x="595312" y="1366837"/>
            <a:ext cx="7715250" cy="428625"/>
          </a:xfrm>
          <a:prstGeom prst="rect">
            <a:avLst/>
          </a:prstGeom>
          <a:solidFill>
            <a:srgbClr val="ffffff">
              <a:alpha val="70000"/>
            </a:srgbClr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 sz="1400">
              <a:latin typeface="KoPub돋움체 Medium"/>
              <a:ea typeface="KoPub돋움체 Medium"/>
            </a:endParaRPr>
          </a:p>
        </p:txBody>
      </p:sp>
      <p:pic>
        <p:nvPicPr>
          <p:cNvPr id="43" name="Image 1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34615" y="1495425"/>
            <a:ext cx="150019" cy="171450"/>
          </a:xfrm>
          <a:prstGeom prst="rect">
            <a:avLst/>
          </a:prstGeom>
        </p:spPr>
      </p:pic>
      <p:sp>
        <p:nvSpPr>
          <p:cNvPr id="44" name="Text 2"/>
          <p:cNvSpPr/>
          <p:nvPr/>
        </p:nvSpPr>
        <p:spPr>
          <a:xfrm>
            <a:off x="1023937" y="1388554"/>
            <a:ext cx="714375" cy="413766"/>
          </a:xfrm>
          <a:prstGeom prst="rect">
            <a:avLst/>
          </a:prstGeom>
          <a:noFill/>
          <a:ln/>
        </p:spPr>
        <p:txBody>
          <a:bodyPr wrap="square" lIns="102108" tIns="102108" rIns="102108" bIns="102108" anchor="ctr">
            <a:spAutoFit/>
          </a:bodyPr>
          <a:lstStyle/>
          <a:p>
            <a:pPr marL="0" indent="0">
              <a:buNone/>
              <a:defRPr/>
            </a:pPr>
            <a:r>
              <a:rPr lang="en-US" sz="1400" b="1">
                <a:solidFill>
                  <a:srgbClr val="2c3e50"/>
                </a:solidFill>
                <a:latin typeface="KoPub돋움체 Medium"/>
                <a:ea typeface="KoPub돋움체 Medium"/>
                <a:cs typeface="Noto Sans"/>
              </a:rPr>
              <a:t>박정환</a:t>
            </a:r>
            <a:endParaRPr lang="en-US" sz="1400">
              <a:latin typeface="KoPub돋움체 Medium"/>
              <a:ea typeface="KoPub돋움체 Medium"/>
            </a:endParaRPr>
          </a:p>
        </p:txBody>
      </p:sp>
      <p:sp>
        <p:nvSpPr>
          <p:cNvPr id="45" name="Text 3"/>
          <p:cNvSpPr/>
          <p:nvPr/>
        </p:nvSpPr>
        <p:spPr>
          <a:xfrm>
            <a:off x="1738312" y="1379029"/>
            <a:ext cx="1571626" cy="413766"/>
          </a:xfrm>
          <a:prstGeom prst="rect">
            <a:avLst/>
          </a:prstGeom>
          <a:noFill/>
          <a:ln/>
        </p:spPr>
        <p:txBody>
          <a:bodyPr wrap="square" lIns="102108" tIns="102108" rIns="102108" bIns="102108" anchor="ctr">
            <a:spAutoFit/>
          </a:bodyPr>
          <a:lstStyle/>
          <a:p>
            <a:pPr marL="0" indent="0">
              <a:buNone/>
              <a:defRPr/>
            </a:pPr>
            <a:r>
              <a:rPr lang="en-US" sz="1400" b="1">
                <a:solidFill>
                  <a:srgbClr val="e74c3c"/>
                </a:solidFill>
                <a:latin typeface="KoPub돋움체 Medium"/>
                <a:ea typeface="KoPub돋움체 Medium"/>
                <a:cs typeface="Noto Sans"/>
              </a:rPr>
              <a:t>PM</a:t>
            </a:r>
            <a:endParaRPr lang="en-US" sz="1400">
              <a:latin typeface="KoPub돋움체 Medium"/>
              <a:ea typeface="KoPub돋움체 Medium"/>
            </a:endParaRPr>
          </a:p>
        </p:txBody>
      </p:sp>
      <p:sp>
        <p:nvSpPr>
          <p:cNvPr id="46" name="Text 4"/>
          <p:cNvSpPr/>
          <p:nvPr/>
        </p:nvSpPr>
        <p:spPr>
          <a:xfrm>
            <a:off x="3309938" y="1376362"/>
            <a:ext cx="5572126" cy="413766"/>
          </a:xfrm>
          <a:prstGeom prst="rect">
            <a:avLst/>
          </a:prstGeom>
          <a:noFill/>
          <a:ln/>
        </p:spPr>
        <p:txBody>
          <a:bodyPr wrap="square" lIns="102108" tIns="102108" rIns="102108" bIns="102108" anchor="ctr">
            <a:spAutoFit/>
          </a:bodyPr>
          <a:lstStyle/>
          <a:p>
            <a:pPr marL="0" indent="0">
              <a:buNone/>
              <a:defRPr/>
            </a:pPr>
            <a:r>
              <a:rPr lang="en-US" sz="1400">
                <a:solidFill>
                  <a:srgbClr val="2c3e50"/>
                </a:solidFill>
                <a:latin typeface="KoPub돋움체 Medium"/>
                <a:ea typeface="KoPub돋움체 Medium"/>
                <a:cs typeface="Noto Sans"/>
              </a:rPr>
              <a:t>프로젝트 기획 및 전체 관리, 테스트 담당. 팀원 간 의사소통 조율.</a:t>
            </a:r>
            <a:endParaRPr lang="en-US" sz="1400">
              <a:latin typeface="KoPub돋움체 Medium"/>
              <a:ea typeface="KoPub돋움체 Medium"/>
            </a:endParaRPr>
          </a:p>
        </p:txBody>
      </p:sp>
      <p:sp>
        <p:nvSpPr>
          <p:cNvPr id="47" name="Shape 5"/>
          <p:cNvSpPr/>
          <p:nvPr/>
        </p:nvSpPr>
        <p:spPr>
          <a:xfrm>
            <a:off x="595312" y="1881187"/>
            <a:ext cx="7715250" cy="428625"/>
          </a:xfrm>
          <a:prstGeom prst="rect">
            <a:avLst/>
          </a:prstGeom>
          <a:solidFill>
            <a:srgbClr val="ffffff">
              <a:alpha val="70000"/>
            </a:srgbClr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 sz="1400">
              <a:latin typeface="KoPub돋움체 Medium"/>
              <a:ea typeface="KoPub돋움체 Medium"/>
            </a:endParaRPr>
          </a:p>
        </p:txBody>
      </p:sp>
      <p:pic>
        <p:nvPicPr>
          <p:cNvPr id="48" name="Image 2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02468" y="2009775"/>
            <a:ext cx="214313" cy="171450"/>
          </a:xfrm>
          <a:prstGeom prst="rect">
            <a:avLst/>
          </a:prstGeom>
        </p:spPr>
      </p:pic>
      <p:sp>
        <p:nvSpPr>
          <p:cNvPr id="49" name="Text 6"/>
          <p:cNvSpPr/>
          <p:nvPr/>
        </p:nvSpPr>
        <p:spPr>
          <a:xfrm>
            <a:off x="1023937" y="1902904"/>
            <a:ext cx="714375" cy="413766"/>
          </a:xfrm>
          <a:prstGeom prst="rect">
            <a:avLst/>
          </a:prstGeom>
          <a:noFill/>
          <a:ln/>
        </p:spPr>
        <p:txBody>
          <a:bodyPr wrap="square" lIns="102108" tIns="102108" rIns="102108" bIns="102108" anchor="ctr">
            <a:spAutoFit/>
          </a:bodyPr>
          <a:lstStyle/>
          <a:p>
            <a:pPr marL="0" indent="0">
              <a:buNone/>
              <a:defRPr/>
            </a:pPr>
            <a:r>
              <a:rPr lang="en-US" sz="1400" b="1">
                <a:solidFill>
                  <a:srgbClr val="2c3e50"/>
                </a:solidFill>
                <a:latin typeface="KoPub돋움체 Medium"/>
                <a:ea typeface="KoPub돋움체 Medium"/>
                <a:cs typeface="Noto Sans"/>
              </a:rPr>
              <a:t>강성대</a:t>
            </a:r>
            <a:endParaRPr lang="en-US" sz="1400">
              <a:latin typeface="KoPub돋움체 Medium"/>
              <a:ea typeface="KoPub돋움체 Medium"/>
            </a:endParaRPr>
          </a:p>
        </p:txBody>
      </p:sp>
      <p:sp>
        <p:nvSpPr>
          <p:cNvPr id="50" name="Text 7"/>
          <p:cNvSpPr/>
          <p:nvPr/>
        </p:nvSpPr>
        <p:spPr>
          <a:xfrm>
            <a:off x="1738312" y="1893379"/>
            <a:ext cx="1571626" cy="413766"/>
          </a:xfrm>
          <a:prstGeom prst="rect">
            <a:avLst/>
          </a:prstGeom>
          <a:noFill/>
          <a:ln/>
        </p:spPr>
        <p:txBody>
          <a:bodyPr wrap="square" lIns="102108" tIns="102108" rIns="102108" bIns="102108" anchor="ctr">
            <a:spAutoFit/>
          </a:bodyPr>
          <a:lstStyle/>
          <a:p>
            <a:pPr marL="0" indent="0">
              <a:buNone/>
              <a:defRPr/>
            </a:pPr>
            <a:r>
              <a:rPr lang="en-US" sz="1400" b="1">
                <a:solidFill>
                  <a:srgbClr val="e74c3c"/>
                </a:solidFill>
                <a:latin typeface="KoPub돋움체 Medium"/>
                <a:ea typeface="KoPub돋움체 Medium"/>
                <a:cs typeface="Noto Sans"/>
              </a:rPr>
              <a:t>기술총괄</a:t>
            </a:r>
            <a:endParaRPr lang="en-US" sz="1400">
              <a:latin typeface="KoPub돋움체 Medium"/>
              <a:ea typeface="KoPub돋움체 Medium"/>
            </a:endParaRPr>
          </a:p>
        </p:txBody>
      </p:sp>
      <p:sp>
        <p:nvSpPr>
          <p:cNvPr id="51" name="Text 8"/>
          <p:cNvSpPr/>
          <p:nvPr/>
        </p:nvSpPr>
        <p:spPr>
          <a:xfrm>
            <a:off x="3309938" y="1881187"/>
            <a:ext cx="5572126" cy="413766"/>
          </a:xfrm>
          <a:prstGeom prst="rect">
            <a:avLst/>
          </a:prstGeom>
          <a:noFill/>
          <a:ln/>
        </p:spPr>
        <p:txBody>
          <a:bodyPr wrap="square" lIns="102108" tIns="102108" rIns="102108" bIns="102108" anchor="ctr">
            <a:spAutoFit/>
          </a:bodyPr>
          <a:lstStyle/>
          <a:p>
            <a:pPr marL="0" indent="0">
              <a:buNone/>
              <a:defRPr/>
            </a:pPr>
            <a:r>
              <a:rPr lang="en-US" sz="1400">
                <a:solidFill>
                  <a:srgbClr val="2c3e50"/>
                </a:solidFill>
                <a:latin typeface="KoPub돋움체 Medium"/>
                <a:ea typeface="KoPub돋움체 Medium"/>
                <a:cs typeface="Noto Sans"/>
              </a:rPr>
              <a:t>서버 연결 및 배포, 배포용 DB 구축 및 API 연동.</a:t>
            </a:r>
            <a:endParaRPr lang="en-US" sz="1400">
              <a:latin typeface="KoPub돋움체 Medium"/>
              <a:ea typeface="KoPub돋움체 Medium"/>
            </a:endParaRPr>
          </a:p>
        </p:txBody>
      </p:sp>
      <p:sp>
        <p:nvSpPr>
          <p:cNvPr id="52" name="Shape 9"/>
          <p:cNvSpPr/>
          <p:nvPr/>
        </p:nvSpPr>
        <p:spPr>
          <a:xfrm>
            <a:off x="595312" y="2395537"/>
            <a:ext cx="7715250" cy="428625"/>
          </a:xfrm>
          <a:prstGeom prst="rect">
            <a:avLst/>
          </a:prstGeom>
          <a:solidFill>
            <a:srgbClr val="ffffff">
              <a:alpha val="70000"/>
            </a:srgbClr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 sz="1400">
              <a:latin typeface="KoPub돋움체 Medium"/>
              <a:ea typeface="KoPub돋움체 Medium"/>
            </a:endParaRPr>
          </a:p>
        </p:txBody>
      </p:sp>
      <p:pic>
        <p:nvPicPr>
          <p:cNvPr id="53" name="Image 3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02468" y="2524125"/>
            <a:ext cx="214313" cy="171450"/>
          </a:xfrm>
          <a:prstGeom prst="rect">
            <a:avLst/>
          </a:prstGeom>
        </p:spPr>
      </p:pic>
      <p:sp>
        <p:nvSpPr>
          <p:cNvPr id="54" name="Text 10"/>
          <p:cNvSpPr/>
          <p:nvPr/>
        </p:nvSpPr>
        <p:spPr>
          <a:xfrm>
            <a:off x="1023937" y="2417254"/>
            <a:ext cx="714375" cy="413766"/>
          </a:xfrm>
          <a:prstGeom prst="rect">
            <a:avLst/>
          </a:prstGeom>
          <a:noFill/>
          <a:ln/>
        </p:spPr>
        <p:txBody>
          <a:bodyPr wrap="square" lIns="102108" tIns="102108" rIns="102108" bIns="102108" anchor="ctr">
            <a:spAutoFit/>
          </a:bodyPr>
          <a:lstStyle/>
          <a:p>
            <a:pPr marL="0" indent="0">
              <a:buNone/>
              <a:defRPr/>
            </a:pPr>
            <a:r>
              <a:rPr lang="en-US" sz="1400" b="1">
                <a:solidFill>
                  <a:srgbClr val="2c3e50"/>
                </a:solidFill>
                <a:latin typeface="KoPub돋움체 Medium"/>
                <a:ea typeface="KoPub돋움체 Medium"/>
                <a:cs typeface="Noto Sans"/>
              </a:rPr>
              <a:t>이동훈</a:t>
            </a:r>
            <a:endParaRPr lang="en-US" sz="1400">
              <a:latin typeface="KoPub돋움체 Medium"/>
              <a:ea typeface="KoPub돋움체 Medium"/>
            </a:endParaRPr>
          </a:p>
        </p:txBody>
      </p:sp>
      <p:sp>
        <p:nvSpPr>
          <p:cNvPr id="55" name="Text 11"/>
          <p:cNvSpPr/>
          <p:nvPr/>
        </p:nvSpPr>
        <p:spPr>
          <a:xfrm>
            <a:off x="1738312" y="2417254"/>
            <a:ext cx="1571626" cy="413766"/>
          </a:xfrm>
          <a:prstGeom prst="rect">
            <a:avLst/>
          </a:prstGeom>
          <a:noFill/>
          <a:ln/>
        </p:spPr>
        <p:txBody>
          <a:bodyPr wrap="square" lIns="102108" tIns="102108" rIns="102108" bIns="102108" anchor="ctr">
            <a:spAutoFit/>
          </a:bodyPr>
          <a:lstStyle/>
          <a:p>
            <a:pPr marL="0" indent="0">
              <a:buNone/>
              <a:defRPr/>
            </a:pPr>
            <a:r>
              <a:rPr lang="en-US" sz="1400" b="1">
                <a:solidFill>
                  <a:srgbClr val="e74c3c"/>
                </a:solidFill>
                <a:latin typeface="KoPub돋움체 Medium"/>
                <a:ea typeface="KoPub돋움체 Medium"/>
                <a:cs typeface="Noto Sans"/>
              </a:rPr>
              <a:t>프론트엔드</a:t>
            </a:r>
            <a:endParaRPr lang="en-US" sz="1400">
              <a:latin typeface="KoPub돋움체 Medium"/>
              <a:ea typeface="KoPub돋움체 Medium"/>
            </a:endParaRPr>
          </a:p>
        </p:txBody>
      </p:sp>
      <p:sp>
        <p:nvSpPr>
          <p:cNvPr id="56" name="Text 12"/>
          <p:cNvSpPr/>
          <p:nvPr/>
        </p:nvSpPr>
        <p:spPr>
          <a:xfrm>
            <a:off x="3309938" y="2405062"/>
            <a:ext cx="5572126" cy="413766"/>
          </a:xfrm>
          <a:prstGeom prst="rect">
            <a:avLst/>
          </a:prstGeom>
          <a:noFill/>
          <a:ln/>
        </p:spPr>
        <p:txBody>
          <a:bodyPr wrap="square" lIns="102108" tIns="102108" rIns="102108" bIns="102108" anchor="ctr">
            <a:spAutoFit/>
          </a:bodyPr>
          <a:lstStyle/>
          <a:p>
            <a:pPr marL="0" indent="0">
              <a:buNone/>
              <a:defRPr/>
            </a:pPr>
            <a:r>
              <a:rPr lang="en-US" sz="1400">
                <a:solidFill>
                  <a:srgbClr val="2c3e50"/>
                </a:solidFill>
                <a:latin typeface="KoPub돋움체 Medium"/>
                <a:ea typeface="KoPub돋움체 Medium"/>
                <a:cs typeface="Noto Sans"/>
              </a:rPr>
              <a:t>사용자 인터페이스 개발, Jinja2 템플릿 구현 및 DB 연동 뷰 구성.</a:t>
            </a:r>
            <a:endParaRPr lang="en-US" sz="1400">
              <a:latin typeface="KoPub돋움체 Medium"/>
              <a:ea typeface="KoPub돋움체 Medium"/>
            </a:endParaRPr>
          </a:p>
        </p:txBody>
      </p:sp>
      <p:sp>
        <p:nvSpPr>
          <p:cNvPr id="57" name="Shape 13"/>
          <p:cNvSpPr/>
          <p:nvPr/>
        </p:nvSpPr>
        <p:spPr>
          <a:xfrm>
            <a:off x="595312" y="2909887"/>
            <a:ext cx="7715250" cy="428625"/>
          </a:xfrm>
          <a:prstGeom prst="rect">
            <a:avLst/>
          </a:prstGeom>
          <a:solidFill>
            <a:srgbClr val="ffffff">
              <a:alpha val="70000"/>
            </a:srgbClr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 sz="1400">
              <a:latin typeface="KoPub돋움체 Medium"/>
              <a:ea typeface="KoPub돋움체 Medium"/>
            </a:endParaRPr>
          </a:p>
        </p:txBody>
      </p:sp>
      <p:pic>
        <p:nvPicPr>
          <p:cNvPr id="58" name="Image 4" descr="preencoded.png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34615" y="3038475"/>
            <a:ext cx="150019" cy="171450"/>
          </a:xfrm>
          <a:prstGeom prst="rect">
            <a:avLst/>
          </a:prstGeom>
        </p:spPr>
      </p:pic>
      <p:sp>
        <p:nvSpPr>
          <p:cNvPr id="59" name="Text 14"/>
          <p:cNvSpPr/>
          <p:nvPr/>
        </p:nvSpPr>
        <p:spPr>
          <a:xfrm>
            <a:off x="1023937" y="2931604"/>
            <a:ext cx="714375" cy="413766"/>
          </a:xfrm>
          <a:prstGeom prst="rect">
            <a:avLst/>
          </a:prstGeom>
          <a:noFill/>
          <a:ln/>
        </p:spPr>
        <p:txBody>
          <a:bodyPr wrap="square" lIns="102108" tIns="102108" rIns="102108" bIns="102108" anchor="ctr">
            <a:spAutoFit/>
          </a:bodyPr>
          <a:lstStyle/>
          <a:p>
            <a:pPr marL="0" indent="0">
              <a:buNone/>
              <a:defRPr/>
            </a:pPr>
            <a:r>
              <a:rPr lang="en-US" sz="1400" b="1">
                <a:solidFill>
                  <a:srgbClr val="2c3e50"/>
                </a:solidFill>
                <a:latin typeface="KoPub돋움체 Medium"/>
                <a:ea typeface="KoPub돋움체 Medium"/>
                <a:cs typeface="Noto Sans"/>
              </a:rPr>
              <a:t>김유진</a:t>
            </a:r>
            <a:endParaRPr lang="en-US" sz="1400">
              <a:latin typeface="KoPub돋움체 Medium"/>
              <a:ea typeface="KoPub돋움체 Medium"/>
            </a:endParaRPr>
          </a:p>
        </p:txBody>
      </p:sp>
      <p:sp>
        <p:nvSpPr>
          <p:cNvPr id="60" name="Text 15"/>
          <p:cNvSpPr/>
          <p:nvPr/>
        </p:nvSpPr>
        <p:spPr>
          <a:xfrm>
            <a:off x="1738312" y="2931604"/>
            <a:ext cx="1571626" cy="413766"/>
          </a:xfrm>
          <a:prstGeom prst="rect">
            <a:avLst/>
          </a:prstGeom>
          <a:noFill/>
          <a:ln/>
        </p:spPr>
        <p:txBody>
          <a:bodyPr wrap="square" lIns="102108" tIns="102108" rIns="102108" bIns="102108" anchor="ctr">
            <a:spAutoFit/>
          </a:bodyPr>
          <a:lstStyle/>
          <a:p>
            <a:pPr marL="0" indent="0">
              <a:buNone/>
              <a:defRPr/>
            </a:pPr>
            <a:r>
              <a:rPr lang="en-US" sz="1400" b="1">
                <a:solidFill>
                  <a:srgbClr val="e74c3c"/>
                </a:solidFill>
                <a:latin typeface="KoPub돋움체 Medium"/>
                <a:ea typeface="KoPub돋움체 Medium"/>
                <a:cs typeface="Noto Sans"/>
              </a:rPr>
              <a:t>API-DB 연결</a:t>
            </a:r>
            <a:endParaRPr lang="en-US" sz="1400">
              <a:latin typeface="KoPub돋움체 Medium"/>
              <a:ea typeface="KoPub돋움체 Medium"/>
            </a:endParaRPr>
          </a:p>
        </p:txBody>
      </p:sp>
      <p:sp>
        <p:nvSpPr>
          <p:cNvPr id="61" name="Text 16"/>
          <p:cNvSpPr/>
          <p:nvPr/>
        </p:nvSpPr>
        <p:spPr>
          <a:xfrm>
            <a:off x="3309938" y="2919412"/>
            <a:ext cx="5572126" cy="413766"/>
          </a:xfrm>
          <a:prstGeom prst="rect">
            <a:avLst/>
          </a:prstGeom>
          <a:noFill/>
          <a:ln/>
        </p:spPr>
        <p:txBody>
          <a:bodyPr wrap="square" lIns="102108" tIns="102108" rIns="102108" bIns="102108" anchor="ctr">
            <a:spAutoFit/>
          </a:bodyPr>
          <a:lstStyle/>
          <a:p>
            <a:pPr marL="0" indent="0">
              <a:buNone/>
              <a:defRPr/>
            </a:pPr>
            <a:r>
              <a:rPr lang="en-US" sz="1400">
                <a:solidFill>
                  <a:srgbClr val="2c3e50"/>
                </a:solidFill>
                <a:latin typeface="KoPub돋움체 Medium"/>
                <a:ea typeface="KoPub돋움체 Medium"/>
                <a:cs typeface="Noto Sans"/>
              </a:rPr>
              <a:t>외부 API와 데이터베이스 연동, 데이터 처리 및 가공 로직 구현.</a:t>
            </a:r>
            <a:endParaRPr lang="en-US" sz="1400">
              <a:latin typeface="KoPub돋움체 Medium"/>
              <a:ea typeface="KoPub돋움체 Medium"/>
            </a:endParaRPr>
          </a:p>
        </p:txBody>
      </p:sp>
      <p:sp>
        <p:nvSpPr>
          <p:cNvPr id="62" name="Shape 17"/>
          <p:cNvSpPr/>
          <p:nvPr/>
        </p:nvSpPr>
        <p:spPr>
          <a:xfrm>
            <a:off x="595312" y="3424237"/>
            <a:ext cx="7715250" cy="428625"/>
          </a:xfrm>
          <a:prstGeom prst="rect">
            <a:avLst/>
          </a:prstGeom>
          <a:solidFill>
            <a:srgbClr val="ffffff">
              <a:alpha val="70000"/>
            </a:srgbClr>
          </a:solidFill>
          <a:ln/>
        </p:spPr>
        <p:txBody>
          <a:bodyPr anchor="ctr"/>
          <a:lstStyle/>
          <a:p>
            <a:pPr algn="ctr">
              <a:defRPr/>
            </a:pPr>
            <a:endParaRPr lang="ko-KR" altLang="en-US" sz="1400">
              <a:latin typeface="KoPub돋움체 Medium"/>
              <a:ea typeface="KoPub돋움체 Medium"/>
            </a:endParaRPr>
          </a:p>
        </p:txBody>
      </p:sp>
      <p:pic>
        <p:nvPicPr>
          <p:cNvPr id="63" name="Image 5" descr="preencoded.png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723900" y="3552825"/>
            <a:ext cx="171450" cy="171450"/>
          </a:xfrm>
          <a:prstGeom prst="rect">
            <a:avLst/>
          </a:prstGeom>
        </p:spPr>
      </p:pic>
      <p:sp>
        <p:nvSpPr>
          <p:cNvPr id="64" name="Text 18"/>
          <p:cNvSpPr/>
          <p:nvPr/>
        </p:nvSpPr>
        <p:spPr>
          <a:xfrm>
            <a:off x="1023937" y="3445954"/>
            <a:ext cx="714375" cy="413766"/>
          </a:xfrm>
          <a:prstGeom prst="rect">
            <a:avLst/>
          </a:prstGeom>
          <a:noFill/>
          <a:ln/>
        </p:spPr>
        <p:txBody>
          <a:bodyPr wrap="square" lIns="102108" tIns="102108" rIns="102108" bIns="102108" anchor="ctr">
            <a:spAutoFit/>
          </a:bodyPr>
          <a:lstStyle/>
          <a:p>
            <a:pPr marL="0" indent="0">
              <a:buNone/>
              <a:defRPr/>
            </a:pPr>
            <a:r>
              <a:rPr lang="en-US" sz="1400" b="1">
                <a:solidFill>
                  <a:srgbClr val="2c3e50"/>
                </a:solidFill>
                <a:latin typeface="KoPub돋움체 Medium"/>
                <a:ea typeface="KoPub돋움체 Medium"/>
                <a:cs typeface="Noto Sans"/>
              </a:rPr>
              <a:t>김도윤</a:t>
            </a:r>
            <a:endParaRPr lang="en-US" sz="1400">
              <a:latin typeface="KoPub돋움체 Medium"/>
              <a:ea typeface="KoPub돋움체 Medium"/>
            </a:endParaRPr>
          </a:p>
        </p:txBody>
      </p:sp>
      <p:sp>
        <p:nvSpPr>
          <p:cNvPr id="65" name="Text 19"/>
          <p:cNvSpPr/>
          <p:nvPr/>
        </p:nvSpPr>
        <p:spPr>
          <a:xfrm>
            <a:off x="1738312" y="3445954"/>
            <a:ext cx="1571626" cy="413766"/>
          </a:xfrm>
          <a:prstGeom prst="rect">
            <a:avLst/>
          </a:prstGeom>
          <a:noFill/>
          <a:ln/>
        </p:spPr>
        <p:txBody>
          <a:bodyPr wrap="square" lIns="102108" tIns="102108" rIns="102108" bIns="102108" anchor="ctr">
            <a:spAutoFit/>
          </a:bodyPr>
          <a:lstStyle/>
          <a:p>
            <a:pPr marL="0" indent="0">
              <a:buNone/>
              <a:defRPr/>
            </a:pPr>
            <a:r>
              <a:rPr lang="en-US" sz="1400" b="1">
                <a:solidFill>
                  <a:srgbClr val="e74c3c"/>
                </a:solidFill>
                <a:latin typeface="KoPub돋움체 Medium"/>
                <a:ea typeface="KoPub돋움체 Medium"/>
                <a:cs typeface="Noto Sans"/>
              </a:rPr>
              <a:t>API-뷰 연결, DB</a:t>
            </a:r>
            <a:endParaRPr lang="en-US" sz="1400">
              <a:latin typeface="KoPub돋움체 Medium"/>
              <a:ea typeface="KoPub돋움체 Medium"/>
            </a:endParaRPr>
          </a:p>
        </p:txBody>
      </p:sp>
      <p:sp>
        <p:nvSpPr>
          <p:cNvPr id="66" name="Text 20"/>
          <p:cNvSpPr/>
          <p:nvPr/>
        </p:nvSpPr>
        <p:spPr>
          <a:xfrm>
            <a:off x="3309938" y="3433762"/>
            <a:ext cx="5572126" cy="413766"/>
          </a:xfrm>
          <a:prstGeom prst="rect">
            <a:avLst/>
          </a:prstGeom>
          <a:noFill/>
          <a:ln/>
        </p:spPr>
        <p:txBody>
          <a:bodyPr wrap="square" lIns="102108" tIns="102108" rIns="102108" bIns="102108" anchor="ctr">
            <a:spAutoFit/>
          </a:bodyPr>
          <a:lstStyle/>
          <a:p>
            <a:pPr marL="0" indent="0">
              <a:buNone/>
              <a:defRPr/>
            </a:pPr>
            <a:r>
              <a:rPr lang="en-US" sz="1400">
                <a:solidFill>
                  <a:srgbClr val="2c3e50"/>
                </a:solidFill>
                <a:latin typeface="KoPub돋움체 Medium"/>
                <a:ea typeface="KoPub돋움체 Medium"/>
                <a:cs typeface="Noto Sans"/>
              </a:rPr>
              <a:t>API 데이터를 뷰에 표시하는 로직 구현, 데이터베이스 스키마 설계.</a:t>
            </a:r>
            <a:endParaRPr lang="en-US" sz="1400">
              <a:latin typeface="KoPub돋움체 Medium"/>
              <a:ea typeface="KoPub돋움체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39000"/>
          </a:xfrm>
          <a:custGeom>
            <a:avLst/>
            <a:gdLst/>
            <a:rect l="l" t="t" r="r" b="b"/>
            <a:pathLst>
              <a:path w="12192000" h="7239000">
                <a:moveTo>
                  <a:pt x="0" y="0"/>
                </a:moveTo>
                <a:lnTo>
                  <a:pt x="12191999" y="0"/>
                </a:lnTo>
                <a:lnTo>
                  <a:pt x="12191999" y="7238999"/>
                </a:lnTo>
                <a:lnTo>
                  <a:pt x="0" y="7238999"/>
                </a:lnTo>
                <a:lnTo>
                  <a:pt x="0" y="0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419100" y="380999"/>
            <a:ext cx="0" cy="514350"/>
          </a:xfrm>
          <a:custGeom>
            <a:avLst/>
            <a:gdLst/>
            <a:rect l="l" t="t" r="r" b="b"/>
            <a:pathLst>
              <a:path h="514350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76199">
            <a:solidFill>
              <a:srgbClr val="007b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 idx="0"/>
          </p:nvPr>
        </p:nvSpPr>
        <p:spPr>
          <a:xfrm>
            <a:off x="587374" y="434975"/>
            <a:ext cx="1379220" cy="42227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700" b="0" spc="-225">
                <a:solidFill>
                  <a:srgbClr val="007bff"/>
                </a:solidFill>
              </a:rPr>
              <a:t>주요</a:t>
            </a:r>
            <a:r>
              <a:rPr sz="2700" b="0" spc="-285">
                <a:solidFill>
                  <a:srgbClr val="007bff"/>
                </a:solidFill>
              </a:rPr>
              <a:t> </a:t>
            </a:r>
            <a:r>
              <a:rPr sz="2700" b="0" spc="-225">
                <a:solidFill>
                  <a:srgbClr val="007bff"/>
                </a:solidFill>
              </a:rPr>
              <a:t>기능</a:t>
            </a:r>
            <a:endParaRPr sz="2700"/>
          </a:p>
        </p:txBody>
      </p:sp>
      <p:sp>
        <p:nvSpPr>
          <p:cNvPr id="5" name="object 5"/>
          <p:cNvSpPr/>
          <p:nvPr/>
        </p:nvSpPr>
        <p:spPr>
          <a:xfrm>
            <a:off x="400049" y="1181100"/>
            <a:ext cx="5553075" cy="1562100"/>
          </a:xfrm>
          <a:custGeom>
            <a:avLst/>
            <a:gdLst/>
            <a:rect l="l" t="t" r="r" b="b"/>
            <a:pathLst>
              <a:path w="5553075" h="1562100">
                <a:moveTo>
                  <a:pt x="5481878" y="1562099"/>
                </a:moveTo>
                <a:lnTo>
                  <a:pt x="53397" y="1562099"/>
                </a:lnTo>
                <a:lnTo>
                  <a:pt x="49681" y="1561611"/>
                </a:lnTo>
                <a:lnTo>
                  <a:pt x="14085" y="1536243"/>
                </a:lnTo>
                <a:lnTo>
                  <a:pt x="366" y="1495858"/>
                </a:lnTo>
                <a:lnTo>
                  <a:pt x="0" y="1490903"/>
                </a:lnTo>
                <a:lnTo>
                  <a:pt x="0" y="71196"/>
                </a:lnTo>
                <a:lnTo>
                  <a:pt x="11716" y="29705"/>
                </a:lnTo>
                <a:lnTo>
                  <a:pt x="42320" y="2440"/>
                </a:lnTo>
                <a:lnTo>
                  <a:pt x="53397" y="0"/>
                </a:lnTo>
                <a:lnTo>
                  <a:pt x="5481878" y="0"/>
                </a:lnTo>
                <a:lnTo>
                  <a:pt x="5523369" y="15621"/>
                </a:lnTo>
                <a:lnTo>
                  <a:pt x="5549188" y="51661"/>
                </a:lnTo>
                <a:lnTo>
                  <a:pt x="5553074" y="71196"/>
                </a:lnTo>
                <a:lnTo>
                  <a:pt x="5553074" y="1490903"/>
                </a:lnTo>
                <a:lnTo>
                  <a:pt x="5537452" y="1532394"/>
                </a:lnTo>
                <a:lnTo>
                  <a:pt x="5501412" y="1558213"/>
                </a:lnTo>
                <a:lnTo>
                  <a:pt x="5481878" y="1562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380999" y="1181377"/>
            <a:ext cx="70485" cy="1562100"/>
          </a:xfrm>
          <a:custGeom>
            <a:avLst/>
            <a:gdLst/>
            <a:rect l="l" t="t" r="r" b="b"/>
            <a:pathLst>
              <a:path w="70484" h="1562100">
                <a:moveTo>
                  <a:pt x="70449" y="1561544"/>
                </a:moveTo>
                <a:lnTo>
                  <a:pt x="33857" y="1548991"/>
                </a:lnTo>
                <a:lnTo>
                  <a:pt x="5800" y="1514782"/>
                </a:lnTo>
                <a:lnTo>
                  <a:pt x="0" y="1485622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099" y="75922"/>
                </a:lnTo>
                <a:lnTo>
                  <a:pt x="38099" y="1485622"/>
                </a:lnTo>
                <a:lnTo>
                  <a:pt x="44514" y="1527964"/>
                </a:lnTo>
                <a:lnTo>
                  <a:pt x="66287" y="1559888"/>
                </a:lnTo>
                <a:lnTo>
                  <a:pt x="70449" y="1561544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400049" y="2933700"/>
            <a:ext cx="5553075" cy="1562100"/>
          </a:xfrm>
          <a:custGeom>
            <a:avLst/>
            <a:gdLst/>
            <a:rect l="l" t="t" r="r" b="b"/>
            <a:pathLst>
              <a:path w="5553075" h="1562100">
                <a:moveTo>
                  <a:pt x="5481878" y="1562099"/>
                </a:moveTo>
                <a:lnTo>
                  <a:pt x="53397" y="1562099"/>
                </a:lnTo>
                <a:lnTo>
                  <a:pt x="49679" y="1561611"/>
                </a:lnTo>
                <a:lnTo>
                  <a:pt x="14085" y="1536243"/>
                </a:lnTo>
                <a:lnTo>
                  <a:pt x="366" y="1495857"/>
                </a:lnTo>
                <a:lnTo>
                  <a:pt x="0" y="1490902"/>
                </a:lnTo>
                <a:lnTo>
                  <a:pt x="0" y="71196"/>
                </a:lnTo>
                <a:lnTo>
                  <a:pt x="11716" y="29704"/>
                </a:lnTo>
                <a:lnTo>
                  <a:pt x="42320" y="2439"/>
                </a:lnTo>
                <a:lnTo>
                  <a:pt x="53397" y="0"/>
                </a:lnTo>
                <a:lnTo>
                  <a:pt x="5481878" y="0"/>
                </a:lnTo>
                <a:lnTo>
                  <a:pt x="5523369" y="15621"/>
                </a:lnTo>
                <a:lnTo>
                  <a:pt x="5549188" y="51661"/>
                </a:lnTo>
                <a:lnTo>
                  <a:pt x="5553074" y="71196"/>
                </a:lnTo>
                <a:lnTo>
                  <a:pt x="5553074" y="1490902"/>
                </a:lnTo>
                <a:lnTo>
                  <a:pt x="5537452" y="1532394"/>
                </a:lnTo>
                <a:lnTo>
                  <a:pt x="5501411" y="1558213"/>
                </a:lnTo>
                <a:lnTo>
                  <a:pt x="5481878" y="1562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380999" y="2933977"/>
            <a:ext cx="70485" cy="1562100"/>
          </a:xfrm>
          <a:custGeom>
            <a:avLst/>
            <a:gdLst/>
            <a:rect l="l" t="t" r="r" b="b"/>
            <a:pathLst>
              <a:path w="70484" h="1562100">
                <a:moveTo>
                  <a:pt x="70450" y="1561544"/>
                </a:moveTo>
                <a:lnTo>
                  <a:pt x="33857" y="1548991"/>
                </a:lnTo>
                <a:lnTo>
                  <a:pt x="5800" y="1514782"/>
                </a:lnTo>
                <a:lnTo>
                  <a:pt x="0" y="1485622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099" y="75922"/>
                </a:lnTo>
                <a:lnTo>
                  <a:pt x="38099" y="1485622"/>
                </a:lnTo>
                <a:lnTo>
                  <a:pt x="44514" y="1527964"/>
                </a:lnTo>
                <a:lnTo>
                  <a:pt x="66287" y="1559888"/>
                </a:lnTo>
                <a:lnTo>
                  <a:pt x="70450" y="1561544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400049" y="4686300"/>
            <a:ext cx="5553075" cy="1562100"/>
          </a:xfrm>
          <a:custGeom>
            <a:avLst/>
            <a:gdLst/>
            <a:rect l="l" t="t" r="r" b="b"/>
            <a:pathLst>
              <a:path w="5553075" h="1562100">
                <a:moveTo>
                  <a:pt x="5481878" y="1562099"/>
                </a:moveTo>
                <a:lnTo>
                  <a:pt x="53397" y="1562099"/>
                </a:lnTo>
                <a:lnTo>
                  <a:pt x="49681" y="1561611"/>
                </a:lnTo>
                <a:lnTo>
                  <a:pt x="14085" y="1536242"/>
                </a:lnTo>
                <a:lnTo>
                  <a:pt x="366" y="1495858"/>
                </a:lnTo>
                <a:lnTo>
                  <a:pt x="0" y="1490903"/>
                </a:lnTo>
                <a:lnTo>
                  <a:pt x="0" y="71196"/>
                </a:lnTo>
                <a:lnTo>
                  <a:pt x="11716" y="29704"/>
                </a:lnTo>
                <a:lnTo>
                  <a:pt x="42320" y="2439"/>
                </a:lnTo>
                <a:lnTo>
                  <a:pt x="53397" y="0"/>
                </a:lnTo>
                <a:lnTo>
                  <a:pt x="5481878" y="0"/>
                </a:lnTo>
                <a:lnTo>
                  <a:pt x="5523369" y="15621"/>
                </a:lnTo>
                <a:lnTo>
                  <a:pt x="5549188" y="51661"/>
                </a:lnTo>
                <a:lnTo>
                  <a:pt x="5553074" y="71196"/>
                </a:lnTo>
                <a:lnTo>
                  <a:pt x="5553074" y="1490903"/>
                </a:lnTo>
                <a:lnTo>
                  <a:pt x="5537452" y="1532393"/>
                </a:lnTo>
                <a:lnTo>
                  <a:pt x="5501412" y="1558212"/>
                </a:lnTo>
                <a:lnTo>
                  <a:pt x="5481878" y="15620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10"/>
          <p:cNvSpPr/>
          <p:nvPr/>
        </p:nvSpPr>
        <p:spPr>
          <a:xfrm>
            <a:off x="380999" y="4686577"/>
            <a:ext cx="70485" cy="1562100"/>
          </a:xfrm>
          <a:custGeom>
            <a:avLst/>
            <a:gdLst/>
            <a:rect l="l" t="t" r="r" b="b"/>
            <a:pathLst>
              <a:path w="70484" h="1562100">
                <a:moveTo>
                  <a:pt x="70450" y="1561544"/>
                </a:moveTo>
                <a:lnTo>
                  <a:pt x="33857" y="1548991"/>
                </a:lnTo>
                <a:lnTo>
                  <a:pt x="5800" y="1514781"/>
                </a:lnTo>
                <a:lnTo>
                  <a:pt x="0" y="1485622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099" y="75922"/>
                </a:lnTo>
                <a:lnTo>
                  <a:pt x="38099" y="1485622"/>
                </a:lnTo>
                <a:lnTo>
                  <a:pt x="44514" y="1527963"/>
                </a:lnTo>
                <a:lnTo>
                  <a:pt x="66287" y="1559888"/>
                </a:lnTo>
                <a:lnTo>
                  <a:pt x="70450" y="1561544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 txBox="1"/>
          <p:nvPr/>
        </p:nvSpPr>
        <p:spPr>
          <a:xfrm>
            <a:off x="596899" y="1246496"/>
            <a:ext cx="3593465" cy="1258579"/>
          </a:xfrm>
          <a:prstGeom prst="rect">
            <a:avLst/>
          </a:prstGeom>
        </p:spPr>
        <p:txBody>
          <a:bodyPr vert="horz" wrap="square" lIns="0" tIns="15684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  <a:defRPr/>
            </a:pPr>
            <a:r>
              <a:rPr lang="ko-KR" altLang="en-US" sz="1650" b="1" spc="-14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  </a:t>
            </a:r>
            <a:r>
              <a:rPr sz="1650" b="1" spc="-14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현재 </a:t>
            </a:r>
            <a:r>
              <a:rPr sz="1650" b="1" spc="-114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날씨</a:t>
            </a:r>
            <a:r>
              <a:rPr sz="1700" b="1" spc="-114">
                <a:solidFill>
                  <a:srgbClr val="333a40"/>
                </a:solidFill>
                <a:latin typeface="Noto Sans KR"/>
                <a:cs typeface="Noto Sans KR"/>
              </a:rPr>
              <a:t>(</a:t>
            </a:r>
            <a:r>
              <a:rPr sz="1650" b="1" spc="-114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온도</a:t>
            </a:r>
            <a:r>
              <a:rPr sz="1700" b="1" spc="-114">
                <a:solidFill>
                  <a:srgbClr val="333a40"/>
                </a:solidFill>
                <a:latin typeface="Noto Sans KR"/>
                <a:cs typeface="Noto Sans KR"/>
              </a:rPr>
              <a:t>) </a:t>
            </a:r>
            <a:r>
              <a:rPr sz="1650" b="1" spc="-14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조회</a:t>
            </a:r>
            <a:r>
              <a:rPr sz="1650" b="1" spc="-6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650" b="1" spc="-14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기능</a:t>
            </a:r>
            <a:endParaRPr sz="1650" b="1" spc="-145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17475" indent="-104775">
              <a:lnSpc>
                <a:spcPct val="100000"/>
              </a:lnSpc>
              <a:spcBef>
                <a:spcPts val="1010"/>
              </a:spcBef>
              <a:buSzPct val="111000"/>
              <a:buFont typeface="Arial"/>
              <a:buChar char="-"/>
              <a:tabLst>
                <a:tab pos="117475" algn="l"/>
              </a:tabLst>
              <a:defRPr/>
            </a:pPr>
            <a:r>
              <a:rPr sz="135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사용자가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선택한 지역의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현재 온도 정보</a:t>
            </a:r>
            <a:r>
              <a:rPr sz="1350" b="0" spc="6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제공</a:t>
            </a:r>
            <a:endParaRPr sz="1350" b="0" spc="-10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17475" indent="-104775">
              <a:lnSpc>
                <a:spcPct val="100000"/>
              </a:lnSpc>
              <a:spcBef>
                <a:spcPts val="225"/>
              </a:spcBef>
              <a:buSzPct val="111000"/>
              <a:buFont typeface="Arial"/>
              <a:buChar char="-"/>
              <a:tabLst>
                <a:tab pos="117475" algn="l"/>
              </a:tabLst>
              <a:defRPr/>
            </a:pP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기상청 </a:t>
            </a:r>
            <a:r>
              <a:rPr sz="1500" b="0" spc="-130">
                <a:solidFill>
                  <a:srgbClr val="333a40"/>
                </a:solidFill>
                <a:latin typeface="Arial"/>
                <a:cs typeface="Arial"/>
              </a:rPr>
              <a:t>API</a:t>
            </a:r>
            <a:r>
              <a:rPr sz="1350" b="0" spc="-13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를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통한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실시간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날씨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데이터</a:t>
            </a:r>
            <a:r>
              <a:rPr sz="1350" b="0" spc="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조회</a:t>
            </a:r>
            <a:endParaRPr sz="1350" b="0" spc="-10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17475" indent="-104775">
              <a:lnSpc>
                <a:spcPct val="100000"/>
              </a:lnSpc>
              <a:spcBef>
                <a:spcPts val="225"/>
              </a:spcBef>
              <a:buSzPct val="111000"/>
              <a:buFont typeface="Arial"/>
              <a:buChar char="-"/>
              <a:tabLst>
                <a:tab pos="117475" algn="l"/>
              </a:tabLst>
              <a:defRPr/>
            </a:pP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지역별 </a:t>
            </a:r>
            <a:r>
              <a:rPr sz="1350" b="0" spc="-6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좌표</a:t>
            </a:r>
            <a:r>
              <a:rPr sz="1500" b="0" spc="-60">
                <a:solidFill>
                  <a:srgbClr val="333a40"/>
                </a:solidFill>
                <a:latin typeface="Arial"/>
                <a:cs typeface="Arial"/>
              </a:rPr>
              <a:t>(nx, </a:t>
            </a:r>
            <a:r>
              <a:rPr sz="1500" b="0" spc="-45">
                <a:solidFill>
                  <a:srgbClr val="333a40"/>
                </a:solidFill>
                <a:latin typeface="Arial"/>
                <a:cs typeface="Arial"/>
              </a:rPr>
              <a:t>ny)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기반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정확한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날씨 정보</a:t>
            </a:r>
            <a:r>
              <a:rPr sz="1350" b="0" spc="6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검색</a:t>
            </a:r>
            <a:endParaRPr sz="1350">
              <a:latin typeface="맑은 고딕"/>
              <a:ea typeface="+mj-ea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899" y="3010833"/>
            <a:ext cx="3441065" cy="2932767"/>
          </a:xfrm>
          <a:prstGeom prst="rect">
            <a:avLst/>
          </a:prstGeom>
        </p:spPr>
        <p:txBody>
          <a:bodyPr vert="horz" wrap="square" lIns="0" tIns="15113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190"/>
              </a:spcBef>
              <a:defRPr/>
            </a:pPr>
            <a:r>
              <a:rPr sz="2475" b="0" spc="682" baseline="1000">
                <a:solidFill>
                  <a:srgbClr val="007bff"/>
                </a:solidFill>
                <a:latin typeface="함초롬돋움"/>
                <a:cs typeface="함초롬돋움"/>
              </a:rPr>
              <a:t> </a:t>
            </a:r>
            <a:r>
              <a:rPr sz="1650" b="1" spc="-15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온도별 </a:t>
            </a:r>
            <a:r>
              <a:rPr sz="1650" b="1" spc="-14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의상 추천</a:t>
            </a:r>
            <a:r>
              <a:rPr sz="1650" b="1" spc="-34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650" b="1" spc="-14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기능</a:t>
            </a:r>
            <a:endParaRPr sz="1650" b="1" spc="-145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17475" indent="-104775">
              <a:lnSpc>
                <a:spcPct val="100000"/>
              </a:lnSpc>
              <a:spcBef>
                <a:spcPts val="1018"/>
              </a:spcBef>
              <a:buSzPct val="111000"/>
              <a:buFont typeface="Arial"/>
              <a:buChar char="-"/>
              <a:tabLst>
                <a:tab pos="117475" algn="l"/>
              </a:tabLst>
              <a:defRPr/>
            </a:pP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현재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온도에 적합한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의상</a:t>
            </a:r>
            <a:r>
              <a:rPr sz="1350" b="0" spc="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추천</a:t>
            </a:r>
            <a:endParaRPr sz="1350" b="0" spc="-10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17475" indent="-104775">
              <a:lnSpc>
                <a:spcPct val="100000"/>
              </a:lnSpc>
              <a:spcBef>
                <a:spcPts val="225"/>
              </a:spcBef>
              <a:buSzPct val="111000"/>
              <a:buFont typeface="Arial"/>
              <a:buChar char="-"/>
              <a:tabLst>
                <a:tab pos="117475" algn="l"/>
              </a:tabLst>
              <a:defRPr/>
            </a:pPr>
            <a:r>
              <a:rPr sz="135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데이터베이스에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저장된 온도별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의상 정보</a:t>
            </a:r>
            <a:r>
              <a:rPr sz="1350" b="0" spc="6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활용</a:t>
            </a:r>
            <a:endParaRPr sz="1350" b="0" spc="-10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17475" indent="-104775">
              <a:lnSpc>
                <a:spcPct val="100000"/>
              </a:lnSpc>
              <a:spcBef>
                <a:spcPts val="225"/>
              </a:spcBef>
              <a:buSzPct val="111000"/>
              <a:buFont typeface="Arial"/>
              <a:buChar char="-"/>
              <a:tabLst>
                <a:tab pos="117475" algn="l"/>
              </a:tabLst>
              <a:defRPr/>
            </a:pP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사용자 </a:t>
            </a:r>
            <a:r>
              <a:rPr sz="135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친화적인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추천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메시지</a:t>
            </a:r>
            <a:r>
              <a:rPr sz="135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제공</a:t>
            </a:r>
            <a:endParaRPr sz="1350" b="0" spc="-10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>
              <a:lnSpc>
                <a:spcPct val="100000"/>
              </a:lnSpc>
              <a:buClr>
                <a:srgbClr val="333a40"/>
              </a:buClr>
              <a:buFont typeface="Arial"/>
              <a:buChar char="-"/>
              <a:defRPr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333a40"/>
              </a:buClr>
              <a:buFont typeface="Arial"/>
              <a:buChar char="-"/>
              <a:defRPr/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3a40"/>
              </a:buClr>
              <a:buFont typeface="Arial"/>
              <a:buChar char="-"/>
              <a:defRPr/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defRPr/>
            </a:pPr>
            <a:r>
              <a:rPr lang="ko-KR" altLang="en-US" sz="2475" b="0" spc="-547" baseline="1000">
                <a:solidFill>
                  <a:srgbClr val="007bff"/>
                </a:solidFill>
                <a:latin typeface="함초롬돋움"/>
                <a:cs typeface="함초롬돋움"/>
              </a:rPr>
              <a:t>  </a:t>
            </a:r>
            <a:r>
              <a:rPr sz="2475" b="0" spc="-547" baseline="1000">
                <a:solidFill>
                  <a:srgbClr val="007bff"/>
                </a:solidFill>
                <a:latin typeface="함초롬돋움"/>
                <a:cs typeface="함초롬돋움"/>
              </a:rPr>
              <a:t> </a:t>
            </a:r>
            <a:r>
              <a:rPr sz="1650" b="1" spc="-15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지역별 </a:t>
            </a:r>
            <a:r>
              <a:rPr sz="1650" b="1" spc="-14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날씨 정보</a:t>
            </a:r>
            <a:r>
              <a:rPr sz="1650" b="1" spc="-16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650" b="1" spc="-14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조회</a:t>
            </a:r>
            <a:endParaRPr sz="1650" b="1" spc="-145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17475" indent="-104775">
              <a:lnSpc>
                <a:spcPct val="100000"/>
              </a:lnSpc>
              <a:spcBef>
                <a:spcPts val="1018"/>
              </a:spcBef>
              <a:buSzPct val="111000"/>
              <a:buFont typeface="Arial"/>
              <a:buChar char="-"/>
              <a:tabLst>
                <a:tab pos="117475" algn="l"/>
              </a:tabLst>
              <a:defRPr/>
            </a:pP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전국 </a:t>
            </a:r>
            <a:r>
              <a:rPr sz="1500" b="0" spc="-95">
                <a:solidFill>
                  <a:srgbClr val="333a40"/>
                </a:solidFill>
                <a:latin typeface="Arial"/>
                <a:cs typeface="Arial"/>
              </a:rPr>
              <a:t>17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개 </a:t>
            </a:r>
            <a:r>
              <a:rPr sz="1350" b="0" spc="-3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시</a:t>
            </a:r>
            <a:r>
              <a:rPr sz="1500" b="0" spc="-30">
                <a:solidFill>
                  <a:srgbClr val="333a40"/>
                </a:solidFill>
                <a:latin typeface="Arial"/>
                <a:cs typeface="Arial"/>
              </a:rPr>
              <a:t>/</a:t>
            </a:r>
            <a:r>
              <a:rPr sz="1350" b="0" spc="-3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도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지역 선택</a:t>
            </a:r>
            <a:r>
              <a:rPr sz="1350" b="0" spc="-3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가능</a:t>
            </a:r>
            <a:endParaRPr sz="1350" b="0" spc="-10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17475" indent="-104775">
              <a:lnSpc>
                <a:spcPct val="100000"/>
              </a:lnSpc>
              <a:spcBef>
                <a:spcPts val="225"/>
              </a:spcBef>
              <a:buSzPct val="111000"/>
              <a:buFont typeface="Arial"/>
              <a:buChar char="-"/>
              <a:tabLst>
                <a:tab pos="117475" algn="l"/>
              </a:tabLst>
              <a:defRPr/>
            </a:pP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지역별 맞춤형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날씨 정보</a:t>
            </a:r>
            <a:r>
              <a:rPr sz="1350" b="0" spc="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제공</a:t>
            </a:r>
            <a:endParaRPr sz="1350" b="0" spc="-10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17475" indent="-104775">
              <a:lnSpc>
                <a:spcPct val="100000"/>
              </a:lnSpc>
              <a:spcBef>
                <a:spcPts val="225"/>
              </a:spcBef>
              <a:buSzPct val="111000"/>
              <a:buFont typeface="Arial"/>
              <a:buChar char="-"/>
              <a:tabLst>
                <a:tab pos="117475" algn="l"/>
              </a:tabLst>
              <a:defRPr/>
            </a:pP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사용자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위치 기반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서비스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확장</a:t>
            </a:r>
            <a:r>
              <a:rPr sz="1350" b="0" spc="3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가능성</a:t>
            </a:r>
            <a:endParaRPr sz="1350">
              <a:latin typeface="맑은 고딕"/>
              <a:ea typeface="+mj-ea"/>
              <a:cs typeface="맑은 고딕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38873" y="371475"/>
            <a:ext cx="5572125" cy="6248400"/>
          </a:xfrm>
          <a:custGeom>
            <a:avLst/>
            <a:gdLst/>
            <a:rect l="l" t="t" r="r" b="b"/>
            <a:pathLst>
              <a:path w="5572125" h="4619625">
                <a:moveTo>
                  <a:pt x="5500928" y="4619624"/>
                </a:moveTo>
                <a:lnTo>
                  <a:pt x="71197" y="4619624"/>
                </a:lnTo>
                <a:lnTo>
                  <a:pt x="66241" y="4619136"/>
                </a:lnTo>
                <a:lnTo>
                  <a:pt x="29705" y="4604003"/>
                </a:lnTo>
                <a:lnTo>
                  <a:pt x="3885" y="4567962"/>
                </a:lnTo>
                <a:lnTo>
                  <a:pt x="0" y="4548427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7" y="0"/>
                </a:lnTo>
                <a:lnTo>
                  <a:pt x="5500928" y="0"/>
                </a:lnTo>
                <a:lnTo>
                  <a:pt x="5542420" y="15621"/>
                </a:lnTo>
                <a:lnTo>
                  <a:pt x="5568239" y="51661"/>
                </a:lnTo>
                <a:lnTo>
                  <a:pt x="5572125" y="71196"/>
                </a:lnTo>
                <a:lnTo>
                  <a:pt x="5572125" y="4548427"/>
                </a:lnTo>
                <a:lnTo>
                  <a:pt x="5556503" y="4589919"/>
                </a:lnTo>
                <a:lnTo>
                  <a:pt x="5520463" y="4615738"/>
                </a:lnTo>
                <a:lnTo>
                  <a:pt x="5500928" y="46196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object 14"/>
          <p:cNvSpPr txBox="1"/>
          <p:nvPr/>
        </p:nvSpPr>
        <p:spPr>
          <a:xfrm>
            <a:off x="8229601" y="447675"/>
            <a:ext cx="1743710" cy="2413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500" b="1" spc="-14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온도별 </a:t>
            </a:r>
            <a:r>
              <a:rPr sz="1500" b="1" spc="-13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의상 추천</a:t>
            </a:r>
            <a:r>
              <a:rPr sz="1500" b="1" spc="-15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500" b="1" spc="-13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범위</a:t>
            </a:r>
            <a:endParaRPr sz="1500">
              <a:latin typeface="맑은 고딕"/>
              <a:ea typeface="+mj-ea"/>
              <a:cs typeface="맑은 고딕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503989" y="860425"/>
            <a:ext cx="5191124" cy="259079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object 16"/>
          <p:cNvSpPr txBox="1"/>
          <p:nvPr/>
        </p:nvSpPr>
        <p:spPr>
          <a:xfrm>
            <a:off x="11712574" y="6663563"/>
            <a:ext cx="110489" cy="17780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395"/>
              </a:lnSpc>
              <a:defRPr/>
            </a:pPr>
            <a:r>
              <a:rPr sz="1200">
                <a:solidFill>
                  <a:srgbClr val="6b747d"/>
                </a:solidFill>
                <a:latin typeface="Noto Sans KR"/>
                <a:cs typeface="Noto Sans KR"/>
              </a:rPr>
              <a:t>4</a:t>
            </a:r>
            <a:endParaRPr sz="1200">
              <a:latin typeface="Noto Sans KR"/>
              <a:cs typeface="Noto Sans KR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15292" y="3419475"/>
            <a:ext cx="3257508" cy="32242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587374" y="434975"/>
            <a:ext cx="2512695" cy="42227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ko-KR" altLang="en-US" sz="2700" b="0" spc="-225">
                <a:solidFill>
                  <a:srgbClr val="007bff"/>
                </a:solidFill>
              </a:rPr>
              <a:t>프로젝트 구조</a:t>
            </a:r>
            <a:endParaRPr lang="ko-KR" altLang="en-US" sz="2700" b="0" spc="-225">
              <a:solidFill>
                <a:srgbClr val="007bff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1001" y="1667152"/>
            <a:ext cx="76200" cy="2209523"/>
          </a:xfrm>
          <a:custGeom>
            <a:avLst/>
            <a:gdLst/>
            <a:rect l="l" t="t" r="r" b="b"/>
            <a:pathLst>
              <a:path w="70484" h="819150">
                <a:moveTo>
                  <a:pt x="70449" y="818594"/>
                </a:moveTo>
                <a:lnTo>
                  <a:pt x="33857" y="806041"/>
                </a:lnTo>
                <a:lnTo>
                  <a:pt x="5800" y="771832"/>
                </a:lnTo>
                <a:lnTo>
                  <a:pt x="0" y="742672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099" y="75922"/>
                </a:lnTo>
                <a:lnTo>
                  <a:pt x="38099" y="742672"/>
                </a:lnTo>
                <a:lnTo>
                  <a:pt x="44514" y="785014"/>
                </a:lnTo>
                <a:lnTo>
                  <a:pt x="66287" y="816938"/>
                </a:lnTo>
                <a:lnTo>
                  <a:pt x="70449" y="818594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 txBox="1"/>
          <p:nvPr/>
        </p:nvSpPr>
        <p:spPr>
          <a:xfrm>
            <a:off x="368299" y="1206500"/>
            <a:ext cx="2646045" cy="28892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700" b="0" spc="75" baseline="1000">
                <a:solidFill>
                  <a:srgbClr val="007bff"/>
                </a:solidFill>
                <a:latin typeface="함초롬돋움"/>
                <a:cs typeface="함초롬돋움"/>
              </a:rPr>
              <a:t> </a:t>
            </a:r>
            <a:r>
              <a:rPr lang="ko-KR" altLang="en-US" sz="1800" b="1" spc="-15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구조 개요</a:t>
            </a:r>
            <a:endParaRPr lang="ko-KR" altLang="en-US" sz="1800" b="1" spc="-155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9275" y="1743359"/>
            <a:ext cx="4966335" cy="1990441"/>
          </a:xfrm>
          <a:prstGeom prst="rect">
            <a:avLst/>
          </a:prstGeom>
        </p:spPr>
        <p:txBody>
          <a:bodyPr vert="horz" wrap="square" lIns="0" tIns="9461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defRPr/>
            </a:pPr>
            <a:r>
              <a:rPr lang="en-US" altLang="ko-KR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    </a:t>
            </a:r>
            <a:r>
              <a:rPr lang="ko-KR" altLang="en-US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프론트엔드</a:t>
            </a:r>
            <a:r>
              <a:rPr lang="en-US" altLang="ko-KR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:</a:t>
            </a:r>
            <a:r>
              <a:rPr lang="ko-KR" altLang="en-US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lang="en-US" altLang="ko-KR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Jinja2, HTML/CSS, Javascrpit</a:t>
            </a:r>
            <a:endParaRPr lang="en-US" altLang="ko-KR" sz="2000" b="1" spc="-9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defRPr/>
            </a:pPr>
            <a:r>
              <a:rPr lang="en-US" altLang="ko-KR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    </a:t>
            </a:r>
            <a:r>
              <a:rPr lang="ko-KR" altLang="en-US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백엔드</a:t>
            </a:r>
            <a:r>
              <a:rPr lang="en-US" altLang="ko-KR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:</a:t>
            </a:r>
            <a:r>
              <a:rPr lang="ko-KR" altLang="en-US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lang="en-US" altLang="ko-KR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Flask(</a:t>
            </a:r>
            <a:r>
              <a:rPr lang="ko-KR" altLang="en-US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라우팅</a:t>
            </a:r>
            <a:r>
              <a:rPr lang="en-US" altLang="ko-KR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,</a:t>
            </a:r>
            <a:r>
              <a:rPr lang="ko-KR" altLang="en-US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로직</a:t>
            </a:r>
            <a:r>
              <a:rPr lang="en-US" altLang="ko-KR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)</a:t>
            </a:r>
            <a:endParaRPr lang="en-US" altLang="ko-KR" sz="2000" b="1" spc="-9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defRPr/>
            </a:pPr>
            <a:r>
              <a:rPr lang="en-US" altLang="ko-KR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    DB: MariaDB(</a:t>
            </a:r>
            <a:r>
              <a:rPr lang="ko-KR" altLang="en-US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데이터 저장</a:t>
            </a:r>
            <a:r>
              <a:rPr lang="en-US" altLang="ko-KR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)</a:t>
            </a:r>
            <a:endParaRPr lang="en-US" altLang="ko-KR" sz="2000" b="1" spc="-9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defRPr/>
            </a:pPr>
            <a:r>
              <a:rPr lang="en-US" altLang="ko-KR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    </a:t>
            </a:r>
            <a:r>
              <a:rPr lang="ko-KR" altLang="en-US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배포</a:t>
            </a:r>
            <a:r>
              <a:rPr lang="en-US" altLang="ko-KR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:</a:t>
            </a:r>
            <a:r>
              <a:rPr lang="ko-KR" altLang="en-US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lang="en-US" altLang="ko-KR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Cloudtype</a:t>
            </a:r>
            <a:endParaRPr lang="en-US" altLang="ko-KR" sz="2000" b="1" spc="-9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  <a:defRPr/>
            </a:pPr>
            <a:r>
              <a:rPr lang="ko-KR" altLang="en-US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    버전 관리</a:t>
            </a:r>
            <a:r>
              <a:rPr lang="en-US" altLang="ko-KR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:</a:t>
            </a:r>
            <a:r>
              <a:rPr lang="ko-KR" altLang="en-US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lang="en-US" altLang="ko-KR" sz="20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Git</a:t>
            </a:r>
            <a:endParaRPr lang="en-US" altLang="ko-KR" sz="2000" b="1" spc="-9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57924" y="4714875"/>
            <a:ext cx="5553075" cy="819150"/>
          </a:xfrm>
          <a:custGeom>
            <a:avLst/>
            <a:gdLst/>
            <a:rect l="l" t="t" r="r" b="b"/>
            <a:pathLst>
              <a:path w="5553075" h="819150">
                <a:moveTo>
                  <a:pt x="5481878" y="819149"/>
                </a:moveTo>
                <a:lnTo>
                  <a:pt x="53397" y="819149"/>
                </a:lnTo>
                <a:lnTo>
                  <a:pt x="49681" y="818660"/>
                </a:lnTo>
                <a:lnTo>
                  <a:pt x="14085" y="793293"/>
                </a:lnTo>
                <a:lnTo>
                  <a:pt x="365" y="752907"/>
                </a:lnTo>
                <a:lnTo>
                  <a:pt x="0" y="747952"/>
                </a:lnTo>
                <a:lnTo>
                  <a:pt x="0" y="71196"/>
                </a:lnTo>
                <a:lnTo>
                  <a:pt x="11716" y="29704"/>
                </a:lnTo>
                <a:lnTo>
                  <a:pt x="42319" y="2439"/>
                </a:lnTo>
                <a:lnTo>
                  <a:pt x="53397" y="0"/>
                </a:lnTo>
                <a:lnTo>
                  <a:pt x="5481878" y="0"/>
                </a:lnTo>
                <a:lnTo>
                  <a:pt x="5523370" y="15621"/>
                </a:lnTo>
                <a:lnTo>
                  <a:pt x="5549189" y="51661"/>
                </a:lnTo>
                <a:lnTo>
                  <a:pt x="5553075" y="71196"/>
                </a:lnTo>
                <a:lnTo>
                  <a:pt x="5553075" y="747952"/>
                </a:lnTo>
                <a:lnTo>
                  <a:pt x="5537453" y="789443"/>
                </a:lnTo>
                <a:lnTo>
                  <a:pt x="5501413" y="815263"/>
                </a:lnTo>
                <a:lnTo>
                  <a:pt x="5481878" y="819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object 15"/>
          <p:cNvSpPr/>
          <p:nvPr/>
        </p:nvSpPr>
        <p:spPr>
          <a:xfrm>
            <a:off x="6257924" y="5676899"/>
            <a:ext cx="5553075" cy="819150"/>
          </a:xfrm>
          <a:custGeom>
            <a:avLst/>
            <a:gdLst/>
            <a:rect l="l" t="t" r="r" b="b"/>
            <a:pathLst>
              <a:path w="5553075" h="819150">
                <a:moveTo>
                  <a:pt x="5481878" y="819149"/>
                </a:moveTo>
                <a:lnTo>
                  <a:pt x="53397" y="819149"/>
                </a:lnTo>
                <a:lnTo>
                  <a:pt x="49681" y="818661"/>
                </a:lnTo>
                <a:lnTo>
                  <a:pt x="14085" y="793293"/>
                </a:lnTo>
                <a:lnTo>
                  <a:pt x="365" y="752908"/>
                </a:lnTo>
                <a:lnTo>
                  <a:pt x="0" y="747952"/>
                </a:lnTo>
                <a:lnTo>
                  <a:pt x="0" y="71196"/>
                </a:lnTo>
                <a:lnTo>
                  <a:pt x="11716" y="29705"/>
                </a:lnTo>
                <a:lnTo>
                  <a:pt x="42319" y="2440"/>
                </a:lnTo>
                <a:lnTo>
                  <a:pt x="53397" y="0"/>
                </a:lnTo>
                <a:lnTo>
                  <a:pt x="5481878" y="0"/>
                </a:lnTo>
                <a:lnTo>
                  <a:pt x="5523370" y="15621"/>
                </a:lnTo>
                <a:lnTo>
                  <a:pt x="5549189" y="51661"/>
                </a:lnTo>
                <a:lnTo>
                  <a:pt x="5553075" y="71196"/>
                </a:lnTo>
                <a:lnTo>
                  <a:pt x="5553075" y="747952"/>
                </a:lnTo>
                <a:lnTo>
                  <a:pt x="5537453" y="789444"/>
                </a:lnTo>
                <a:lnTo>
                  <a:pt x="5501413" y="815263"/>
                </a:lnTo>
                <a:lnTo>
                  <a:pt x="5481878" y="819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1" name="object 21"/>
          <p:cNvSpPr txBox="1"/>
          <p:nvPr/>
        </p:nvSpPr>
        <p:spPr>
          <a:xfrm>
            <a:off x="11712574" y="6863588"/>
            <a:ext cx="110489" cy="17780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395"/>
              </a:lnSpc>
              <a:defRPr/>
            </a:pPr>
            <a:r>
              <a:rPr sz="1200">
                <a:solidFill>
                  <a:srgbClr val="6b747d"/>
                </a:solidFill>
                <a:latin typeface="Noto Sans KR"/>
                <a:cs typeface="Noto Sans KR"/>
              </a:rPr>
              <a:t>8</a:t>
            </a:r>
            <a:endParaRPr sz="1200">
              <a:latin typeface="Noto Sans KR"/>
              <a:cs typeface="Noto Sans KR"/>
            </a:endParaRPr>
          </a:p>
        </p:txBody>
      </p:sp>
      <p:pic>
        <p:nvPicPr>
          <p:cNvPr id="40" name="Image 1" descr="preencoded.png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09601" y="1895475"/>
            <a:ext cx="214309" cy="171447"/>
          </a:xfrm>
          <a:prstGeom prst="rect">
            <a:avLst/>
          </a:prstGeom>
        </p:spPr>
      </p:pic>
      <p:pic>
        <p:nvPicPr>
          <p:cNvPr id="41" name="Image 3" descr="preencoded.png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1" y="2666461"/>
            <a:ext cx="192162" cy="219613"/>
          </a:xfrm>
          <a:prstGeom prst="rect">
            <a:avLst/>
          </a:prstGeom>
        </p:spPr>
      </p:pic>
      <p:pic>
        <p:nvPicPr>
          <p:cNvPr id="42" name="Image 5" descr="preencoded.png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1" y="3114675"/>
            <a:ext cx="214309" cy="171447"/>
          </a:xfrm>
          <a:prstGeom prst="rect">
            <a:avLst/>
          </a:prstGeom>
        </p:spPr>
      </p:pic>
      <p:pic>
        <p:nvPicPr>
          <p:cNvPr id="43" name="Image 2" descr="preencoded.png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09604" y="2276475"/>
            <a:ext cx="228597" cy="228597"/>
          </a:xfrm>
          <a:prstGeom prst="rect">
            <a:avLst/>
          </a:prstGeom>
        </p:spPr>
      </p:pic>
      <p:pic>
        <p:nvPicPr>
          <p:cNvPr id="44" name="Image 4" descr="preencoded.png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638175" y="3419475"/>
            <a:ext cx="200025" cy="228600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599692" y="1466408"/>
            <a:ext cx="5830308" cy="4239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rect l="l" t="t" r="r" b="b"/>
            <a:pathLst>
              <a:path w="12192000" h="6858000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419100" y="380999"/>
            <a:ext cx="0" cy="514350"/>
          </a:xfrm>
          <a:custGeom>
            <a:avLst/>
            <a:gdLst/>
            <a:rect l="l" t="t" r="r" b="b"/>
            <a:pathLst>
              <a:path h="514350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76199">
            <a:solidFill>
              <a:srgbClr val="007b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 idx="0"/>
          </p:nvPr>
        </p:nvSpPr>
        <p:spPr>
          <a:xfrm>
            <a:off x="587374" y="434975"/>
            <a:ext cx="2636520" cy="42227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700" b="0" spc="-225">
                <a:solidFill>
                  <a:srgbClr val="007bff"/>
                </a:solidFill>
              </a:rPr>
              <a:t>데이터베이스</a:t>
            </a:r>
            <a:r>
              <a:rPr sz="2700" b="0" spc="-290">
                <a:solidFill>
                  <a:srgbClr val="007bff"/>
                </a:solidFill>
              </a:rPr>
              <a:t> </a:t>
            </a:r>
            <a:r>
              <a:rPr sz="2700" b="0" spc="-225">
                <a:solidFill>
                  <a:srgbClr val="007bff"/>
                </a:solidFill>
              </a:rPr>
              <a:t>설계</a:t>
            </a:r>
            <a:endParaRPr sz="2700"/>
          </a:p>
        </p:txBody>
      </p:sp>
      <p:sp>
        <p:nvSpPr>
          <p:cNvPr id="11" name="object 11"/>
          <p:cNvSpPr txBox="1"/>
          <p:nvPr/>
        </p:nvSpPr>
        <p:spPr>
          <a:xfrm>
            <a:off x="11712574" y="6282562"/>
            <a:ext cx="110489" cy="17780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395"/>
              </a:lnSpc>
              <a:defRPr/>
            </a:pPr>
            <a:r>
              <a:rPr sz="1200">
                <a:solidFill>
                  <a:srgbClr val="6b747d"/>
                </a:solidFill>
                <a:latin typeface="Noto Sans KR"/>
                <a:cs typeface="Noto Sans KR"/>
              </a:rPr>
              <a:t>5</a:t>
            </a:r>
            <a:endParaRPr sz="1200">
              <a:latin typeface="Noto Sans KR"/>
              <a:cs typeface="Noto Sans KR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4049" y="1368882"/>
            <a:ext cx="1703070" cy="317043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lang="ko-KR" altLang="en-US" sz="2700" b="0" spc="-600" baseline="1000">
                <a:solidFill>
                  <a:srgbClr val="007bff"/>
                </a:solidFill>
                <a:latin typeface="함초롬돋움"/>
                <a:cs typeface="함초롬돋움"/>
              </a:rPr>
              <a:t> </a:t>
            </a:r>
            <a:r>
              <a:rPr sz="2700" b="0" spc="-600" baseline="1000">
                <a:solidFill>
                  <a:srgbClr val="007bff"/>
                </a:solidFill>
                <a:latin typeface="함초롬돋움"/>
                <a:cs typeface="함초롬돋움"/>
              </a:rPr>
              <a:t> </a:t>
            </a:r>
            <a:r>
              <a:rPr sz="2000" b="1" spc="-110">
                <a:solidFill>
                  <a:srgbClr val="333a40"/>
                </a:solidFill>
                <a:latin typeface="Noto Sans KR"/>
                <a:cs typeface="Noto Sans KR"/>
              </a:rPr>
              <a:t>region</a:t>
            </a:r>
            <a:r>
              <a:rPr sz="2000" b="1" spc="35">
                <a:solidFill>
                  <a:srgbClr val="333a40"/>
                </a:solidFill>
                <a:latin typeface="Noto Sans KR"/>
                <a:cs typeface="Noto Sans KR"/>
              </a:rPr>
              <a:t> </a:t>
            </a:r>
            <a:r>
              <a:rPr sz="1800" b="1" spc="-15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테이블</a:t>
            </a:r>
            <a:endParaRPr sz="1800" b="1" spc="-155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66749" y="1857375"/>
          <a:ext cx="5144135" cy="2159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3275"/>
                <a:gridCol w="1584325"/>
                <a:gridCol w="2756535"/>
              </a:tblGrid>
              <a:tr h="456565">
                <a:tc>
                  <a:txBody>
                    <a:bodyPr vert="horz" lIns="0" tIns="3810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  <a:defRPr/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  <a:defRPr/>
                      </a:pPr>
                      <a:r>
                        <a:rPr sz="1200" b="1" spc="-90">
                          <a:solidFill>
                            <a:srgbClr val="ffffff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필드명</a:t>
                      </a:r>
                      <a:endParaRPr sz="12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3810" marB="0">
                    <a:solidFill>
                      <a:srgbClr val="007bff"/>
                    </a:solidFill>
                  </a:tcPr>
                </a:tc>
                <a:tc>
                  <a:txBody>
                    <a:bodyPr vert="horz" lIns="0" tIns="3810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  <a:defRPr/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262255">
                        <a:lnSpc>
                          <a:spcPct val="100000"/>
                        </a:lnSpc>
                        <a:defRPr/>
                      </a:pPr>
                      <a:r>
                        <a:rPr sz="1200" b="1" spc="-90">
                          <a:solidFill>
                            <a:srgbClr val="ffffff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데이터</a:t>
                      </a:r>
                      <a:r>
                        <a:rPr sz="1200" b="1" spc="-110">
                          <a:solidFill>
                            <a:srgbClr val="ffffff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 </a:t>
                      </a:r>
                      <a:r>
                        <a:rPr sz="1200" b="1" spc="-90">
                          <a:solidFill>
                            <a:srgbClr val="ffffff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타입</a:t>
                      </a:r>
                      <a:endParaRPr sz="12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3810" marB="0">
                    <a:solidFill>
                      <a:srgbClr val="007bff"/>
                    </a:solidFill>
                  </a:tcPr>
                </a:tc>
                <a:tc>
                  <a:txBody>
                    <a:bodyPr vert="horz" lIns="0" tIns="3810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  <a:defRPr/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374015">
                        <a:lnSpc>
                          <a:spcPct val="100000"/>
                        </a:lnSpc>
                        <a:defRPr/>
                      </a:pPr>
                      <a:r>
                        <a:rPr sz="1200" b="1" spc="-90">
                          <a:solidFill>
                            <a:srgbClr val="ffffff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설명</a:t>
                      </a:r>
                      <a:endParaRPr sz="12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3810" marB="0">
                    <a:solidFill>
                      <a:srgbClr val="007bff"/>
                    </a:solidFill>
                  </a:tcPr>
                </a:tc>
              </a:tr>
              <a:tr h="423545">
                <a:tc>
                  <a:txBody>
                    <a:bodyPr vert="horz" lIns="0" tIns="104775" rIns="0" bIns="0" anchor="t" anchorCtr="0"/>
                    <a:p>
                      <a:pPr marL="113664">
                        <a:lnSpc>
                          <a:spcPct val="100000"/>
                        </a:lnSpc>
                        <a:spcBef>
                          <a:spcPts val="825"/>
                        </a:spcBef>
                        <a:defRPr/>
                      </a:pPr>
                      <a:r>
                        <a:rPr sz="1200" b="0" spc="30">
                          <a:solidFill>
                            <a:srgbClr val="ffc107"/>
                          </a:solidFill>
                          <a:latin typeface="함초롬돋움"/>
                          <a:cs typeface="함초롬돋움"/>
                        </a:rPr>
                        <a:t></a:t>
                      </a:r>
                      <a:r>
                        <a:rPr sz="1200">
                          <a:solidFill>
                            <a:srgbClr val="ffc107"/>
                          </a:solidFill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sz="1350" b="0" spc="-50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id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104775" marB="0">
                    <a:lnB w="9525">
                      <a:solidFill>
                        <a:srgbClr val="e8ece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0" tIns="104775" rIns="0" bIns="0" anchor="t" anchorCtr="0"/>
                    <a:p>
                      <a:pPr marL="262255">
                        <a:lnSpc>
                          <a:spcPct val="100000"/>
                        </a:lnSpc>
                        <a:spcBef>
                          <a:spcPts val="825"/>
                        </a:spcBef>
                        <a:defRPr/>
                      </a:pPr>
                      <a:r>
                        <a:rPr sz="1350" b="0" spc="-15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INT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104775" marB="0">
                    <a:lnB w="9525">
                      <a:solidFill>
                        <a:srgbClr val="e8ece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0" tIns="123825" rIns="0" bIns="0" anchor="t" anchorCtr="0"/>
                    <a:p>
                      <a:pPr marL="374015">
                        <a:lnSpc>
                          <a:spcPct val="100000"/>
                        </a:lnSpc>
                        <a:spcBef>
                          <a:spcPts val="975"/>
                        </a:spcBef>
                        <a:defRPr/>
                      </a:pPr>
                      <a:r>
                        <a:rPr sz="1200" b="0" spc="-90">
                          <a:solidFill>
                            <a:srgbClr val="333a40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고유</a:t>
                      </a:r>
                      <a:r>
                        <a:rPr sz="1200" b="0" spc="-110">
                          <a:solidFill>
                            <a:srgbClr val="333a40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 </a:t>
                      </a:r>
                      <a:r>
                        <a:rPr sz="1200" b="0" spc="-90">
                          <a:solidFill>
                            <a:srgbClr val="333a40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식별자</a:t>
                      </a:r>
                      <a:endParaRPr sz="12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123825" marB="0">
                    <a:lnB w="9525">
                      <a:solidFill>
                        <a:srgbClr val="e8ece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7990">
                <a:tc>
                  <a:txBody>
                    <a:bodyPr vert="horz" lIns="0" tIns="109220" rIns="0" bIns="0" anchor="t" anchorCtr="0"/>
                    <a:p>
                      <a:pPr marL="113664">
                        <a:lnSpc>
                          <a:spcPct val="100000"/>
                        </a:lnSpc>
                        <a:spcBef>
                          <a:spcPts val="860"/>
                        </a:spcBef>
                        <a:defRPr/>
                      </a:pPr>
                      <a:r>
                        <a:rPr sz="1350" b="0" spc="-30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name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 vert="horz" lIns="0" tIns="109220" rIns="0" bIns="0" anchor="t" anchorCtr="0"/>
                    <a:p>
                      <a:pPr marL="262255">
                        <a:lnSpc>
                          <a:spcPct val="100000"/>
                        </a:lnSpc>
                        <a:spcBef>
                          <a:spcPts val="860"/>
                        </a:spcBef>
                        <a:defRPr/>
                      </a:pPr>
                      <a:r>
                        <a:rPr sz="1350" b="0" spc="-60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VARCHAR(50)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 vert="horz" lIns="0" tIns="109220" rIns="0" bIns="0" anchor="t" anchorCtr="0"/>
                    <a:p>
                      <a:pPr marL="374015">
                        <a:lnSpc>
                          <a:spcPct val="100000"/>
                        </a:lnSpc>
                        <a:spcBef>
                          <a:spcPts val="860"/>
                        </a:spcBef>
                        <a:defRPr/>
                      </a:pPr>
                      <a:r>
                        <a:rPr sz="1200" b="0" spc="-90">
                          <a:solidFill>
                            <a:srgbClr val="333a40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지역명 </a:t>
                      </a:r>
                      <a:r>
                        <a:rPr sz="1350" b="0" spc="-125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(</a:t>
                      </a:r>
                      <a:r>
                        <a:rPr sz="1200" b="0" spc="-125">
                          <a:solidFill>
                            <a:srgbClr val="333a40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예</a:t>
                      </a:r>
                      <a:r>
                        <a:rPr sz="1350" b="0" spc="-125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:</a:t>
                      </a:r>
                      <a:r>
                        <a:rPr sz="1350" b="0" spc="-165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0" spc="-85">
                          <a:solidFill>
                            <a:srgbClr val="333a40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서울특별시</a:t>
                      </a:r>
                      <a:r>
                        <a:rPr sz="1350" b="0" spc="-85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)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</a:tr>
              <a:tr h="427990">
                <a:tc>
                  <a:txBody>
                    <a:bodyPr vert="horz" lIns="0" tIns="109220" rIns="0" bIns="0" anchor="t" anchorCtr="0"/>
                    <a:p>
                      <a:pPr marL="113664">
                        <a:lnSpc>
                          <a:spcPct val="100000"/>
                        </a:lnSpc>
                        <a:spcBef>
                          <a:spcPts val="860"/>
                        </a:spcBef>
                        <a:defRPr/>
                      </a:pPr>
                      <a:r>
                        <a:rPr sz="1350" b="0" spc="-40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nx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0" tIns="109220" rIns="0" bIns="0" anchor="t" anchorCtr="0"/>
                    <a:p>
                      <a:pPr marL="262255">
                        <a:lnSpc>
                          <a:spcPct val="100000"/>
                        </a:lnSpc>
                        <a:spcBef>
                          <a:spcPts val="860"/>
                        </a:spcBef>
                        <a:defRPr/>
                      </a:pPr>
                      <a:r>
                        <a:rPr sz="1350" b="0" spc="-15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INT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lIns="0" tIns="109220" rIns="0" bIns="0" anchor="t" anchorCtr="0"/>
                    <a:p>
                      <a:pPr marL="374015">
                        <a:lnSpc>
                          <a:spcPct val="100000"/>
                        </a:lnSpc>
                        <a:spcBef>
                          <a:spcPts val="860"/>
                        </a:spcBef>
                        <a:defRPr/>
                      </a:pPr>
                      <a:r>
                        <a:rPr sz="1200" b="0" spc="-90">
                          <a:solidFill>
                            <a:srgbClr val="333a40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기상청 </a:t>
                      </a:r>
                      <a:r>
                        <a:rPr sz="1350" b="0" spc="-65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X</a:t>
                      </a:r>
                      <a:r>
                        <a:rPr sz="1350" b="0" spc="-140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0" spc="-90">
                          <a:solidFill>
                            <a:srgbClr val="333a40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좌표</a:t>
                      </a:r>
                      <a:endParaRPr sz="12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3545">
                <a:tc>
                  <a:txBody>
                    <a:bodyPr vert="horz" lIns="0" tIns="109220" rIns="0" bIns="0" anchor="t" anchorCtr="0"/>
                    <a:p>
                      <a:pPr marL="113664">
                        <a:lnSpc>
                          <a:spcPct val="100000"/>
                        </a:lnSpc>
                        <a:spcBef>
                          <a:spcPts val="860"/>
                        </a:spcBef>
                        <a:defRPr/>
                      </a:pPr>
                      <a:r>
                        <a:rPr sz="1350" b="0" spc="-20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ny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e8ecef"/>
                      </a:solidFill>
                      <a:prstDash val="solid"/>
                    </a:lnT>
                    <a:solidFill>
                      <a:srgbClr val="f7f9fa"/>
                    </a:solidFill>
                  </a:tcPr>
                </a:tc>
                <a:tc>
                  <a:txBody>
                    <a:bodyPr vert="horz" lIns="0" tIns="109220" rIns="0" bIns="0" anchor="t" anchorCtr="0"/>
                    <a:p>
                      <a:pPr marL="262255">
                        <a:lnSpc>
                          <a:spcPct val="100000"/>
                        </a:lnSpc>
                        <a:spcBef>
                          <a:spcPts val="860"/>
                        </a:spcBef>
                        <a:defRPr/>
                      </a:pPr>
                      <a:r>
                        <a:rPr sz="1350" b="0" spc="-15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INT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e8ecef"/>
                      </a:solidFill>
                      <a:prstDash val="solid"/>
                    </a:lnT>
                    <a:solidFill>
                      <a:srgbClr val="f7f9fa"/>
                    </a:solidFill>
                  </a:tcPr>
                </a:tc>
                <a:tc>
                  <a:txBody>
                    <a:bodyPr vert="horz" lIns="0" tIns="109220" rIns="0" bIns="0" anchor="t" anchorCtr="0"/>
                    <a:p>
                      <a:pPr marL="374015">
                        <a:lnSpc>
                          <a:spcPct val="100000"/>
                        </a:lnSpc>
                        <a:spcBef>
                          <a:spcPts val="860"/>
                        </a:spcBef>
                        <a:defRPr/>
                      </a:pPr>
                      <a:r>
                        <a:rPr sz="1200" b="0" spc="-90">
                          <a:solidFill>
                            <a:srgbClr val="333a40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기상청 </a:t>
                      </a:r>
                      <a:r>
                        <a:rPr sz="1350" b="0" spc="-135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Y</a:t>
                      </a:r>
                      <a:r>
                        <a:rPr sz="1350" b="0" spc="-90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b="0" spc="-90">
                          <a:solidFill>
                            <a:srgbClr val="333a40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좌표</a:t>
                      </a:r>
                      <a:endParaRPr sz="12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e8ecef"/>
                      </a:solidFill>
                      <a:prstDash val="solid"/>
                    </a:lnT>
                    <a:solidFill>
                      <a:srgbClr val="f7f9fa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54049" y="4178707"/>
            <a:ext cx="4974590" cy="517118"/>
          </a:xfrm>
          <a:prstGeom prst="rect">
            <a:avLst/>
          </a:prstGeom>
        </p:spPr>
        <p:txBody>
          <a:bodyPr vert="horz" wrap="square" lIns="0" tIns="12065" rIns="0" bIns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  <a:defRPr/>
            </a:pP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지역별 기상청 </a:t>
            </a:r>
            <a:r>
              <a:rPr sz="1500" b="0" spc="-130">
                <a:solidFill>
                  <a:srgbClr val="333a40"/>
                </a:solidFill>
                <a:latin typeface="Arial"/>
                <a:cs typeface="Arial"/>
              </a:rPr>
              <a:t>API </a:t>
            </a:r>
            <a:r>
              <a:rPr sz="1350" b="0" spc="-6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좌표</a:t>
            </a:r>
            <a:r>
              <a:rPr sz="1500" b="0" spc="-60">
                <a:solidFill>
                  <a:srgbClr val="333a40"/>
                </a:solidFill>
                <a:latin typeface="Arial"/>
                <a:cs typeface="Arial"/>
              </a:rPr>
              <a:t>(nx, </a:t>
            </a:r>
            <a:r>
              <a:rPr sz="1500" b="0" spc="-65">
                <a:solidFill>
                  <a:srgbClr val="333a40"/>
                </a:solidFill>
                <a:latin typeface="Arial"/>
                <a:cs typeface="Arial"/>
              </a:rPr>
              <a:t>ny)</a:t>
            </a:r>
            <a:r>
              <a:rPr sz="1350" b="0" spc="-6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를 </a:t>
            </a:r>
            <a:r>
              <a:rPr sz="135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저장하여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해당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지역의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날씨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정보를  조회할 </a:t>
            </a:r>
            <a:r>
              <a:rPr sz="1350" b="0" spc="-11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수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있도록</a:t>
            </a:r>
            <a:r>
              <a:rPr sz="1350" b="0" spc="-1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350" b="0" spc="-7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합니다</a:t>
            </a:r>
            <a:r>
              <a:rPr sz="1500" b="0" spc="-75">
                <a:solidFill>
                  <a:srgbClr val="333a40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69049" y="1368882"/>
            <a:ext cx="1884045" cy="317043"/>
          </a:xfrm>
          <a:prstGeom prst="rect">
            <a:avLst/>
          </a:prstGeom>
        </p:spPr>
        <p:txBody>
          <a:bodyPr vert="horz" wrap="square" lIns="0" tIns="1524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defRPr/>
            </a:pPr>
            <a:r>
              <a:rPr lang="ko-KR" altLang="en-US" sz="2000" b="1" spc="-114">
                <a:solidFill>
                  <a:srgbClr val="333a40"/>
                </a:solidFill>
                <a:latin typeface="Noto Sans KR"/>
                <a:cs typeface="Noto Sans KR"/>
              </a:rPr>
              <a:t> </a:t>
            </a:r>
            <a:r>
              <a:rPr sz="2000" b="1" spc="-114">
                <a:solidFill>
                  <a:srgbClr val="333a40"/>
                </a:solidFill>
                <a:latin typeface="Noto Sans KR"/>
                <a:cs typeface="Noto Sans KR"/>
              </a:rPr>
              <a:t>temclo</a:t>
            </a:r>
            <a:r>
              <a:rPr sz="2000" b="1" spc="-260">
                <a:solidFill>
                  <a:srgbClr val="333a40"/>
                </a:solidFill>
                <a:latin typeface="Noto Sans KR"/>
                <a:cs typeface="Noto Sans KR"/>
              </a:rPr>
              <a:t> </a:t>
            </a:r>
            <a:r>
              <a:rPr sz="1800" b="1" spc="-15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테이블</a:t>
            </a:r>
            <a:endParaRPr sz="1800" b="1" spc="-155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381749" y="1857375"/>
          <a:ext cx="5143500" cy="2159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0"/>
              </a:tblGrid>
              <a:tr h="456565">
                <a:tc>
                  <a:txBody>
                    <a:bodyPr vert="horz" lIns="0" tIns="3810" rIns="0" bIns="0" anchor="t" anchorCtr="0"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  <a:defRPr/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113664">
                        <a:lnSpc>
                          <a:spcPct val="100000"/>
                        </a:lnSpc>
                        <a:tabLst>
                          <a:tab pos="1617980" algn="l"/>
                          <a:tab pos="3509645" algn="l"/>
                        </a:tabLst>
                        <a:defRPr/>
                      </a:pPr>
                      <a:r>
                        <a:rPr sz="1200" b="1" spc="-90">
                          <a:solidFill>
                            <a:srgbClr val="ffffff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필드명	데이터</a:t>
                      </a:r>
                      <a:r>
                        <a:rPr sz="1200" b="1" spc="-100">
                          <a:solidFill>
                            <a:srgbClr val="ffffff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 </a:t>
                      </a:r>
                      <a:r>
                        <a:rPr sz="1200" b="1" spc="-90">
                          <a:solidFill>
                            <a:srgbClr val="ffffff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타입	설명</a:t>
                      </a:r>
                      <a:endParaRPr sz="12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3810" marB="0">
                    <a:solidFill>
                      <a:srgbClr val="007bff"/>
                    </a:solidFill>
                  </a:tcPr>
                </a:tc>
              </a:tr>
              <a:tr h="423545">
                <a:tc>
                  <a:txBody>
                    <a:bodyPr vert="horz" lIns="0" tIns="104775" rIns="0" bIns="0" anchor="t" anchorCtr="0"/>
                    <a:p>
                      <a:pPr marL="113664">
                        <a:lnSpc>
                          <a:spcPct val="100000"/>
                        </a:lnSpc>
                        <a:spcBef>
                          <a:spcPts val="825"/>
                        </a:spcBef>
                        <a:tabLst>
                          <a:tab pos="1617980" algn="l"/>
                          <a:tab pos="3509645" algn="l"/>
                        </a:tabLst>
                        <a:defRPr/>
                      </a:pPr>
                      <a:r>
                        <a:rPr sz="1200" b="0" spc="30">
                          <a:solidFill>
                            <a:srgbClr val="ffc107"/>
                          </a:solidFill>
                          <a:latin typeface="함초롬돋움"/>
                          <a:cs typeface="함초롬돋움"/>
                        </a:rPr>
                        <a:t></a:t>
                      </a:r>
                      <a:r>
                        <a:rPr sz="1200" b="0" spc="10">
                          <a:solidFill>
                            <a:srgbClr val="ffc107"/>
                          </a:solidFill>
                          <a:latin typeface="함초롬돋움"/>
                          <a:cs typeface="함초롬돋움"/>
                        </a:rPr>
                        <a:t> </a:t>
                      </a:r>
                      <a:r>
                        <a:rPr sz="1350" b="0" spc="-50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id	</a:t>
                      </a:r>
                      <a:r>
                        <a:rPr sz="1350" b="0" spc="-15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INT	</a:t>
                      </a:r>
                      <a:r>
                        <a:rPr sz="1200" b="0" spc="-90">
                          <a:solidFill>
                            <a:srgbClr val="333a40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고유</a:t>
                      </a:r>
                      <a:r>
                        <a:rPr sz="1200" b="0" spc="-110">
                          <a:solidFill>
                            <a:srgbClr val="333a40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 </a:t>
                      </a:r>
                      <a:r>
                        <a:rPr sz="1200" b="0" spc="-90">
                          <a:solidFill>
                            <a:srgbClr val="333a40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식별자</a:t>
                      </a:r>
                      <a:endParaRPr sz="12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104775" marB="0">
                    <a:lnB w="9525">
                      <a:solidFill>
                        <a:srgbClr val="e8ece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7990">
                <a:tc>
                  <a:txBody>
                    <a:bodyPr vert="horz" lIns="0" tIns="109220" rIns="0" bIns="0" anchor="t" anchorCtr="0"/>
                    <a:p>
                      <a:pPr marL="113664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1617980" algn="l"/>
                          <a:tab pos="3509645" algn="l"/>
                        </a:tabLst>
                        <a:defRPr/>
                      </a:pPr>
                      <a:r>
                        <a:rPr sz="1350" b="0" spc="-40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min_temp	</a:t>
                      </a:r>
                      <a:r>
                        <a:rPr sz="1350" b="0" spc="-70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FLOAT	</a:t>
                      </a:r>
                      <a:r>
                        <a:rPr sz="1200" b="0" spc="-90">
                          <a:solidFill>
                            <a:srgbClr val="333a40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최저</a:t>
                      </a:r>
                      <a:r>
                        <a:rPr sz="1200" b="0" spc="-110">
                          <a:solidFill>
                            <a:srgbClr val="333a40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 </a:t>
                      </a:r>
                      <a:r>
                        <a:rPr sz="1200" b="0" spc="-90">
                          <a:solidFill>
                            <a:srgbClr val="333a40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온도</a:t>
                      </a:r>
                      <a:endParaRPr sz="12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</a:tr>
              <a:tr h="427990">
                <a:tc>
                  <a:txBody>
                    <a:bodyPr vert="horz" lIns="0" tIns="109220" rIns="0" bIns="0" anchor="t" anchorCtr="0"/>
                    <a:p>
                      <a:pPr marL="113664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1617980" algn="l"/>
                          <a:tab pos="3509645" algn="l"/>
                        </a:tabLst>
                        <a:defRPr/>
                      </a:pPr>
                      <a:r>
                        <a:rPr sz="1350" b="0" spc="-45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max_temp	</a:t>
                      </a:r>
                      <a:r>
                        <a:rPr sz="1350" b="0" spc="-70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FLOAT	</a:t>
                      </a:r>
                      <a:r>
                        <a:rPr sz="1200" b="0" spc="-90">
                          <a:solidFill>
                            <a:srgbClr val="333a40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최고</a:t>
                      </a:r>
                      <a:r>
                        <a:rPr sz="1200" b="0" spc="-110">
                          <a:solidFill>
                            <a:srgbClr val="333a40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 </a:t>
                      </a:r>
                      <a:r>
                        <a:rPr sz="1200" b="0" spc="-90">
                          <a:solidFill>
                            <a:srgbClr val="333a40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온도</a:t>
                      </a:r>
                      <a:endParaRPr sz="12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23545">
                <a:tc>
                  <a:txBody>
                    <a:bodyPr vert="horz" lIns="0" tIns="109220" rIns="0" bIns="0" anchor="t" anchorCtr="0"/>
                    <a:p>
                      <a:pPr marL="113664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1617980" algn="l"/>
                          <a:tab pos="3509645" algn="l"/>
                        </a:tabLst>
                        <a:defRPr/>
                      </a:pPr>
                      <a:r>
                        <a:rPr sz="1350" b="0" spc="-35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clothes	</a:t>
                      </a:r>
                      <a:r>
                        <a:rPr sz="1350" b="0" spc="-60">
                          <a:solidFill>
                            <a:srgbClr val="333a40"/>
                          </a:solidFill>
                          <a:latin typeface="Trebuchet MS"/>
                          <a:cs typeface="Trebuchet MS"/>
                        </a:rPr>
                        <a:t>VARCHAR(200)	</a:t>
                      </a:r>
                      <a:r>
                        <a:rPr sz="1200" b="0" spc="-90">
                          <a:solidFill>
                            <a:srgbClr val="333a40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추천 의상</a:t>
                      </a:r>
                      <a:r>
                        <a:rPr sz="1200" b="0" spc="-130">
                          <a:solidFill>
                            <a:srgbClr val="333a40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 </a:t>
                      </a:r>
                      <a:r>
                        <a:rPr sz="1200" b="0" spc="-90">
                          <a:solidFill>
                            <a:srgbClr val="333a40"/>
                          </a:solidFill>
                          <a:latin typeface="맑은 고딕"/>
                          <a:ea typeface="+mj-ea"/>
                          <a:cs typeface="맑은 고딕"/>
                        </a:rPr>
                        <a:t>설명</a:t>
                      </a:r>
                      <a:endParaRPr sz="1200">
                        <a:latin typeface="맑은 고딕"/>
                        <a:ea typeface="+mj-ea"/>
                        <a:cs typeface="맑은 고딕"/>
                      </a:endParaRPr>
                    </a:p>
                  </a:txBody>
                  <a:tcPr marL="0" marR="0" marT="109220" marB="0">
                    <a:lnT w="9525">
                      <a:solidFill>
                        <a:srgbClr val="e8ecef"/>
                      </a:solidFill>
                      <a:prstDash val="solid"/>
                    </a:lnT>
                    <a:solidFill>
                      <a:srgbClr val="f7f9fa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369049" y="4198901"/>
            <a:ext cx="5031740" cy="506449"/>
          </a:xfrm>
          <a:prstGeom prst="rect">
            <a:avLst/>
          </a:prstGeom>
        </p:spPr>
        <p:txBody>
          <a:bodyPr vert="horz" wrap="square" lIns="0" tIns="6984" rIns="0" bIns="0">
            <a:spAutoFit/>
          </a:bodyPr>
          <a:lstStyle/>
          <a:p>
            <a:pPr marL="12700" marR="5080">
              <a:lnSpc>
                <a:spcPct val="115700"/>
              </a:lnSpc>
              <a:spcBef>
                <a:spcPts val="55"/>
              </a:spcBef>
              <a:defRPr/>
            </a:pP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온도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범위별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추천 의상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정보를 </a:t>
            </a:r>
            <a:r>
              <a:rPr sz="135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저장하여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현재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온도에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맞는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의상을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추천  </a:t>
            </a:r>
            <a:r>
              <a:rPr sz="1350" b="0" spc="-11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할 수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있도록</a:t>
            </a:r>
            <a:r>
              <a:rPr sz="1350" b="0" spc="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350" b="0" spc="-7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합니다</a:t>
            </a:r>
            <a:r>
              <a:rPr sz="1500" b="0" spc="-75">
                <a:solidFill>
                  <a:srgbClr val="333a40"/>
                </a:solidFill>
                <a:latin typeface="Arial"/>
                <a:cs typeface="Arial"/>
              </a:rPr>
              <a:t>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9525"/>
            <a:ext cx="12192000" cy="6858000"/>
          </a:xfrm>
          <a:custGeom>
            <a:avLst/>
            <a:gdLst/>
            <a:rect l="l" t="t" r="r" b="b"/>
            <a:pathLst>
              <a:path w="12192000" h="6858000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323849" y="285750"/>
            <a:ext cx="0" cy="514350"/>
          </a:xfrm>
          <a:custGeom>
            <a:avLst/>
            <a:gdLst/>
            <a:rect l="l" t="t" r="r" b="b"/>
            <a:pathLst>
              <a:path h="514350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76199">
            <a:solidFill>
              <a:srgbClr val="007b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>
            <a:spLocks noGrp="1"/>
          </p:cNvSpPr>
          <p:nvPr>
            <p:ph type="title" idx="0"/>
          </p:nvPr>
        </p:nvSpPr>
        <p:spPr>
          <a:xfrm>
            <a:off x="492125" y="339725"/>
            <a:ext cx="2103120" cy="42227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700" b="0" spc="-225">
                <a:solidFill>
                  <a:srgbClr val="007bff"/>
                </a:solidFill>
              </a:rPr>
              <a:t>핵심 코드</a:t>
            </a:r>
            <a:r>
              <a:rPr sz="2700" b="0" spc="-270">
                <a:solidFill>
                  <a:srgbClr val="007bff"/>
                </a:solidFill>
              </a:rPr>
              <a:t> </a:t>
            </a:r>
            <a:r>
              <a:rPr sz="2700" b="0" spc="-225">
                <a:solidFill>
                  <a:srgbClr val="007bff"/>
                </a:solidFill>
              </a:rPr>
              <a:t>분석</a:t>
            </a:r>
            <a:endParaRPr sz="2700"/>
          </a:p>
        </p:txBody>
      </p:sp>
      <p:sp>
        <p:nvSpPr>
          <p:cNvPr id="5" name="object 5"/>
          <p:cNvSpPr/>
          <p:nvPr/>
        </p:nvSpPr>
        <p:spPr>
          <a:xfrm>
            <a:off x="285750" y="1285874"/>
            <a:ext cx="9334500" cy="1714500"/>
          </a:xfrm>
          <a:custGeom>
            <a:avLst/>
            <a:gdLst/>
            <a:rect l="l" t="t" r="r" b="b"/>
            <a:pathLst>
              <a:path w="9334500" h="1714500">
                <a:moveTo>
                  <a:pt x="9258299" y="1714499"/>
                </a:moveTo>
                <a:lnTo>
                  <a:pt x="76199" y="1714499"/>
                </a:lnTo>
                <a:lnTo>
                  <a:pt x="68693" y="1714137"/>
                </a:lnTo>
                <a:lnTo>
                  <a:pt x="27882" y="1697232"/>
                </a:lnTo>
                <a:lnTo>
                  <a:pt x="3262" y="1660386"/>
                </a:lnTo>
                <a:lnTo>
                  <a:pt x="0" y="76198"/>
                </a:lnTo>
                <a:lnTo>
                  <a:pt x="362" y="68693"/>
                </a:lnTo>
                <a:lnTo>
                  <a:pt x="17266" y="27882"/>
                </a:lnTo>
                <a:lnTo>
                  <a:pt x="54113" y="3262"/>
                </a:lnTo>
                <a:lnTo>
                  <a:pt x="76197" y="0"/>
                </a:lnTo>
                <a:lnTo>
                  <a:pt x="9258302" y="0"/>
                </a:lnTo>
                <a:lnTo>
                  <a:pt x="9300640" y="12829"/>
                </a:lnTo>
                <a:lnTo>
                  <a:pt x="9328698" y="47039"/>
                </a:lnTo>
                <a:lnTo>
                  <a:pt x="9334499" y="76198"/>
                </a:lnTo>
                <a:lnTo>
                  <a:pt x="9334499" y="1638301"/>
                </a:lnTo>
                <a:lnTo>
                  <a:pt x="9321668" y="1680641"/>
                </a:lnTo>
                <a:lnTo>
                  <a:pt x="9287458" y="1708699"/>
                </a:lnTo>
                <a:lnTo>
                  <a:pt x="9258299" y="1714499"/>
                </a:lnTo>
                <a:close/>
              </a:path>
            </a:pathLst>
          </a:custGeom>
          <a:solidFill>
            <a:srgbClr val="333a4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285750" y="3076574"/>
            <a:ext cx="9334500" cy="1714500"/>
          </a:xfrm>
          <a:custGeom>
            <a:avLst/>
            <a:gdLst/>
            <a:rect l="l" t="t" r="r" b="b"/>
            <a:pathLst>
              <a:path w="9334500" h="1714500">
                <a:moveTo>
                  <a:pt x="9258299" y="1714499"/>
                </a:moveTo>
                <a:lnTo>
                  <a:pt x="76199" y="1714499"/>
                </a:lnTo>
                <a:lnTo>
                  <a:pt x="68693" y="1714137"/>
                </a:lnTo>
                <a:lnTo>
                  <a:pt x="27882" y="1697232"/>
                </a:lnTo>
                <a:lnTo>
                  <a:pt x="3262" y="1660386"/>
                </a:lnTo>
                <a:lnTo>
                  <a:pt x="0" y="1638301"/>
                </a:lnTo>
                <a:lnTo>
                  <a:pt x="0" y="76198"/>
                </a:lnTo>
                <a:lnTo>
                  <a:pt x="12830" y="33857"/>
                </a:lnTo>
                <a:lnTo>
                  <a:pt x="47039" y="5799"/>
                </a:lnTo>
                <a:lnTo>
                  <a:pt x="76199" y="0"/>
                </a:lnTo>
                <a:lnTo>
                  <a:pt x="9258300" y="0"/>
                </a:lnTo>
                <a:lnTo>
                  <a:pt x="9300640" y="12829"/>
                </a:lnTo>
                <a:lnTo>
                  <a:pt x="9328698" y="47039"/>
                </a:lnTo>
                <a:lnTo>
                  <a:pt x="9334499" y="76198"/>
                </a:lnTo>
                <a:lnTo>
                  <a:pt x="9334499" y="1638301"/>
                </a:lnTo>
                <a:lnTo>
                  <a:pt x="9321668" y="1680641"/>
                </a:lnTo>
                <a:lnTo>
                  <a:pt x="9287457" y="1708699"/>
                </a:lnTo>
                <a:lnTo>
                  <a:pt x="9258299" y="1714499"/>
                </a:lnTo>
                <a:close/>
              </a:path>
            </a:pathLst>
          </a:custGeom>
          <a:solidFill>
            <a:srgbClr val="333a40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 txBox="1"/>
          <p:nvPr/>
        </p:nvSpPr>
        <p:spPr>
          <a:xfrm>
            <a:off x="273050" y="920750"/>
            <a:ext cx="1647189" cy="26035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75" b="0" spc="682" baseline="1000">
                <a:solidFill>
                  <a:srgbClr val="007bff"/>
                </a:solidFill>
                <a:latin typeface="함초롬돋움"/>
                <a:cs typeface="함초롬돋움"/>
              </a:rPr>
              <a:t> </a:t>
            </a:r>
            <a:r>
              <a:rPr sz="1650" b="1" spc="-14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주요 함수</a:t>
            </a:r>
            <a:r>
              <a:rPr sz="1650" b="1" spc="-4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650" b="1" spc="-14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구현</a:t>
            </a:r>
            <a:endParaRPr sz="1650">
              <a:latin typeface="맑은 고딕"/>
              <a:ea typeface="+mj-ea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999" y="1447799"/>
            <a:ext cx="9144000" cy="1495426"/>
          </a:xfrm>
          <a:prstGeom prst="rect">
            <a:avLst/>
          </a:prstGeom>
          <a:solidFill>
            <a:srgbClr val="2d2d2d"/>
          </a:solidFill>
        </p:spPr>
        <p:txBody>
          <a:bodyPr vert="horz" wrap="square" lIns="0" tIns="102870" rIns="0" bIns="0">
            <a:spAutoFit/>
          </a:bodyPr>
          <a:lstStyle/>
          <a:p>
            <a:pPr marL="453390" marR="6842125" indent="-320675">
              <a:lnSpc>
                <a:spcPct val="125000"/>
              </a:lnSpc>
              <a:spcBef>
                <a:spcPts val="810"/>
              </a:spcBef>
              <a:defRPr/>
            </a:pPr>
            <a:r>
              <a:rPr sz="1050" b="0" spc="-5">
                <a:solidFill>
                  <a:srgbClr val="cc99cc"/>
                </a:solidFill>
                <a:latin typeface="Courier New"/>
                <a:cs typeface="Courier New"/>
              </a:rPr>
              <a:t>def </a:t>
            </a:r>
            <a:r>
              <a:rPr sz="1050" b="0" spc="-5">
                <a:solidFill>
                  <a:srgbClr val="f08c49"/>
                </a:solidFill>
                <a:latin typeface="Courier New"/>
                <a:cs typeface="Courier New"/>
              </a:rPr>
              <a:t>get_connection</a:t>
            </a:r>
            <a:r>
              <a:rPr sz="1050" b="0" spc="-5">
                <a:solidFill>
                  <a:srgbClr val="cccccc"/>
                </a:solidFill>
                <a:latin typeface="Courier New"/>
                <a:cs typeface="Courier New"/>
              </a:rPr>
              <a:t>():  </a:t>
            </a:r>
            <a:r>
              <a:rPr sz="1050" b="0" spc="-5">
                <a:solidFill>
                  <a:srgbClr val="cc99cc"/>
                </a:solidFill>
                <a:latin typeface="Courier New"/>
                <a:cs typeface="Courier New"/>
              </a:rPr>
              <a:t>return</a:t>
            </a:r>
            <a:r>
              <a:rPr sz="1050" b="0" spc="0">
                <a:solidFill>
                  <a:srgbClr val="cc99cc"/>
                </a:solidFill>
                <a:latin typeface="Courier New"/>
                <a:cs typeface="Courier New"/>
              </a:rPr>
              <a:t> </a:t>
            </a:r>
            <a:r>
              <a:rPr sz="1050" b="0" spc="-5">
                <a:solidFill>
                  <a:srgbClr val="cccccc"/>
                </a:solidFill>
                <a:latin typeface="Courier New"/>
                <a:cs typeface="Courier New"/>
              </a:rPr>
              <a:t>pymysql.connect(</a:t>
            </a:r>
            <a:endParaRPr sz="1050" b="0" spc="-5">
              <a:solidFill>
                <a:srgbClr val="cccccc"/>
              </a:solidFill>
              <a:latin typeface="Courier New"/>
              <a:cs typeface="Courier New"/>
            </a:endParaRPr>
          </a:p>
          <a:p>
            <a:pPr marL="772795" marR="6922134">
              <a:lnSpc>
                <a:spcPct val="125000"/>
              </a:lnSpc>
              <a:defRPr/>
            </a:pPr>
            <a:r>
              <a:rPr sz="1050" b="0" spc="-5">
                <a:solidFill>
                  <a:srgbClr val="cccccc"/>
                </a:solidFill>
                <a:latin typeface="Courier New"/>
                <a:cs typeface="Courier New"/>
              </a:rPr>
              <a:t>host</a:t>
            </a:r>
            <a:r>
              <a:rPr sz="1050" b="0" spc="-5">
                <a:solidFill>
                  <a:srgbClr val="66cccc"/>
                </a:solidFill>
                <a:latin typeface="Courier New"/>
                <a:cs typeface="Courier New"/>
              </a:rPr>
              <a:t>=</a:t>
            </a:r>
            <a:r>
              <a:rPr sz="1050" b="0" spc="-5">
                <a:solidFill>
                  <a:srgbClr val="7dc699"/>
                </a:solidFill>
                <a:latin typeface="Courier New"/>
                <a:cs typeface="Courier New"/>
              </a:rPr>
              <a:t>'localhost'</a:t>
            </a:r>
            <a:r>
              <a:rPr sz="1050" b="0" spc="-5">
                <a:solidFill>
                  <a:srgbClr val="cccccc"/>
                </a:solidFill>
                <a:latin typeface="Courier New"/>
                <a:cs typeface="Courier New"/>
              </a:rPr>
              <a:t>,  user</a:t>
            </a:r>
            <a:r>
              <a:rPr sz="1050" b="0" spc="-5">
                <a:solidFill>
                  <a:srgbClr val="66cccc"/>
                </a:solidFill>
                <a:latin typeface="Courier New"/>
                <a:cs typeface="Courier New"/>
              </a:rPr>
              <a:t>=</a:t>
            </a:r>
            <a:r>
              <a:rPr sz="1050" b="0" spc="-5">
                <a:solidFill>
                  <a:srgbClr val="7dc699"/>
                </a:solidFill>
                <a:latin typeface="Courier New"/>
                <a:cs typeface="Courier New"/>
              </a:rPr>
              <a:t>'root'</a:t>
            </a:r>
            <a:r>
              <a:rPr sz="1050" b="0" spc="-5">
                <a:solidFill>
                  <a:srgbClr val="cccccc"/>
                </a:solidFill>
                <a:latin typeface="Courier New"/>
                <a:cs typeface="Courier New"/>
              </a:rPr>
              <a:t>,  password</a:t>
            </a:r>
            <a:r>
              <a:rPr sz="1050" b="0" spc="-5">
                <a:solidFill>
                  <a:srgbClr val="66cccc"/>
                </a:solidFill>
                <a:latin typeface="Courier New"/>
                <a:cs typeface="Courier New"/>
              </a:rPr>
              <a:t>=</a:t>
            </a:r>
            <a:r>
              <a:rPr sz="1050" b="0" spc="-5">
                <a:solidFill>
                  <a:srgbClr val="7dc699"/>
                </a:solidFill>
                <a:latin typeface="Courier New"/>
                <a:cs typeface="Courier New"/>
              </a:rPr>
              <a:t>'1111'</a:t>
            </a:r>
            <a:r>
              <a:rPr sz="1050" b="0" spc="-5">
                <a:solidFill>
                  <a:srgbClr val="cccccc"/>
                </a:solidFill>
                <a:latin typeface="Courier New"/>
                <a:cs typeface="Courier New"/>
              </a:rPr>
              <a:t>,  db</a:t>
            </a:r>
            <a:r>
              <a:rPr sz="1050" b="0" spc="-5">
                <a:solidFill>
                  <a:srgbClr val="66cccc"/>
                </a:solidFill>
                <a:latin typeface="Courier New"/>
                <a:cs typeface="Courier New"/>
              </a:rPr>
              <a:t>=</a:t>
            </a:r>
            <a:r>
              <a:rPr sz="1050" b="0" spc="-5">
                <a:solidFill>
                  <a:srgbClr val="7dc699"/>
                </a:solidFill>
                <a:latin typeface="Courier New"/>
                <a:cs typeface="Courier New"/>
              </a:rPr>
              <a:t>'test'</a:t>
            </a:r>
            <a:r>
              <a:rPr sz="1050" b="0" spc="-5">
                <a:solidFill>
                  <a:srgbClr val="cccccc"/>
                </a:solidFill>
                <a:latin typeface="Courier New"/>
                <a:cs typeface="Courier New"/>
              </a:rPr>
              <a:t>,  charset</a:t>
            </a:r>
            <a:r>
              <a:rPr sz="1050" b="0" spc="-5">
                <a:solidFill>
                  <a:srgbClr val="66cccc"/>
                </a:solidFill>
                <a:latin typeface="Courier New"/>
                <a:cs typeface="Courier New"/>
              </a:rPr>
              <a:t>=</a:t>
            </a:r>
            <a:r>
              <a:rPr sz="1050" b="0" spc="-5">
                <a:solidFill>
                  <a:srgbClr val="7dc699"/>
                </a:solidFill>
                <a:latin typeface="Courier New"/>
                <a:cs typeface="Courier New"/>
              </a:rPr>
              <a:t>'utf8mb4'</a:t>
            </a:r>
            <a:r>
              <a:rPr sz="1050" b="0" spc="-5">
                <a:solidFill>
                  <a:srgbClr val="cccccc"/>
                </a:solidFill>
                <a:latin typeface="Courier New"/>
                <a:cs typeface="Courier New"/>
              </a:rPr>
              <a:t>,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999" y="3238499"/>
            <a:ext cx="9144000" cy="1504951"/>
          </a:xfrm>
          <a:prstGeom prst="rect">
            <a:avLst/>
          </a:prstGeom>
          <a:solidFill>
            <a:srgbClr val="2d2d2d"/>
          </a:solidFill>
        </p:spPr>
        <p:txBody>
          <a:bodyPr vert="horz" wrap="square" lIns="0" tIns="102870" rIns="0" bIns="0">
            <a:spAutoFit/>
          </a:bodyPr>
          <a:lstStyle/>
          <a:p>
            <a:pPr marL="132715" marR="7322184">
              <a:lnSpc>
                <a:spcPct val="125000"/>
              </a:lnSpc>
              <a:spcBef>
                <a:spcPts val="810"/>
              </a:spcBef>
              <a:defRPr/>
            </a:pPr>
            <a:r>
              <a:rPr sz="1050" b="0" spc="-5">
                <a:solidFill>
                  <a:srgbClr val="cccccc"/>
                </a:solidFill>
                <a:latin typeface="Courier New"/>
                <a:cs typeface="Courier New"/>
              </a:rPr>
              <a:t>@app.route(</a:t>
            </a:r>
            <a:r>
              <a:rPr sz="1050" b="0" spc="-5">
                <a:solidFill>
                  <a:srgbClr val="7dc699"/>
                </a:solidFill>
                <a:latin typeface="Courier New"/>
                <a:cs typeface="Courier New"/>
              </a:rPr>
              <a:t>"/search"</a:t>
            </a:r>
            <a:r>
              <a:rPr sz="1050" b="0" spc="-5">
                <a:solidFill>
                  <a:srgbClr val="cccccc"/>
                </a:solidFill>
                <a:latin typeface="Courier New"/>
                <a:cs typeface="Courier New"/>
              </a:rPr>
              <a:t>)  </a:t>
            </a:r>
            <a:r>
              <a:rPr sz="1050" b="0" spc="-5">
                <a:solidFill>
                  <a:srgbClr val="cc99cc"/>
                </a:solidFill>
                <a:latin typeface="Courier New"/>
                <a:cs typeface="Courier New"/>
              </a:rPr>
              <a:t>def </a:t>
            </a:r>
            <a:r>
              <a:rPr sz="1050" b="0" spc="-5">
                <a:solidFill>
                  <a:srgbClr val="f08c49"/>
                </a:solidFill>
                <a:latin typeface="Courier New"/>
                <a:cs typeface="Courier New"/>
              </a:rPr>
              <a:t>weather</a:t>
            </a:r>
            <a:r>
              <a:rPr sz="1050" b="0" spc="-5">
                <a:solidFill>
                  <a:srgbClr val="cccccc"/>
                </a:solidFill>
                <a:latin typeface="Courier New"/>
                <a:cs typeface="Courier New"/>
              </a:rPr>
              <a:t>():</a:t>
            </a:r>
            <a:endParaRPr sz="1050" b="0" spc="-5">
              <a:solidFill>
                <a:srgbClr val="cccccc"/>
              </a:solidFill>
              <a:latin typeface="Courier New"/>
              <a:cs typeface="Courier New"/>
            </a:endParaRPr>
          </a:p>
          <a:p>
            <a:pPr marL="452755" marR="6362065">
              <a:lnSpc>
                <a:spcPct val="125000"/>
              </a:lnSpc>
              <a:defRPr/>
            </a:pPr>
            <a:r>
              <a:rPr sz="1050" b="0" spc="-5">
                <a:solidFill>
                  <a:srgbClr val="cccccc"/>
                </a:solidFill>
                <a:latin typeface="Courier New"/>
                <a:cs typeface="Courier New"/>
              </a:rPr>
              <a:t>city</a:t>
            </a:r>
            <a:r>
              <a:rPr sz="1050" b="0" spc="-5">
                <a:solidFill>
                  <a:srgbClr val="66cccc"/>
                </a:solidFill>
                <a:latin typeface="Courier New"/>
                <a:cs typeface="Courier New"/>
              </a:rPr>
              <a:t>=</a:t>
            </a:r>
            <a:r>
              <a:rPr sz="1050" b="0" spc="-5">
                <a:solidFill>
                  <a:srgbClr val="cccccc"/>
                </a:solidFill>
                <a:latin typeface="Courier New"/>
                <a:cs typeface="Courier New"/>
              </a:rPr>
              <a:t>request.args.get(</a:t>
            </a:r>
            <a:r>
              <a:rPr sz="1050" b="0" spc="-5">
                <a:solidFill>
                  <a:srgbClr val="7dc699"/>
                </a:solidFill>
                <a:latin typeface="Courier New"/>
                <a:cs typeface="Courier New"/>
              </a:rPr>
              <a:t>'city'</a:t>
            </a:r>
            <a:r>
              <a:rPr sz="1050" b="0" spc="-5">
                <a:solidFill>
                  <a:srgbClr val="cccccc"/>
                </a:solidFill>
                <a:latin typeface="Courier New"/>
                <a:cs typeface="Courier New"/>
              </a:rPr>
              <a:t>)  conn</a:t>
            </a:r>
            <a:r>
              <a:rPr sz="1050" b="0" spc="-5">
                <a:solidFill>
                  <a:srgbClr val="66cccc"/>
                </a:solidFill>
                <a:latin typeface="Courier New"/>
                <a:cs typeface="Courier New"/>
              </a:rPr>
              <a:t>=</a:t>
            </a:r>
            <a:r>
              <a:rPr sz="1050" b="0" spc="-5">
                <a:solidFill>
                  <a:srgbClr val="cccccc"/>
                </a:solidFill>
                <a:latin typeface="Courier New"/>
                <a:cs typeface="Courier New"/>
              </a:rPr>
              <a:t>get_connection()  cursor</a:t>
            </a:r>
            <a:r>
              <a:rPr sz="1050" b="0" spc="-5">
                <a:solidFill>
                  <a:srgbClr val="66cccc"/>
                </a:solidFill>
                <a:latin typeface="Courier New"/>
                <a:cs typeface="Courier New"/>
              </a:rPr>
              <a:t>=</a:t>
            </a:r>
            <a:r>
              <a:rPr sz="1050" b="0" spc="-5">
                <a:solidFill>
                  <a:srgbClr val="cccccc"/>
                </a:solidFill>
                <a:latin typeface="Courier New"/>
                <a:cs typeface="Courier New"/>
              </a:rPr>
              <a:t>conn.cursor()</a:t>
            </a:r>
            <a:endParaRPr sz="1050" b="0" spc="-5">
              <a:solidFill>
                <a:srgbClr val="cccccc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defRPr/>
            </a:pPr>
            <a:endParaRPr sz="1600">
              <a:latin typeface="Times New Roman"/>
              <a:cs typeface="Times New Roman"/>
            </a:endParaRPr>
          </a:p>
          <a:p>
            <a:pPr marL="452755">
              <a:lnSpc>
                <a:spcPct val="100000"/>
              </a:lnSpc>
              <a:defRPr/>
            </a:pPr>
            <a:r>
              <a:rPr sz="1050" b="0" spc="-5">
                <a:solidFill>
                  <a:srgbClr val="cccccc"/>
                </a:solidFill>
                <a:latin typeface="Courier New"/>
                <a:cs typeface="Courier New"/>
              </a:rPr>
              <a:t>sql </a:t>
            </a:r>
            <a:r>
              <a:rPr sz="1050" b="0" spc="-5">
                <a:solidFill>
                  <a:srgbClr val="66cccc"/>
                </a:solidFill>
                <a:latin typeface="Courier New"/>
                <a:cs typeface="Courier New"/>
              </a:rPr>
              <a:t>= </a:t>
            </a:r>
            <a:r>
              <a:rPr sz="1050" b="0" spc="-5">
                <a:solidFill>
                  <a:srgbClr val="7dc699"/>
                </a:solidFill>
                <a:latin typeface="Courier New"/>
                <a:cs typeface="Courier New"/>
              </a:rPr>
              <a:t>"SELECT * FROM region WHERE name =</a:t>
            </a:r>
            <a:r>
              <a:rPr sz="1050" b="0" spc="5">
                <a:solidFill>
                  <a:srgbClr val="7dc699"/>
                </a:solidFill>
                <a:latin typeface="Courier New"/>
                <a:cs typeface="Courier New"/>
              </a:rPr>
              <a:t> </a:t>
            </a:r>
            <a:r>
              <a:rPr sz="1050" b="0" spc="-5">
                <a:solidFill>
                  <a:srgbClr val="7dc699"/>
                </a:solidFill>
                <a:latin typeface="Courier New"/>
                <a:cs typeface="Courier New"/>
              </a:rPr>
              <a:t>%s"</a:t>
            </a:r>
            <a:endParaRPr sz="10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829799" y="1285874"/>
            <a:ext cx="2076450" cy="1295400"/>
          </a:xfrm>
          <a:custGeom>
            <a:avLst/>
            <a:gdLst/>
            <a:rect l="l" t="t" r="r" b="b"/>
            <a:pathLst>
              <a:path w="2076450" h="1295400">
                <a:moveTo>
                  <a:pt x="2005253" y="1295399"/>
                </a:moveTo>
                <a:lnTo>
                  <a:pt x="53397" y="1295399"/>
                </a:lnTo>
                <a:lnTo>
                  <a:pt x="49680" y="1294911"/>
                </a:lnTo>
                <a:lnTo>
                  <a:pt x="14082" y="1269543"/>
                </a:lnTo>
                <a:lnTo>
                  <a:pt x="366" y="1229158"/>
                </a:lnTo>
                <a:lnTo>
                  <a:pt x="0" y="1224203"/>
                </a:lnTo>
                <a:lnTo>
                  <a:pt x="0" y="71196"/>
                </a:lnTo>
                <a:lnTo>
                  <a:pt x="11714" y="29705"/>
                </a:lnTo>
                <a:lnTo>
                  <a:pt x="42318" y="2440"/>
                </a:lnTo>
                <a:lnTo>
                  <a:pt x="53397" y="0"/>
                </a:lnTo>
                <a:lnTo>
                  <a:pt x="2005253" y="0"/>
                </a:lnTo>
                <a:lnTo>
                  <a:pt x="2046744" y="15621"/>
                </a:lnTo>
                <a:lnTo>
                  <a:pt x="2072564" y="51661"/>
                </a:lnTo>
                <a:lnTo>
                  <a:pt x="2076449" y="71196"/>
                </a:lnTo>
                <a:lnTo>
                  <a:pt x="2076449" y="1224203"/>
                </a:lnTo>
                <a:lnTo>
                  <a:pt x="2060827" y="1265693"/>
                </a:lnTo>
                <a:lnTo>
                  <a:pt x="2024786" y="1291513"/>
                </a:lnTo>
                <a:lnTo>
                  <a:pt x="2005253" y="129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/>
          <p:nvPr/>
        </p:nvSpPr>
        <p:spPr>
          <a:xfrm>
            <a:off x="9810750" y="1286152"/>
            <a:ext cx="70485" cy="1295400"/>
          </a:xfrm>
          <a:custGeom>
            <a:avLst/>
            <a:gdLst/>
            <a:rect l="l" t="t" r="r" b="b"/>
            <a:pathLst>
              <a:path w="70484" h="1295400">
                <a:moveTo>
                  <a:pt x="70449" y="1294844"/>
                </a:moveTo>
                <a:lnTo>
                  <a:pt x="33856" y="1282291"/>
                </a:lnTo>
                <a:lnTo>
                  <a:pt x="5799" y="1248082"/>
                </a:lnTo>
                <a:lnTo>
                  <a:pt x="0" y="1218922"/>
                </a:lnTo>
                <a:lnTo>
                  <a:pt x="0" y="75922"/>
                </a:lnTo>
                <a:lnTo>
                  <a:pt x="12829" y="33579"/>
                </a:lnTo>
                <a:lnTo>
                  <a:pt x="47038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0999" y="46761"/>
                </a:lnTo>
                <a:lnTo>
                  <a:pt x="38099" y="75922"/>
                </a:lnTo>
                <a:lnTo>
                  <a:pt x="38099" y="1218922"/>
                </a:lnTo>
                <a:lnTo>
                  <a:pt x="44514" y="1261264"/>
                </a:lnTo>
                <a:lnTo>
                  <a:pt x="66287" y="1293188"/>
                </a:lnTo>
                <a:lnTo>
                  <a:pt x="70449" y="1294844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object 12"/>
          <p:cNvSpPr/>
          <p:nvPr/>
        </p:nvSpPr>
        <p:spPr>
          <a:xfrm>
            <a:off x="9829799" y="2657474"/>
            <a:ext cx="2076450" cy="1466850"/>
          </a:xfrm>
          <a:custGeom>
            <a:avLst/>
            <a:gdLst/>
            <a:rect l="l" t="t" r="r" b="b"/>
            <a:pathLst>
              <a:path w="2076450" h="1466850">
                <a:moveTo>
                  <a:pt x="2005253" y="1466849"/>
                </a:moveTo>
                <a:lnTo>
                  <a:pt x="53397" y="1466849"/>
                </a:lnTo>
                <a:lnTo>
                  <a:pt x="49680" y="1466361"/>
                </a:lnTo>
                <a:lnTo>
                  <a:pt x="14082" y="1440993"/>
                </a:lnTo>
                <a:lnTo>
                  <a:pt x="366" y="1400608"/>
                </a:lnTo>
                <a:lnTo>
                  <a:pt x="0" y="1395653"/>
                </a:lnTo>
                <a:lnTo>
                  <a:pt x="0" y="71196"/>
                </a:lnTo>
                <a:lnTo>
                  <a:pt x="11714" y="29705"/>
                </a:lnTo>
                <a:lnTo>
                  <a:pt x="42318" y="2440"/>
                </a:lnTo>
                <a:lnTo>
                  <a:pt x="53397" y="0"/>
                </a:lnTo>
                <a:lnTo>
                  <a:pt x="2005253" y="0"/>
                </a:lnTo>
                <a:lnTo>
                  <a:pt x="2046744" y="15621"/>
                </a:lnTo>
                <a:lnTo>
                  <a:pt x="2072564" y="51661"/>
                </a:lnTo>
                <a:lnTo>
                  <a:pt x="2076449" y="71196"/>
                </a:lnTo>
                <a:lnTo>
                  <a:pt x="2076449" y="1395653"/>
                </a:lnTo>
                <a:lnTo>
                  <a:pt x="2060827" y="1437143"/>
                </a:lnTo>
                <a:lnTo>
                  <a:pt x="2024786" y="1462963"/>
                </a:lnTo>
                <a:lnTo>
                  <a:pt x="2005253" y="14668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object 13"/>
          <p:cNvSpPr/>
          <p:nvPr/>
        </p:nvSpPr>
        <p:spPr>
          <a:xfrm>
            <a:off x="9810750" y="2657752"/>
            <a:ext cx="70485" cy="1466850"/>
          </a:xfrm>
          <a:custGeom>
            <a:avLst/>
            <a:gdLst/>
            <a:rect l="l" t="t" r="r" b="b"/>
            <a:pathLst>
              <a:path w="70484" h="1466850">
                <a:moveTo>
                  <a:pt x="70449" y="1466294"/>
                </a:moveTo>
                <a:lnTo>
                  <a:pt x="33856" y="1453741"/>
                </a:lnTo>
                <a:lnTo>
                  <a:pt x="5799" y="1419531"/>
                </a:lnTo>
                <a:lnTo>
                  <a:pt x="0" y="1390372"/>
                </a:lnTo>
                <a:lnTo>
                  <a:pt x="0" y="75922"/>
                </a:lnTo>
                <a:lnTo>
                  <a:pt x="12829" y="33579"/>
                </a:lnTo>
                <a:lnTo>
                  <a:pt x="47038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0999" y="46761"/>
                </a:lnTo>
                <a:lnTo>
                  <a:pt x="38099" y="75922"/>
                </a:lnTo>
                <a:lnTo>
                  <a:pt x="38099" y="1390372"/>
                </a:lnTo>
                <a:lnTo>
                  <a:pt x="44514" y="1432713"/>
                </a:lnTo>
                <a:lnTo>
                  <a:pt x="66287" y="1464638"/>
                </a:lnTo>
                <a:lnTo>
                  <a:pt x="70449" y="1466294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object 14"/>
          <p:cNvSpPr/>
          <p:nvPr/>
        </p:nvSpPr>
        <p:spPr>
          <a:xfrm>
            <a:off x="9829799" y="4200525"/>
            <a:ext cx="2076450" cy="1295400"/>
          </a:xfrm>
          <a:custGeom>
            <a:avLst/>
            <a:gdLst/>
            <a:rect l="l" t="t" r="r" b="b"/>
            <a:pathLst>
              <a:path w="2076450" h="1295400">
                <a:moveTo>
                  <a:pt x="2005253" y="1295399"/>
                </a:moveTo>
                <a:lnTo>
                  <a:pt x="53397" y="1295399"/>
                </a:lnTo>
                <a:lnTo>
                  <a:pt x="49680" y="1294911"/>
                </a:lnTo>
                <a:lnTo>
                  <a:pt x="14082" y="1269543"/>
                </a:lnTo>
                <a:lnTo>
                  <a:pt x="366" y="1229157"/>
                </a:lnTo>
                <a:lnTo>
                  <a:pt x="0" y="1224202"/>
                </a:lnTo>
                <a:lnTo>
                  <a:pt x="0" y="71196"/>
                </a:lnTo>
                <a:lnTo>
                  <a:pt x="11714" y="29704"/>
                </a:lnTo>
                <a:lnTo>
                  <a:pt x="42318" y="2439"/>
                </a:lnTo>
                <a:lnTo>
                  <a:pt x="53397" y="0"/>
                </a:lnTo>
                <a:lnTo>
                  <a:pt x="2005253" y="0"/>
                </a:lnTo>
                <a:lnTo>
                  <a:pt x="2046744" y="15621"/>
                </a:lnTo>
                <a:lnTo>
                  <a:pt x="2072564" y="51661"/>
                </a:lnTo>
                <a:lnTo>
                  <a:pt x="2076449" y="71196"/>
                </a:lnTo>
                <a:lnTo>
                  <a:pt x="2076449" y="1224202"/>
                </a:lnTo>
                <a:lnTo>
                  <a:pt x="2060827" y="1265693"/>
                </a:lnTo>
                <a:lnTo>
                  <a:pt x="2024786" y="1291512"/>
                </a:lnTo>
                <a:lnTo>
                  <a:pt x="2005253" y="1295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object 15"/>
          <p:cNvSpPr/>
          <p:nvPr/>
        </p:nvSpPr>
        <p:spPr>
          <a:xfrm>
            <a:off x="9810750" y="4200802"/>
            <a:ext cx="70485" cy="1295400"/>
          </a:xfrm>
          <a:custGeom>
            <a:avLst/>
            <a:gdLst/>
            <a:rect l="l" t="t" r="r" b="b"/>
            <a:pathLst>
              <a:path w="70484" h="1295400">
                <a:moveTo>
                  <a:pt x="70449" y="1294844"/>
                </a:moveTo>
                <a:lnTo>
                  <a:pt x="33856" y="1282291"/>
                </a:lnTo>
                <a:lnTo>
                  <a:pt x="5799" y="1248082"/>
                </a:lnTo>
                <a:lnTo>
                  <a:pt x="0" y="1218922"/>
                </a:lnTo>
                <a:lnTo>
                  <a:pt x="0" y="75922"/>
                </a:lnTo>
                <a:lnTo>
                  <a:pt x="12829" y="33579"/>
                </a:lnTo>
                <a:lnTo>
                  <a:pt x="47038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0999" y="46761"/>
                </a:lnTo>
                <a:lnTo>
                  <a:pt x="38099" y="75922"/>
                </a:lnTo>
                <a:lnTo>
                  <a:pt x="38099" y="1218922"/>
                </a:lnTo>
                <a:lnTo>
                  <a:pt x="44514" y="1261264"/>
                </a:lnTo>
                <a:lnTo>
                  <a:pt x="66287" y="1293188"/>
                </a:lnTo>
                <a:lnTo>
                  <a:pt x="70449" y="1294844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object 16"/>
          <p:cNvSpPr/>
          <p:nvPr/>
        </p:nvSpPr>
        <p:spPr>
          <a:xfrm>
            <a:off x="9829799" y="5572124"/>
            <a:ext cx="2076450" cy="1095375"/>
          </a:xfrm>
          <a:custGeom>
            <a:avLst/>
            <a:gdLst/>
            <a:rect l="l" t="t" r="r" b="b"/>
            <a:pathLst>
              <a:path w="2076450" h="1095375">
                <a:moveTo>
                  <a:pt x="2005253" y="1095374"/>
                </a:moveTo>
                <a:lnTo>
                  <a:pt x="53397" y="1095374"/>
                </a:lnTo>
                <a:lnTo>
                  <a:pt x="49680" y="1094886"/>
                </a:lnTo>
                <a:lnTo>
                  <a:pt x="14082" y="1069517"/>
                </a:lnTo>
                <a:lnTo>
                  <a:pt x="366" y="1029133"/>
                </a:lnTo>
                <a:lnTo>
                  <a:pt x="0" y="1024178"/>
                </a:lnTo>
                <a:lnTo>
                  <a:pt x="0" y="71196"/>
                </a:lnTo>
                <a:lnTo>
                  <a:pt x="11714" y="29704"/>
                </a:lnTo>
                <a:lnTo>
                  <a:pt x="42318" y="2439"/>
                </a:lnTo>
                <a:lnTo>
                  <a:pt x="53397" y="0"/>
                </a:lnTo>
                <a:lnTo>
                  <a:pt x="2005253" y="0"/>
                </a:lnTo>
                <a:lnTo>
                  <a:pt x="2046744" y="15621"/>
                </a:lnTo>
                <a:lnTo>
                  <a:pt x="2072564" y="51661"/>
                </a:lnTo>
                <a:lnTo>
                  <a:pt x="2076449" y="71196"/>
                </a:lnTo>
                <a:lnTo>
                  <a:pt x="2076449" y="1024178"/>
                </a:lnTo>
                <a:lnTo>
                  <a:pt x="2060827" y="1065668"/>
                </a:lnTo>
                <a:lnTo>
                  <a:pt x="2024786" y="1091487"/>
                </a:lnTo>
                <a:lnTo>
                  <a:pt x="2005253" y="10953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/>
          <p:nvPr/>
        </p:nvSpPr>
        <p:spPr>
          <a:xfrm>
            <a:off x="9810750" y="5572402"/>
            <a:ext cx="70485" cy="1095375"/>
          </a:xfrm>
          <a:custGeom>
            <a:avLst/>
            <a:gdLst/>
            <a:rect l="l" t="t" r="r" b="b"/>
            <a:pathLst>
              <a:path w="70484" h="1095375">
                <a:moveTo>
                  <a:pt x="70450" y="1094819"/>
                </a:moveTo>
                <a:lnTo>
                  <a:pt x="33856" y="1082266"/>
                </a:lnTo>
                <a:lnTo>
                  <a:pt x="5799" y="1048056"/>
                </a:lnTo>
                <a:lnTo>
                  <a:pt x="0" y="1018897"/>
                </a:lnTo>
                <a:lnTo>
                  <a:pt x="0" y="75922"/>
                </a:lnTo>
                <a:lnTo>
                  <a:pt x="12829" y="33579"/>
                </a:lnTo>
                <a:lnTo>
                  <a:pt x="47038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0999" y="46761"/>
                </a:lnTo>
                <a:lnTo>
                  <a:pt x="38099" y="75922"/>
                </a:lnTo>
                <a:lnTo>
                  <a:pt x="38099" y="1018897"/>
                </a:lnTo>
                <a:lnTo>
                  <a:pt x="44514" y="1061238"/>
                </a:lnTo>
                <a:lnTo>
                  <a:pt x="66287" y="1093163"/>
                </a:lnTo>
                <a:lnTo>
                  <a:pt x="70450" y="1094819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8" name="object 18"/>
          <p:cNvSpPr txBox="1"/>
          <p:nvPr/>
        </p:nvSpPr>
        <p:spPr>
          <a:xfrm>
            <a:off x="9801918" y="920750"/>
            <a:ext cx="1104265" cy="26035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475" b="0" spc="-562" baseline="1000">
                <a:solidFill>
                  <a:srgbClr val="007bff"/>
                </a:solidFill>
                <a:latin typeface="함초롬돋움"/>
                <a:cs typeface="함초롬돋움"/>
              </a:rPr>
              <a:t> </a:t>
            </a:r>
            <a:r>
              <a:rPr sz="1650" b="1" spc="-14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코드</a:t>
            </a:r>
            <a:r>
              <a:rPr sz="1650" b="1" spc="-17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650" b="1" spc="-14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설명</a:t>
            </a:r>
            <a:endParaRPr sz="1650">
              <a:latin typeface="맑은 고딕"/>
              <a:ea typeface="+mj-ea"/>
              <a:cs typeface="맑은 고딕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916218" y="1325698"/>
            <a:ext cx="1910714" cy="1193800"/>
          </a:xfrm>
          <a:prstGeom prst="rect">
            <a:avLst/>
          </a:prstGeom>
        </p:spPr>
        <p:txBody>
          <a:bodyPr vert="horz" wrap="square" lIns="0" tIns="64769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  <a:defRPr/>
            </a:pPr>
            <a:r>
              <a:rPr sz="1200" b="1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데이터베이스 </a:t>
            </a:r>
            <a:r>
              <a:rPr sz="12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연결</a:t>
            </a:r>
            <a:r>
              <a:rPr sz="1200" b="1" spc="-13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설정</a:t>
            </a:r>
            <a:endParaRPr sz="1200" b="1" spc="-9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2700" marR="34290">
              <a:lnSpc>
                <a:spcPct val="107400"/>
              </a:lnSpc>
              <a:spcBef>
                <a:spcPts val="265"/>
              </a:spcBef>
              <a:defRPr/>
            </a:pPr>
            <a:r>
              <a:rPr sz="1050">
                <a:solidFill>
                  <a:srgbClr val="333a40"/>
                </a:solidFill>
                <a:latin typeface="Courier New"/>
                <a:cs typeface="Courier New"/>
              </a:rPr>
              <a:t>get_connection() </a:t>
            </a:r>
            <a:r>
              <a:rPr sz="105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함수는  </a:t>
            </a:r>
            <a:r>
              <a:rPr sz="1150" b="0" spc="-114">
                <a:solidFill>
                  <a:srgbClr val="333a40"/>
                </a:solidFill>
                <a:latin typeface="Arial"/>
                <a:cs typeface="Arial"/>
              </a:rPr>
              <a:t>MySQL </a:t>
            </a:r>
            <a:r>
              <a:rPr sz="105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데이터베이스에 연결하기  위한 설정을</a:t>
            </a:r>
            <a:r>
              <a:rPr sz="1050" b="0" spc="-5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050" b="0" spc="-7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제공합니다</a:t>
            </a:r>
            <a:r>
              <a:rPr sz="1150" b="0" spc="-75">
                <a:solidFill>
                  <a:srgbClr val="333a40"/>
                </a:solidFill>
                <a:latin typeface="Arial"/>
                <a:cs typeface="Arial"/>
              </a:rPr>
              <a:t>.</a:t>
            </a:r>
            <a:endParaRPr sz="1150" b="0" spc="-75">
              <a:solidFill>
                <a:srgbClr val="333a40"/>
              </a:solidFill>
              <a:latin typeface="Arial"/>
              <a:cs typeface="Arial"/>
            </a:endParaRPr>
          </a:p>
          <a:p>
            <a:pPr marL="12700" marR="5080">
              <a:lnSpc>
                <a:spcPts val="1350"/>
              </a:lnSpc>
              <a:spcBef>
                <a:spcPts val="114"/>
              </a:spcBef>
              <a:defRPr/>
            </a:pPr>
            <a:r>
              <a:rPr sz="1150" b="0" spc="-40">
                <a:solidFill>
                  <a:srgbClr val="333a40"/>
                </a:solidFill>
                <a:latin typeface="Arial"/>
                <a:cs typeface="Arial"/>
              </a:rPr>
              <a:t>DictCursor</a:t>
            </a:r>
            <a:r>
              <a:rPr sz="1050" b="0" spc="-4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를 </a:t>
            </a:r>
            <a:r>
              <a:rPr sz="105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사용하여 결과를 딕  셔너리 형태로</a:t>
            </a:r>
            <a:r>
              <a:rPr sz="1050" b="0" spc="-5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050" b="0" spc="-7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반환합니다</a:t>
            </a:r>
            <a:r>
              <a:rPr sz="1150" b="0" spc="-75">
                <a:solidFill>
                  <a:srgbClr val="333a40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916218" y="2697298"/>
            <a:ext cx="1910714" cy="1179377"/>
          </a:xfrm>
          <a:prstGeom prst="rect">
            <a:avLst/>
          </a:prstGeom>
        </p:spPr>
        <p:txBody>
          <a:bodyPr vert="horz" wrap="square" lIns="0" tIns="64769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  <a:defRPr/>
            </a:pPr>
            <a:r>
              <a:rPr sz="12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의상 추천</a:t>
            </a:r>
            <a:r>
              <a:rPr sz="1200" b="1" spc="-13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로직</a:t>
            </a:r>
            <a:endParaRPr sz="1200" b="1" spc="-9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defRPr/>
            </a:pPr>
            <a:r>
              <a:rPr sz="1050">
                <a:solidFill>
                  <a:srgbClr val="333a40"/>
                </a:solidFill>
                <a:latin typeface="Courier New"/>
                <a:cs typeface="Courier New"/>
              </a:rPr>
              <a:t>clothes(tem)</a:t>
            </a:r>
            <a:r>
              <a:rPr sz="1050" b="0" spc="-340">
                <a:solidFill>
                  <a:srgbClr val="333a40"/>
                </a:solidFill>
                <a:latin typeface="Courier New"/>
                <a:cs typeface="Courier New"/>
              </a:rPr>
              <a:t> </a:t>
            </a:r>
            <a:r>
              <a:rPr sz="105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함수는 입력된</a:t>
            </a:r>
            <a:endParaRPr sz="1050" b="0" spc="-85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2700" marR="5080">
              <a:lnSpc>
                <a:spcPct val="101699"/>
              </a:lnSpc>
              <a:spcBef>
                <a:spcPts val="295"/>
              </a:spcBef>
              <a:defRPr/>
            </a:pPr>
            <a:r>
              <a:rPr sz="105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온도에 맞는 의상을 데이터베이스  에서 </a:t>
            </a:r>
            <a:r>
              <a:rPr sz="1050" b="0" spc="-7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조회합니다</a:t>
            </a:r>
            <a:r>
              <a:rPr sz="1150" b="0" spc="-75">
                <a:solidFill>
                  <a:srgbClr val="333a40"/>
                </a:solidFill>
                <a:latin typeface="Arial"/>
                <a:cs typeface="Arial"/>
              </a:rPr>
              <a:t>. </a:t>
            </a:r>
            <a:r>
              <a:rPr sz="105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온도 범위  </a:t>
            </a:r>
            <a:r>
              <a:rPr sz="1150">
                <a:solidFill>
                  <a:srgbClr val="333a40"/>
                </a:solidFill>
                <a:latin typeface="Arial"/>
                <a:cs typeface="Arial"/>
              </a:rPr>
              <a:t>(min_temp, </a:t>
            </a:r>
            <a:r>
              <a:rPr sz="1150" b="0" spc="-20">
                <a:solidFill>
                  <a:srgbClr val="333a40"/>
                </a:solidFill>
                <a:latin typeface="Arial"/>
                <a:cs typeface="Arial"/>
              </a:rPr>
              <a:t>max_temp)</a:t>
            </a:r>
            <a:r>
              <a:rPr sz="1050" b="0" spc="-2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를 </a:t>
            </a:r>
            <a:r>
              <a:rPr sz="105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기  준으로 적절한 의상을 찾아 반환합  </a:t>
            </a:r>
            <a:r>
              <a:rPr sz="1050" b="0" spc="-6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니다</a:t>
            </a:r>
            <a:r>
              <a:rPr sz="1150" b="0" spc="-65">
                <a:solidFill>
                  <a:srgbClr val="333a40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16218" y="4262763"/>
            <a:ext cx="1910714" cy="1156962"/>
          </a:xfrm>
          <a:prstGeom prst="rect">
            <a:avLst/>
          </a:prstGeom>
        </p:spPr>
        <p:txBody>
          <a:bodyPr vert="horz" wrap="square" lIns="0" tIns="42544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  <a:defRPr/>
            </a:pPr>
            <a:r>
              <a:rPr sz="12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날씨 </a:t>
            </a:r>
            <a:r>
              <a:rPr sz="1200" b="1" spc="-5">
                <a:solidFill>
                  <a:srgbClr val="333a40"/>
                </a:solidFill>
                <a:latin typeface="Noto Sans KR"/>
                <a:cs typeface="Noto Sans KR"/>
              </a:rPr>
              <a:t>API</a:t>
            </a:r>
            <a:r>
              <a:rPr sz="1200" b="1" spc="-15">
                <a:solidFill>
                  <a:srgbClr val="333a40"/>
                </a:solidFill>
                <a:latin typeface="Noto Sans KR"/>
                <a:cs typeface="Noto Sans KR"/>
              </a:rPr>
              <a:t> </a:t>
            </a:r>
            <a:r>
              <a:rPr sz="12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연동</a:t>
            </a:r>
            <a:endParaRPr sz="1200" b="1" spc="-9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259"/>
              </a:spcBef>
              <a:defRPr/>
            </a:pPr>
            <a:r>
              <a:rPr sz="1050">
                <a:solidFill>
                  <a:srgbClr val="333a40"/>
                </a:solidFill>
                <a:latin typeface="Courier New"/>
                <a:cs typeface="Courier New"/>
              </a:rPr>
              <a:t>weather()</a:t>
            </a:r>
            <a:r>
              <a:rPr sz="1050" b="0" spc="-325">
                <a:solidFill>
                  <a:srgbClr val="333a40"/>
                </a:solidFill>
                <a:latin typeface="Courier New"/>
                <a:cs typeface="Courier New"/>
              </a:rPr>
              <a:t> </a:t>
            </a:r>
            <a:r>
              <a:rPr sz="105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함수는 기상청 </a:t>
            </a:r>
            <a:r>
              <a:rPr sz="1150" b="0" spc="-70">
                <a:solidFill>
                  <a:srgbClr val="333a40"/>
                </a:solidFill>
                <a:latin typeface="Arial"/>
                <a:cs typeface="Arial"/>
              </a:rPr>
              <a:t>API</a:t>
            </a:r>
            <a:endParaRPr sz="1150" b="0" spc="-70">
              <a:solidFill>
                <a:srgbClr val="333a40"/>
              </a:solidFill>
              <a:latin typeface="Arial"/>
              <a:cs typeface="Arial"/>
            </a:endParaRPr>
          </a:p>
          <a:p>
            <a:pPr marL="12700" marR="5080">
              <a:lnSpc>
                <a:spcPct val="100099"/>
              </a:lnSpc>
              <a:spcBef>
                <a:spcPts val="290"/>
              </a:spcBef>
              <a:defRPr/>
            </a:pPr>
            <a:r>
              <a:rPr sz="105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를 호출하여 현재 날씨 정보를 가  </a:t>
            </a:r>
            <a:r>
              <a:rPr sz="1050" b="0" spc="-7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져옵니다</a:t>
            </a:r>
            <a:r>
              <a:rPr sz="1150" b="0" spc="-75">
                <a:solidFill>
                  <a:srgbClr val="333a40"/>
                </a:solidFill>
                <a:latin typeface="Arial"/>
                <a:cs typeface="Arial"/>
              </a:rPr>
              <a:t>. </a:t>
            </a:r>
            <a:r>
              <a:rPr sz="105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지역명을 기준으로 데이  터베이스에서 </a:t>
            </a:r>
            <a:r>
              <a:rPr sz="1050" b="0" spc="-4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좌표</a:t>
            </a:r>
            <a:r>
              <a:rPr sz="1150" b="0" spc="-40">
                <a:solidFill>
                  <a:srgbClr val="333a40"/>
                </a:solidFill>
                <a:latin typeface="Arial"/>
                <a:cs typeface="Arial"/>
              </a:rPr>
              <a:t>(nx, </a:t>
            </a:r>
            <a:r>
              <a:rPr sz="1150" b="0" spc="-35">
                <a:solidFill>
                  <a:srgbClr val="333a40"/>
                </a:solidFill>
                <a:latin typeface="Arial"/>
                <a:cs typeface="Arial"/>
              </a:rPr>
              <a:t>ny)</a:t>
            </a:r>
            <a:r>
              <a:rPr sz="1050" b="0" spc="-3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를 </a:t>
            </a:r>
            <a:r>
              <a:rPr sz="105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조  </a:t>
            </a:r>
            <a:r>
              <a:rPr sz="1050" b="0" spc="-7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회합니다</a:t>
            </a:r>
            <a:r>
              <a:rPr sz="1150" b="0" spc="-75">
                <a:solidFill>
                  <a:srgbClr val="333a40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16218" y="5634363"/>
            <a:ext cx="1844039" cy="947411"/>
          </a:xfrm>
          <a:prstGeom prst="rect">
            <a:avLst/>
          </a:prstGeom>
        </p:spPr>
        <p:txBody>
          <a:bodyPr vert="horz" wrap="square" lIns="0" tIns="42544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  <a:defRPr/>
            </a:pPr>
            <a:r>
              <a:rPr sz="12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데이터 처리 </a:t>
            </a:r>
            <a:r>
              <a:rPr sz="120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및</a:t>
            </a:r>
            <a:r>
              <a:rPr sz="1200" b="1" spc="-14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응답</a:t>
            </a:r>
            <a:endParaRPr sz="1200" b="1" spc="-9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2700" marR="5080" algn="just">
              <a:lnSpc>
                <a:spcPct val="99600"/>
              </a:lnSpc>
              <a:spcBef>
                <a:spcPts val="265"/>
              </a:spcBef>
              <a:defRPr/>
            </a:pPr>
            <a:r>
              <a:rPr sz="1150" b="0" spc="-80">
                <a:solidFill>
                  <a:srgbClr val="333a40"/>
                </a:solidFill>
                <a:latin typeface="Arial"/>
                <a:cs typeface="Arial"/>
              </a:rPr>
              <a:t>API</a:t>
            </a:r>
            <a:r>
              <a:rPr sz="1050" b="0" spc="-8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에서 </a:t>
            </a:r>
            <a:r>
              <a:rPr sz="105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받은 </a:t>
            </a:r>
            <a:r>
              <a:rPr sz="1150" b="0" spc="-114">
                <a:solidFill>
                  <a:srgbClr val="333a40"/>
                </a:solidFill>
                <a:latin typeface="Arial"/>
                <a:cs typeface="Arial"/>
              </a:rPr>
              <a:t>JSON </a:t>
            </a:r>
            <a:r>
              <a:rPr sz="105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데이터를 파  싱하여 온도 </a:t>
            </a:r>
            <a:r>
              <a:rPr sz="1050" b="0" spc="-6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정보</a:t>
            </a:r>
            <a:r>
              <a:rPr sz="1150" b="0" spc="-65">
                <a:solidFill>
                  <a:srgbClr val="333a40"/>
                </a:solidFill>
                <a:latin typeface="Arial"/>
                <a:cs typeface="Arial"/>
              </a:rPr>
              <a:t>(T1H)</a:t>
            </a:r>
            <a:r>
              <a:rPr sz="1050" b="0" spc="-6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를 </a:t>
            </a:r>
            <a:r>
              <a:rPr sz="105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추출하  </a:t>
            </a:r>
            <a:r>
              <a:rPr sz="1050" b="0" spc="-6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고</a:t>
            </a:r>
            <a:r>
              <a:rPr sz="1150" b="0" spc="-60">
                <a:solidFill>
                  <a:srgbClr val="333a40"/>
                </a:solidFill>
                <a:latin typeface="Arial"/>
                <a:cs typeface="Arial"/>
              </a:rPr>
              <a:t>, </a:t>
            </a:r>
            <a:r>
              <a:rPr sz="105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추출된 온도를 기반으로 의상  추천 함수를</a:t>
            </a:r>
            <a:r>
              <a:rPr sz="1050" b="0" spc="-5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050" b="0" spc="-7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호출합니다</a:t>
            </a:r>
            <a:r>
              <a:rPr sz="1150" b="0" spc="-75">
                <a:solidFill>
                  <a:srgbClr val="333a40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1905001" y="2352675"/>
            <a:ext cx="838200" cy="152400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915150"/>
          </a:xfrm>
          <a:custGeom>
            <a:avLst/>
            <a:gdLst/>
            <a:rect l="l" t="t" r="r" b="b"/>
            <a:pathLst>
              <a:path w="12192000" h="6915150">
                <a:moveTo>
                  <a:pt x="0" y="0"/>
                </a:moveTo>
                <a:lnTo>
                  <a:pt x="12191999" y="0"/>
                </a:lnTo>
                <a:lnTo>
                  <a:pt x="12191999" y="6915149"/>
                </a:lnTo>
                <a:lnTo>
                  <a:pt x="0" y="6915149"/>
                </a:lnTo>
                <a:lnTo>
                  <a:pt x="0" y="0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object 3"/>
          <p:cNvSpPr/>
          <p:nvPr/>
        </p:nvSpPr>
        <p:spPr>
          <a:xfrm>
            <a:off x="419100" y="380999"/>
            <a:ext cx="0" cy="514350"/>
          </a:xfrm>
          <a:custGeom>
            <a:avLst/>
            <a:gdLst/>
            <a:rect l="l" t="t" r="r" b="b"/>
            <a:pathLst>
              <a:path h="514350">
                <a:moveTo>
                  <a:pt x="0" y="0"/>
                </a:moveTo>
                <a:lnTo>
                  <a:pt x="0" y="514349"/>
                </a:lnTo>
              </a:path>
            </a:pathLst>
          </a:custGeom>
          <a:ln w="76199">
            <a:solidFill>
              <a:srgbClr val="007bff"/>
            </a:solidFill>
          </a:ln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 txBox="1"/>
          <p:nvPr/>
        </p:nvSpPr>
        <p:spPr>
          <a:xfrm>
            <a:off x="587374" y="434975"/>
            <a:ext cx="655320" cy="42227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700" b="1" spc="-229">
                <a:solidFill>
                  <a:srgbClr val="007bff"/>
                </a:solidFill>
                <a:latin typeface="맑은 고딕"/>
                <a:ea typeface="+mj-ea"/>
                <a:cs typeface="맑은 고딕"/>
              </a:rPr>
              <a:t>시</a:t>
            </a:r>
            <a:r>
              <a:rPr sz="2700" b="1" spc="-220">
                <a:solidFill>
                  <a:srgbClr val="007bff"/>
                </a:solidFill>
                <a:latin typeface="맑은 고딕"/>
                <a:ea typeface="+mj-ea"/>
                <a:cs typeface="맑은 고딕"/>
              </a:rPr>
              <a:t>연</a:t>
            </a:r>
            <a:endParaRPr sz="2700">
              <a:latin typeface="맑은 고딕"/>
              <a:ea typeface="+mj-ea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0049" y="1666875"/>
            <a:ext cx="5553075" cy="904875"/>
          </a:xfrm>
          <a:custGeom>
            <a:avLst/>
            <a:gdLst/>
            <a:rect l="l" t="t" r="r" b="b"/>
            <a:pathLst>
              <a:path w="5553075" h="904875">
                <a:moveTo>
                  <a:pt x="5481878" y="904874"/>
                </a:moveTo>
                <a:lnTo>
                  <a:pt x="53397" y="904874"/>
                </a:lnTo>
                <a:lnTo>
                  <a:pt x="49681" y="904386"/>
                </a:lnTo>
                <a:lnTo>
                  <a:pt x="14085" y="879018"/>
                </a:lnTo>
                <a:lnTo>
                  <a:pt x="366" y="838633"/>
                </a:lnTo>
                <a:lnTo>
                  <a:pt x="0" y="833678"/>
                </a:lnTo>
                <a:lnTo>
                  <a:pt x="0" y="71196"/>
                </a:lnTo>
                <a:lnTo>
                  <a:pt x="11716" y="29704"/>
                </a:lnTo>
                <a:lnTo>
                  <a:pt x="42320" y="2440"/>
                </a:lnTo>
                <a:lnTo>
                  <a:pt x="53397" y="0"/>
                </a:lnTo>
                <a:lnTo>
                  <a:pt x="5481878" y="0"/>
                </a:lnTo>
                <a:lnTo>
                  <a:pt x="5523369" y="15621"/>
                </a:lnTo>
                <a:lnTo>
                  <a:pt x="5549188" y="51661"/>
                </a:lnTo>
                <a:lnTo>
                  <a:pt x="5553074" y="71196"/>
                </a:lnTo>
                <a:lnTo>
                  <a:pt x="5553074" y="833678"/>
                </a:lnTo>
                <a:lnTo>
                  <a:pt x="5537452" y="875169"/>
                </a:lnTo>
                <a:lnTo>
                  <a:pt x="5501412" y="900988"/>
                </a:lnTo>
                <a:lnTo>
                  <a:pt x="5481878" y="904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380999" y="1667152"/>
            <a:ext cx="70485" cy="904875"/>
          </a:xfrm>
          <a:custGeom>
            <a:avLst/>
            <a:gdLst/>
            <a:rect l="l" t="t" r="r" b="b"/>
            <a:pathLst>
              <a:path w="70484" h="904875">
                <a:moveTo>
                  <a:pt x="70449" y="904319"/>
                </a:moveTo>
                <a:lnTo>
                  <a:pt x="33857" y="891766"/>
                </a:lnTo>
                <a:lnTo>
                  <a:pt x="5800" y="857557"/>
                </a:lnTo>
                <a:lnTo>
                  <a:pt x="0" y="828397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099" y="75922"/>
                </a:lnTo>
                <a:lnTo>
                  <a:pt x="38099" y="828397"/>
                </a:lnTo>
                <a:lnTo>
                  <a:pt x="44514" y="870739"/>
                </a:lnTo>
                <a:lnTo>
                  <a:pt x="66287" y="902663"/>
                </a:lnTo>
                <a:lnTo>
                  <a:pt x="70449" y="904319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400049" y="2714624"/>
            <a:ext cx="5553075" cy="904875"/>
          </a:xfrm>
          <a:custGeom>
            <a:avLst/>
            <a:gdLst/>
            <a:rect l="l" t="t" r="r" b="b"/>
            <a:pathLst>
              <a:path w="5553075" h="904875">
                <a:moveTo>
                  <a:pt x="5481878" y="904874"/>
                </a:moveTo>
                <a:lnTo>
                  <a:pt x="53397" y="904874"/>
                </a:lnTo>
                <a:lnTo>
                  <a:pt x="49681" y="904386"/>
                </a:lnTo>
                <a:lnTo>
                  <a:pt x="14085" y="879018"/>
                </a:lnTo>
                <a:lnTo>
                  <a:pt x="366" y="838633"/>
                </a:lnTo>
                <a:lnTo>
                  <a:pt x="0" y="833678"/>
                </a:lnTo>
                <a:lnTo>
                  <a:pt x="0" y="71196"/>
                </a:lnTo>
                <a:lnTo>
                  <a:pt x="11716" y="29705"/>
                </a:lnTo>
                <a:lnTo>
                  <a:pt x="42320" y="2440"/>
                </a:lnTo>
                <a:lnTo>
                  <a:pt x="53397" y="0"/>
                </a:lnTo>
                <a:lnTo>
                  <a:pt x="5481878" y="0"/>
                </a:lnTo>
                <a:lnTo>
                  <a:pt x="5523369" y="15621"/>
                </a:lnTo>
                <a:lnTo>
                  <a:pt x="5549188" y="51661"/>
                </a:lnTo>
                <a:lnTo>
                  <a:pt x="5553074" y="71196"/>
                </a:lnTo>
                <a:lnTo>
                  <a:pt x="5553074" y="833678"/>
                </a:lnTo>
                <a:lnTo>
                  <a:pt x="5537452" y="875169"/>
                </a:lnTo>
                <a:lnTo>
                  <a:pt x="5501412" y="900988"/>
                </a:lnTo>
                <a:lnTo>
                  <a:pt x="5481878" y="904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380999" y="2714902"/>
            <a:ext cx="70485" cy="904875"/>
          </a:xfrm>
          <a:custGeom>
            <a:avLst/>
            <a:gdLst/>
            <a:rect l="l" t="t" r="r" b="b"/>
            <a:pathLst>
              <a:path w="70484" h="904875">
                <a:moveTo>
                  <a:pt x="70450" y="904319"/>
                </a:moveTo>
                <a:lnTo>
                  <a:pt x="33857" y="891766"/>
                </a:lnTo>
                <a:lnTo>
                  <a:pt x="5800" y="857557"/>
                </a:lnTo>
                <a:lnTo>
                  <a:pt x="0" y="828397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099" y="75922"/>
                </a:lnTo>
                <a:lnTo>
                  <a:pt x="38099" y="828397"/>
                </a:lnTo>
                <a:lnTo>
                  <a:pt x="44514" y="870739"/>
                </a:lnTo>
                <a:lnTo>
                  <a:pt x="66287" y="902663"/>
                </a:lnTo>
                <a:lnTo>
                  <a:pt x="70450" y="904319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/>
          <p:nvPr/>
        </p:nvSpPr>
        <p:spPr>
          <a:xfrm>
            <a:off x="400049" y="3762375"/>
            <a:ext cx="5553075" cy="1162050"/>
          </a:xfrm>
          <a:custGeom>
            <a:avLst/>
            <a:gdLst/>
            <a:rect l="l" t="t" r="r" b="b"/>
            <a:pathLst>
              <a:path w="5553075" h="1162050">
                <a:moveTo>
                  <a:pt x="5481878" y="1162049"/>
                </a:moveTo>
                <a:lnTo>
                  <a:pt x="53397" y="1162049"/>
                </a:lnTo>
                <a:lnTo>
                  <a:pt x="49678" y="1161561"/>
                </a:lnTo>
                <a:lnTo>
                  <a:pt x="14085" y="1136193"/>
                </a:lnTo>
                <a:lnTo>
                  <a:pt x="366" y="1095808"/>
                </a:lnTo>
                <a:lnTo>
                  <a:pt x="0" y="1090853"/>
                </a:lnTo>
                <a:lnTo>
                  <a:pt x="0" y="71196"/>
                </a:lnTo>
                <a:lnTo>
                  <a:pt x="11716" y="29704"/>
                </a:lnTo>
                <a:lnTo>
                  <a:pt x="42320" y="2440"/>
                </a:lnTo>
                <a:lnTo>
                  <a:pt x="53397" y="0"/>
                </a:lnTo>
                <a:lnTo>
                  <a:pt x="5481878" y="0"/>
                </a:lnTo>
                <a:lnTo>
                  <a:pt x="5523369" y="15621"/>
                </a:lnTo>
                <a:lnTo>
                  <a:pt x="5549188" y="51661"/>
                </a:lnTo>
                <a:lnTo>
                  <a:pt x="5553074" y="71196"/>
                </a:lnTo>
                <a:lnTo>
                  <a:pt x="5553074" y="1090853"/>
                </a:lnTo>
                <a:lnTo>
                  <a:pt x="5537452" y="1132344"/>
                </a:lnTo>
                <a:lnTo>
                  <a:pt x="5501412" y="1158164"/>
                </a:lnTo>
                <a:lnTo>
                  <a:pt x="5481878" y="11620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object 10"/>
          <p:cNvSpPr/>
          <p:nvPr/>
        </p:nvSpPr>
        <p:spPr>
          <a:xfrm>
            <a:off x="380999" y="3762652"/>
            <a:ext cx="70485" cy="1162050"/>
          </a:xfrm>
          <a:custGeom>
            <a:avLst/>
            <a:gdLst/>
            <a:rect l="l" t="t" r="r" b="b"/>
            <a:pathLst>
              <a:path w="70484" h="1162050">
                <a:moveTo>
                  <a:pt x="70450" y="1161494"/>
                </a:moveTo>
                <a:lnTo>
                  <a:pt x="33857" y="1148941"/>
                </a:lnTo>
                <a:lnTo>
                  <a:pt x="5800" y="1114732"/>
                </a:lnTo>
                <a:lnTo>
                  <a:pt x="0" y="1085572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099" y="75922"/>
                </a:lnTo>
                <a:lnTo>
                  <a:pt x="38099" y="1085572"/>
                </a:lnTo>
                <a:lnTo>
                  <a:pt x="44514" y="1127914"/>
                </a:lnTo>
                <a:lnTo>
                  <a:pt x="66287" y="1159838"/>
                </a:lnTo>
                <a:lnTo>
                  <a:pt x="70450" y="1161494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1" name="object 11"/>
          <p:cNvSpPr/>
          <p:nvPr/>
        </p:nvSpPr>
        <p:spPr>
          <a:xfrm>
            <a:off x="400049" y="5067299"/>
            <a:ext cx="5553075" cy="904875"/>
          </a:xfrm>
          <a:custGeom>
            <a:avLst/>
            <a:gdLst/>
            <a:rect l="l" t="t" r="r" b="b"/>
            <a:pathLst>
              <a:path w="5553075" h="904875">
                <a:moveTo>
                  <a:pt x="5481878" y="904874"/>
                </a:moveTo>
                <a:lnTo>
                  <a:pt x="53397" y="904874"/>
                </a:lnTo>
                <a:lnTo>
                  <a:pt x="49681" y="904386"/>
                </a:lnTo>
                <a:lnTo>
                  <a:pt x="14085" y="879017"/>
                </a:lnTo>
                <a:lnTo>
                  <a:pt x="366" y="838633"/>
                </a:lnTo>
                <a:lnTo>
                  <a:pt x="0" y="833678"/>
                </a:lnTo>
                <a:lnTo>
                  <a:pt x="0" y="71196"/>
                </a:lnTo>
                <a:lnTo>
                  <a:pt x="11716" y="29704"/>
                </a:lnTo>
                <a:lnTo>
                  <a:pt x="42320" y="2440"/>
                </a:lnTo>
                <a:lnTo>
                  <a:pt x="53397" y="0"/>
                </a:lnTo>
                <a:lnTo>
                  <a:pt x="5481878" y="0"/>
                </a:lnTo>
                <a:lnTo>
                  <a:pt x="5523369" y="15621"/>
                </a:lnTo>
                <a:lnTo>
                  <a:pt x="5549188" y="51661"/>
                </a:lnTo>
                <a:lnTo>
                  <a:pt x="5553074" y="71196"/>
                </a:lnTo>
                <a:lnTo>
                  <a:pt x="5553074" y="833678"/>
                </a:lnTo>
                <a:lnTo>
                  <a:pt x="5537452" y="875168"/>
                </a:lnTo>
                <a:lnTo>
                  <a:pt x="5501412" y="900988"/>
                </a:lnTo>
                <a:lnTo>
                  <a:pt x="5481878" y="9048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2" name="object 12"/>
          <p:cNvSpPr/>
          <p:nvPr/>
        </p:nvSpPr>
        <p:spPr>
          <a:xfrm>
            <a:off x="380999" y="5067577"/>
            <a:ext cx="70485" cy="904875"/>
          </a:xfrm>
          <a:custGeom>
            <a:avLst/>
            <a:gdLst/>
            <a:rect l="l" t="t" r="r" b="b"/>
            <a:pathLst>
              <a:path w="70484" h="904875">
                <a:moveTo>
                  <a:pt x="70449" y="904319"/>
                </a:moveTo>
                <a:lnTo>
                  <a:pt x="33857" y="891766"/>
                </a:lnTo>
                <a:lnTo>
                  <a:pt x="5800" y="857556"/>
                </a:lnTo>
                <a:lnTo>
                  <a:pt x="0" y="828397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099" y="75922"/>
                </a:lnTo>
                <a:lnTo>
                  <a:pt x="38099" y="828397"/>
                </a:lnTo>
                <a:lnTo>
                  <a:pt x="44514" y="870738"/>
                </a:lnTo>
                <a:lnTo>
                  <a:pt x="66287" y="902663"/>
                </a:lnTo>
                <a:lnTo>
                  <a:pt x="70449" y="904319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object 13"/>
          <p:cNvSpPr txBox="1">
            <a:spLocks noGrp="1"/>
          </p:cNvSpPr>
          <p:nvPr>
            <p:ph type="title" idx="0"/>
          </p:nvPr>
        </p:nvSpPr>
        <p:spPr>
          <a:xfrm>
            <a:off x="368299" y="1206500"/>
            <a:ext cx="2531745" cy="28892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b="0" spc="-145">
                <a:solidFill>
                  <a:srgbClr val="333a40"/>
                </a:solidFill>
              </a:rPr>
              <a:t>웹 </a:t>
            </a:r>
            <a:r>
              <a:rPr sz="1800" b="0" spc="-155">
                <a:solidFill>
                  <a:srgbClr val="333a40"/>
                </a:solidFill>
              </a:rPr>
              <a:t>애플리케이션 </a:t>
            </a:r>
            <a:r>
              <a:rPr sz="1800" b="0" spc="-150">
                <a:solidFill>
                  <a:srgbClr val="333a40"/>
                </a:solidFill>
              </a:rPr>
              <a:t>시연</a:t>
            </a:r>
            <a:r>
              <a:rPr sz="1800" b="0" spc="-120">
                <a:solidFill>
                  <a:srgbClr val="333a40"/>
                </a:solidFill>
              </a:rPr>
              <a:t> </a:t>
            </a:r>
            <a:r>
              <a:rPr sz="1800" b="0" spc="-150">
                <a:solidFill>
                  <a:srgbClr val="333a40"/>
                </a:solidFill>
              </a:rPr>
              <a:t>과정</a:t>
            </a:r>
            <a:endParaRPr sz="1800"/>
          </a:p>
        </p:txBody>
      </p:sp>
      <p:sp>
        <p:nvSpPr>
          <p:cNvPr id="14" name="object 14"/>
          <p:cNvSpPr/>
          <p:nvPr/>
        </p:nvSpPr>
        <p:spPr>
          <a:xfrm>
            <a:off x="561975" y="1819274"/>
            <a:ext cx="266700" cy="266700"/>
          </a:xfrm>
          <a:custGeom>
            <a:avLst/>
            <a:gd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9"/>
                </a:lnTo>
                <a:lnTo>
                  <a:pt x="59264" y="244226"/>
                </a:lnTo>
                <a:lnTo>
                  <a:pt x="30267" y="217947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6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6"/>
                </a:lnTo>
                <a:lnTo>
                  <a:pt x="240453" y="212793"/>
                </a:lnTo>
                <a:lnTo>
                  <a:pt x="212793" y="240453"/>
                </a:lnTo>
                <a:lnTo>
                  <a:pt x="178266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object 15"/>
          <p:cNvSpPr/>
          <p:nvPr/>
        </p:nvSpPr>
        <p:spPr>
          <a:xfrm>
            <a:off x="561975" y="2867024"/>
            <a:ext cx="266700" cy="266700"/>
          </a:xfrm>
          <a:custGeom>
            <a:avLst/>
            <a:gd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9"/>
                </a:lnTo>
                <a:lnTo>
                  <a:pt x="59264" y="244226"/>
                </a:lnTo>
                <a:lnTo>
                  <a:pt x="30267" y="217946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6"/>
                </a:lnTo>
                <a:lnTo>
                  <a:pt x="240453" y="53906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0"/>
                </a:lnTo>
                <a:lnTo>
                  <a:pt x="258908" y="178266"/>
                </a:lnTo>
                <a:lnTo>
                  <a:pt x="240453" y="212792"/>
                </a:lnTo>
                <a:lnTo>
                  <a:pt x="212793" y="240453"/>
                </a:lnTo>
                <a:lnTo>
                  <a:pt x="178266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object 16"/>
          <p:cNvSpPr/>
          <p:nvPr/>
        </p:nvSpPr>
        <p:spPr>
          <a:xfrm>
            <a:off x="561975" y="3914775"/>
            <a:ext cx="266700" cy="266700"/>
          </a:xfrm>
          <a:custGeom>
            <a:avLst/>
            <a:gd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9"/>
                </a:lnTo>
                <a:lnTo>
                  <a:pt x="59264" y="244225"/>
                </a:lnTo>
                <a:lnTo>
                  <a:pt x="30267" y="217946"/>
                </a:lnTo>
                <a:lnTo>
                  <a:pt x="10150" y="184380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5"/>
                </a:lnTo>
                <a:lnTo>
                  <a:pt x="53906" y="26245"/>
                </a:lnTo>
                <a:lnTo>
                  <a:pt x="88433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7" y="7791"/>
                </a:lnTo>
                <a:lnTo>
                  <a:pt x="212793" y="26245"/>
                </a:lnTo>
                <a:lnTo>
                  <a:pt x="240453" y="53905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0"/>
                </a:lnTo>
                <a:lnTo>
                  <a:pt x="258908" y="178266"/>
                </a:lnTo>
                <a:lnTo>
                  <a:pt x="240453" y="212792"/>
                </a:lnTo>
                <a:lnTo>
                  <a:pt x="212793" y="240452"/>
                </a:lnTo>
                <a:lnTo>
                  <a:pt x="178266" y="258908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 txBox="1"/>
          <p:nvPr/>
        </p:nvSpPr>
        <p:spPr>
          <a:xfrm>
            <a:off x="625474" y="1825625"/>
            <a:ext cx="3769360" cy="2374900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Noto Sans KR"/>
              <a:buAutoNum type="arabicPlain"/>
              <a:tabLst>
                <a:tab pos="297815" algn="l"/>
                <a:tab pos="298450" algn="l"/>
              </a:tabLst>
              <a:defRPr/>
            </a:pPr>
            <a:r>
              <a:rPr sz="1500" b="1" spc="-13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지역</a:t>
            </a:r>
            <a:r>
              <a:rPr sz="1500" b="1" spc="-114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500" b="1" spc="-13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선택</a:t>
            </a:r>
            <a:endParaRPr sz="1500" b="1" spc="-135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  <a:defRPr/>
            </a:pPr>
            <a:r>
              <a:rPr sz="135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드롭다운 메뉴에서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원하는 지역을</a:t>
            </a:r>
            <a:r>
              <a:rPr sz="135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350" b="0" spc="-8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선택합니다</a:t>
            </a:r>
            <a:r>
              <a:rPr sz="1350" b="0" spc="-80">
                <a:solidFill>
                  <a:srgbClr val="333a40"/>
                </a:solidFill>
                <a:latin typeface="Lucida Sans Unicode"/>
                <a:cs typeface="Lucida Sans Unicode"/>
              </a:rPr>
              <a:t>.</a:t>
            </a:r>
            <a:endParaRPr sz="1350" b="0" spc="-80">
              <a:solidFill>
                <a:srgbClr val="333a40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defRPr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defRPr/>
            </a:pPr>
            <a:endParaRPr sz="13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790"/>
              </a:spcBef>
              <a:buClr>
                <a:srgbClr val="ffffff"/>
              </a:buClr>
              <a:buFont typeface="Noto Sans KR"/>
              <a:buAutoNum type="arabicPlain" startAt="2"/>
              <a:tabLst>
                <a:tab pos="297815" algn="l"/>
                <a:tab pos="298450" algn="l"/>
              </a:tabLst>
              <a:defRPr/>
            </a:pPr>
            <a:r>
              <a:rPr sz="1500" b="1" spc="-13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검색 버튼</a:t>
            </a:r>
            <a:r>
              <a:rPr sz="150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500" b="1" spc="-13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클릭</a:t>
            </a:r>
            <a:endParaRPr sz="1500" b="1" spc="-135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297815">
              <a:lnSpc>
                <a:spcPct val="100000"/>
              </a:lnSpc>
              <a:spcBef>
                <a:spcPts val="1050"/>
              </a:spcBef>
              <a:defRPr/>
            </a:pPr>
            <a:r>
              <a:rPr sz="1350" b="0" spc="-10">
                <a:solidFill>
                  <a:srgbClr val="333a40"/>
                </a:solidFill>
                <a:latin typeface="Lucida Sans Unicode"/>
                <a:cs typeface="Lucida Sans Unicode"/>
              </a:rPr>
              <a:t>'</a:t>
            </a:r>
            <a:r>
              <a:rPr sz="1350" b="0" spc="-1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검색</a:t>
            </a:r>
            <a:r>
              <a:rPr sz="1350" b="0" spc="-10">
                <a:solidFill>
                  <a:srgbClr val="333a40"/>
                </a:solidFill>
                <a:latin typeface="Lucida Sans Unicode"/>
                <a:cs typeface="Lucida Sans Unicode"/>
              </a:rPr>
              <a:t>'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버튼을 </a:t>
            </a:r>
            <a:r>
              <a:rPr sz="135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클릭하여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날씨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정보를</a:t>
            </a:r>
            <a:r>
              <a:rPr sz="1350" b="0" spc="-1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350" b="0" spc="-8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요청합니다</a:t>
            </a:r>
            <a:r>
              <a:rPr sz="1350" b="0" spc="-80">
                <a:solidFill>
                  <a:srgbClr val="333a40"/>
                </a:solidFill>
                <a:latin typeface="Lucida Sans Unicode"/>
                <a:cs typeface="Lucida Sans Unicode"/>
              </a:rPr>
              <a:t>.</a:t>
            </a:r>
            <a:endParaRPr sz="1350" b="0" spc="-80">
              <a:solidFill>
                <a:srgbClr val="333a40"/>
              </a:solidFill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defRPr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defRPr/>
            </a:pPr>
            <a:endParaRPr sz="13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790"/>
              </a:spcBef>
              <a:buClr>
                <a:srgbClr val="ffffff"/>
              </a:buClr>
              <a:buAutoNum type="arabicPlain" startAt="3"/>
              <a:tabLst>
                <a:tab pos="297815" algn="l"/>
                <a:tab pos="298450" algn="l"/>
              </a:tabLst>
              <a:defRPr/>
            </a:pPr>
            <a:r>
              <a:rPr sz="1500" b="1" spc="-10">
                <a:solidFill>
                  <a:srgbClr val="333a40"/>
                </a:solidFill>
                <a:latin typeface="Noto Sans KR"/>
                <a:cs typeface="Noto Sans KR"/>
              </a:rPr>
              <a:t>API </a:t>
            </a:r>
            <a:r>
              <a:rPr sz="1500" b="1" spc="-13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호출 </a:t>
            </a:r>
            <a:r>
              <a:rPr sz="1500" b="1" spc="-12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및 </a:t>
            </a:r>
            <a:r>
              <a:rPr sz="1500" b="1" spc="-14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데이터</a:t>
            </a:r>
            <a:r>
              <a:rPr sz="1500" b="1" spc="-26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500" b="1" spc="-13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처리</a:t>
            </a:r>
            <a:endParaRPr sz="1500">
              <a:latin typeface="맑은 고딕"/>
              <a:ea typeface="+mj-ea"/>
              <a:cs typeface="맑은 고딕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1225" y="4231639"/>
            <a:ext cx="4774565" cy="52133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  <a:defRPr/>
            </a:pPr>
            <a:r>
              <a:rPr sz="135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백엔드에서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기상청 </a:t>
            </a:r>
            <a:r>
              <a:rPr sz="1350" b="0" spc="-40">
                <a:solidFill>
                  <a:srgbClr val="333a40"/>
                </a:solidFill>
                <a:latin typeface="Lucida Sans Unicode"/>
                <a:cs typeface="Lucida Sans Unicode"/>
              </a:rPr>
              <a:t>API</a:t>
            </a:r>
            <a:r>
              <a:rPr sz="1350" b="0" spc="-4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를 </a:t>
            </a:r>
            <a:r>
              <a:rPr sz="135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호출하고 데이터베이스에서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의상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정보를  </a:t>
            </a:r>
            <a:r>
              <a:rPr sz="1350" b="0" spc="-8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조회합니다</a:t>
            </a:r>
            <a:r>
              <a:rPr sz="1350" b="0" spc="-80">
                <a:solidFill>
                  <a:srgbClr val="333a40"/>
                </a:solidFill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61975" y="5219699"/>
            <a:ext cx="266700" cy="266700"/>
          </a:xfrm>
          <a:custGeom>
            <a:avLst/>
            <a:gdLst/>
            <a:rect l="l" t="t" r="r" b="b"/>
            <a:pathLst>
              <a:path w="266700" h="266700">
                <a:moveTo>
                  <a:pt x="133349" y="266699"/>
                </a:moveTo>
                <a:lnTo>
                  <a:pt x="94639" y="260958"/>
                </a:lnTo>
                <a:lnTo>
                  <a:pt x="59264" y="244225"/>
                </a:lnTo>
                <a:lnTo>
                  <a:pt x="30267" y="217946"/>
                </a:lnTo>
                <a:lnTo>
                  <a:pt x="10150" y="184379"/>
                </a:lnTo>
                <a:lnTo>
                  <a:pt x="640" y="146420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5"/>
                </a:lnTo>
                <a:lnTo>
                  <a:pt x="53906" y="26245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39901" y="160"/>
                </a:lnTo>
                <a:lnTo>
                  <a:pt x="178266" y="7791"/>
                </a:lnTo>
                <a:lnTo>
                  <a:pt x="212793" y="26245"/>
                </a:lnTo>
                <a:lnTo>
                  <a:pt x="240453" y="53905"/>
                </a:lnTo>
                <a:lnTo>
                  <a:pt x="258908" y="88432"/>
                </a:lnTo>
                <a:lnTo>
                  <a:pt x="266539" y="126798"/>
                </a:lnTo>
                <a:lnTo>
                  <a:pt x="266699" y="133349"/>
                </a:lnTo>
                <a:lnTo>
                  <a:pt x="266539" y="139901"/>
                </a:lnTo>
                <a:lnTo>
                  <a:pt x="258908" y="178266"/>
                </a:lnTo>
                <a:lnTo>
                  <a:pt x="240453" y="212792"/>
                </a:lnTo>
                <a:lnTo>
                  <a:pt x="212793" y="240452"/>
                </a:lnTo>
                <a:lnTo>
                  <a:pt x="178266" y="258907"/>
                </a:lnTo>
                <a:lnTo>
                  <a:pt x="139901" y="266539"/>
                </a:lnTo>
                <a:lnTo>
                  <a:pt x="133349" y="266699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0" name="object 20"/>
          <p:cNvSpPr txBox="1"/>
          <p:nvPr/>
        </p:nvSpPr>
        <p:spPr>
          <a:xfrm>
            <a:off x="625474" y="5226049"/>
            <a:ext cx="1057910" cy="23177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7815" algn="l"/>
              </a:tabLst>
              <a:defRPr/>
            </a:pPr>
            <a:r>
              <a:rPr sz="1500" b="1">
                <a:solidFill>
                  <a:srgbClr val="ffffff"/>
                </a:solidFill>
                <a:latin typeface="Noto Sans KR"/>
                <a:cs typeface="Noto Sans KR"/>
              </a:rPr>
              <a:t>4	</a:t>
            </a:r>
            <a:r>
              <a:rPr sz="1500" b="1" spc="-13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결과</a:t>
            </a:r>
            <a:r>
              <a:rPr sz="1500" b="1" spc="-1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500" b="1" spc="-13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확인</a:t>
            </a:r>
            <a:endParaRPr sz="1500">
              <a:latin typeface="맑은 고딕"/>
              <a:ea typeface="+mj-ea"/>
              <a:cs typeface="맑은 고딕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1225" y="5587999"/>
            <a:ext cx="3597910" cy="21272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현재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온도와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추천 의상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정보가 화면에</a:t>
            </a:r>
            <a:r>
              <a:rPr sz="1350" b="0" spc="104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350" b="0" spc="-8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표시됩니다</a:t>
            </a:r>
            <a:r>
              <a:rPr sz="1350" b="0" spc="-80">
                <a:solidFill>
                  <a:srgbClr val="333a40"/>
                </a:solidFill>
                <a:latin typeface="Lucida Sans Unicode"/>
                <a:cs typeface="Lucida Sans Unicode"/>
              </a:rPr>
              <a:t>.</a:t>
            </a:r>
            <a:endParaRPr sz="1350">
              <a:latin typeface="Lucida Sans Unicode"/>
              <a:cs typeface="Lucida Sans Unicode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238874" y="1238249"/>
            <a:ext cx="5572124" cy="2867024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3" name="object 23"/>
          <p:cNvSpPr/>
          <p:nvPr/>
        </p:nvSpPr>
        <p:spPr>
          <a:xfrm>
            <a:off x="6238874" y="4295774"/>
            <a:ext cx="5572125" cy="1762125"/>
          </a:xfrm>
          <a:custGeom>
            <a:avLst/>
            <a:gdLst/>
            <a:rect l="l" t="t" r="r" b="b"/>
            <a:pathLst>
              <a:path w="5572125" h="1762125">
                <a:moveTo>
                  <a:pt x="5500928" y="1762124"/>
                </a:moveTo>
                <a:lnTo>
                  <a:pt x="71197" y="1762124"/>
                </a:lnTo>
                <a:lnTo>
                  <a:pt x="66241" y="1761636"/>
                </a:lnTo>
                <a:lnTo>
                  <a:pt x="29705" y="1746503"/>
                </a:lnTo>
                <a:lnTo>
                  <a:pt x="3885" y="1710462"/>
                </a:lnTo>
                <a:lnTo>
                  <a:pt x="0" y="1690928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7" y="0"/>
                </a:lnTo>
                <a:lnTo>
                  <a:pt x="5500928" y="0"/>
                </a:lnTo>
                <a:lnTo>
                  <a:pt x="5542420" y="15621"/>
                </a:lnTo>
                <a:lnTo>
                  <a:pt x="5568239" y="51661"/>
                </a:lnTo>
                <a:lnTo>
                  <a:pt x="5572125" y="71196"/>
                </a:lnTo>
                <a:lnTo>
                  <a:pt x="5572125" y="1690928"/>
                </a:lnTo>
                <a:lnTo>
                  <a:pt x="5556503" y="1732419"/>
                </a:lnTo>
                <a:lnTo>
                  <a:pt x="5520463" y="1758238"/>
                </a:lnTo>
                <a:lnTo>
                  <a:pt x="5500928" y="1762124"/>
                </a:lnTo>
                <a:close/>
              </a:path>
            </a:pathLst>
          </a:custGeom>
          <a:solidFill>
            <a:srgbClr val="e8ece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24" name="object 24"/>
          <p:cNvSpPr txBox="1"/>
          <p:nvPr/>
        </p:nvSpPr>
        <p:spPr>
          <a:xfrm>
            <a:off x="6369049" y="4454524"/>
            <a:ext cx="1143635" cy="231776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500" b="0" spc="-345">
                <a:solidFill>
                  <a:srgbClr val="007bff"/>
                </a:solidFill>
                <a:latin typeface="함초롬돋움"/>
                <a:cs typeface="함초롬돋움"/>
              </a:rPr>
              <a:t> </a:t>
            </a:r>
            <a:r>
              <a:rPr sz="1500" b="1" spc="-135">
                <a:solidFill>
                  <a:srgbClr val="007bff"/>
                </a:solidFill>
                <a:latin typeface="맑은 고딕"/>
                <a:ea typeface="+mj-ea"/>
                <a:cs typeface="맑은 고딕"/>
              </a:rPr>
              <a:t>시연</a:t>
            </a:r>
            <a:r>
              <a:rPr sz="1500" b="1" spc="-170">
                <a:solidFill>
                  <a:srgbClr val="007bff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500" b="1" spc="-140">
                <a:solidFill>
                  <a:srgbClr val="007bff"/>
                </a:solidFill>
                <a:latin typeface="맑은 고딕"/>
                <a:ea typeface="+mj-ea"/>
                <a:cs typeface="맑은 고딕"/>
              </a:rPr>
              <a:t>포인트</a:t>
            </a:r>
            <a:endParaRPr sz="1500">
              <a:latin typeface="맑은 고딕"/>
              <a:ea typeface="+mj-ea"/>
              <a:cs typeface="맑은 고딕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712574" y="6339712"/>
            <a:ext cx="110489" cy="17780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395"/>
              </a:lnSpc>
              <a:defRPr/>
            </a:pPr>
            <a:r>
              <a:rPr sz="1200">
                <a:solidFill>
                  <a:srgbClr val="6b747d"/>
                </a:solidFill>
                <a:latin typeface="Noto Sans KR"/>
                <a:cs typeface="Noto Sans KR"/>
              </a:rPr>
              <a:t>7</a:t>
            </a:r>
            <a:endParaRPr sz="1200">
              <a:latin typeface="Noto Sans KR"/>
              <a:cs typeface="Noto Sans KR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59550" y="4845049"/>
            <a:ext cx="2059939" cy="21272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사용자 </a:t>
            </a:r>
            <a:r>
              <a:rPr sz="135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친화적인</a:t>
            </a:r>
            <a:r>
              <a:rPr sz="1350" b="0" spc="-7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35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인터페이스</a:t>
            </a:r>
            <a:endParaRPr sz="1350">
              <a:latin typeface="맑은 고딕"/>
              <a:ea typeface="+mj-ea"/>
              <a:cs typeface="맑은 고딕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559550" y="5060314"/>
            <a:ext cx="2155190" cy="835025"/>
          </a:xfrm>
          <a:prstGeom prst="rect">
            <a:avLst/>
          </a:prstGeom>
        </p:spPr>
        <p:txBody>
          <a:bodyPr vert="horz" wrap="square" lIns="0" tIns="7620" rIns="0" bIns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60"/>
              </a:spcBef>
              <a:defRPr/>
            </a:pP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실시간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날씨 정보 반영 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온도에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맞는 의상 추천 </a:t>
            </a:r>
            <a:r>
              <a:rPr sz="1350" b="0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정확도 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빠른 응답</a:t>
            </a:r>
            <a:r>
              <a:rPr sz="1350" b="0" spc="-4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35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속도</a:t>
            </a:r>
            <a:endParaRPr sz="1350">
              <a:latin typeface="맑은 고딕"/>
              <a:ea typeface="+mj-ea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0"/>
          </p:nvPr>
        </p:nvSpPr>
        <p:spPr>
          <a:xfrm>
            <a:off x="587374" y="434975"/>
            <a:ext cx="2512695" cy="42227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700" b="0" spc="-225">
                <a:solidFill>
                  <a:srgbClr val="007bff"/>
                </a:solidFill>
              </a:rPr>
              <a:t>결론 </a:t>
            </a:r>
            <a:r>
              <a:rPr sz="2700" b="0" spc="-220">
                <a:solidFill>
                  <a:srgbClr val="007bff"/>
                </a:solidFill>
              </a:rPr>
              <a:t>및 </a:t>
            </a:r>
            <a:r>
              <a:rPr sz="2700" b="0" spc="-225">
                <a:solidFill>
                  <a:srgbClr val="007bff"/>
                </a:solidFill>
              </a:rPr>
              <a:t>향후</a:t>
            </a:r>
            <a:r>
              <a:rPr sz="2700" b="0" spc="-254">
                <a:solidFill>
                  <a:srgbClr val="007bff"/>
                </a:solidFill>
              </a:rPr>
              <a:t> </a:t>
            </a:r>
            <a:r>
              <a:rPr sz="2700" b="0" spc="-225">
                <a:solidFill>
                  <a:srgbClr val="007bff"/>
                </a:solidFill>
              </a:rPr>
              <a:t>과제</a:t>
            </a:r>
            <a:endParaRPr sz="2700"/>
          </a:p>
        </p:txBody>
      </p:sp>
      <p:sp>
        <p:nvSpPr>
          <p:cNvPr id="3" name="object 3"/>
          <p:cNvSpPr/>
          <p:nvPr/>
        </p:nvSpPr>
        <p:spPr>
          <a:xfrm>
            <a:off x="400049" y="1666875"/>
            <a:ext cx="5553075" cy="819150"/>
          </a:xfrm>
          <a:custGeom>
            <a:avLst/>
            <a:gdLst/>
            <a:rect l="l" t="t" r="r" b="b"/>
            <a:pathLst>
              <a:path w="5553075" h="819150">
                <a:moveTo>
                  <a:pt x="5481878" y="819149"/>
                </a:moveTo>
                <a:lnTo>
                  <a:pt x="53397" y="819149"/>
                </a:lnTo>
                <a:lnTo>
                  <a:pt x="49681" y="818661"/>
                </a:lnTo>
                <a:lnTo>
                  <a:pt x="14085" y="793293"/>
                </a:lnTo>
                <a:lnTo>
                  <a:pt x="366" y="752908"/>
                </a:lnTo>
                <a:lnTo>
                  <a:pt x="0" y="747953"/>
                </a:lnTo>
                <a:lnTo>
                  <a:pt x="0" y="71196"/>
                </a:lnTo>
                <a:lnTo>
                  <a:pt x="11716" y="29704"/>
                </a:lnTo>
                <a:lnTo>
                  <a:pt x="42320" y="2440"/>
                </a:lnTo>
                <a:lnTo>
                  <a:pt x="53397" y="0"/>
                </a:lnTo>
                <a:lnTo>
                  <a:pt x="5481878" y="0"/>
                </a:lnTo>
                <a:lnTo>
                  <a:pt x="5523369" y="15621"/>
                </a:lnTo>
                <a:lnTo>
                  <a:pt x="5549188" y="51661"/>
                </a:lnTo>
                <a:lnTo>
                  <a:pt x="5553074" y="71196"/>
                </a:lnTo>
                <a:lnTo>
                  <a:pt x="5553074" y="747953"/>
                </a:lnTo>
                <a:lnTo>
                  <a:pt x="5537452" y="789444"/>
                </a:lnTo>
                <a:lnTo>
                  <a:pt x="5501412" y="815263"/>
                </a:lnTo>
                <a:lnTo>
                  <a:pt x="5481878" y="819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object 4"/>
          <p:cNvSpPr/>
          <p:nvPr/>
        </p:nvSpPr>
        <p:spPr>
          <a:xfrm>
            <a:off x="380999" y="1667152"/>
            <a:ext cx="70485" cy="819150"/>
          </a:xfrm>
          <a:custGeom>
            <a:avLst/>
            <a:gdLst/>
            <a:rect l="l" t="t" r="r" b="b"/>
            <a:pathLst>
              <a:path w="70484" h="819150">
                <a:moveTo>
                  <a:pt x="70449" y="818594"/>
                </a:moveTo>
                <a:lnTo>
                  <a:pt x="33857" y="806041"/>
                </a:lnTo>
                <a:lnTo>
                  <a:pt x="5800" y="771832"/>
                </a:lnTo>
                <a:lnTo>
                  <a:pt x="0" y="742672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099" y="75922"/>
                </a:lnTo>
                <a:lnTo>
                  <a:pt x="38099" y="742672"/>
                </a:lnTo>
                <a:lnTo>
                  <a:pt x="44514" y="785014"/>
                </a:lnTo>
                <a:lnTo>
                  <a:pt x="66287" y="816938"/>
                </a:lnTo>
                <a:lnTo>
                  <a:pt x="70449" y="818594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5" name="object 5"/>
          <p:cNvSpPr/>
          <p:nvPr/>
        </p:nvSpPr>
        <p:spPr>
          <a:xfrm>
            <a:off x="400049" y="2628899"/>
            <a:ext cx="5553075" cy="819150"/>
          </a:xfrm>
          <a:custGeom>
            <a:avLst/>
            <a:gdLst/>
            <a:rect l="l" t="t" r="r" b="b"/>
            <a:pathLst>
              <a:path w="5553075" h="819150">
                <a:moveTo>
                  <a:pt x="5481878" y="819149"/>
                </a:moveTo>
                <a:lnTo>
                  <a:pt x="53397" y="819149"/>
                </a:lnTo>
                <a:lnTo>
                  <a:pt x="49681" y="818661"/>
                </a:lnTo>
                <a:lnTo>
                  <a:pt x="14085" y="793293"/>
                </a:lnTo>
                <a:lnTo>
                  <a:pt x="366" y="752908"/>
                </a:lnTo>
                <a:lnTo>
                  <a:pt x="0" y="747953"/>
                </a:lnTo>
                <a:lnTo>
                  <a:pt x="0" y="71196"/>
                </a:lnTo>
                <a:lnTo>
                  <a:pt x="11716" y="29705"/>
                </a:lnTo>
                <a:lnTo>
                  <a:pt x="42320" y="2439"/>
                </a:lnTo>
                <a:lnTo>
                  <a:pt x="53397" y="0"/>
                </a:lnTo>
                <a:lnTo>
                  <a:pt x="5481878" y="0"/>
                </a:lnTo>
                <a:lnTo>
                  <a:pt x="5523369" y="15621"/>
                </a:lnTo>
                <a:lnTo>
                  <a:pt x="5549188" y="51661"/>
                </a:lnTo>
                <a:lnTo>
                  <a:pt x="5553074" y="71196"/>
                </a:lnTo>
                <a:lnTo>
                  <a:pt x="5553074" y="747953"/>
                </a:lnTo>
                <a:lnTo>
                  <a:pt x="5537452" y="789443"/>
                </a:lnTo>
                <a:lnTo>
                  <a:pt x="5501412" y="815263"/>
                </a:lnTo>
                <a:lnTo>
                  <a:pt x="5481878" y="819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6" name="object 6"/>
          <p:cNvSpPr/>
          <p:nvPr/>
        </p:nvSpPr>
        <p:spPr>
          <a:xfrm>
            <a:off x="380999" y="2629177"/>
            <a:ext cx="70485" cy="819150"/>
          </a:xfrm>
          <a:custGeom>
            <a:avLst/>
            <a:gdLst/>
            <a:rect l="l" t="t" r="r" b="b"/>
            <a:pathLst>
              <a:path w="70484" h="819150">
                <a:moveTo>
                  <a:pt x="70450" y="818594"/>
                </a:moveTo>
                <a:lnTo>
                  <a:pt x="33857" y="806041"/>
                </a:lnTo>
                <a:lnTo>
                  <a:pt x="5800" y="771832"/>
                </a:lnTo>
                <a:lnTo>
                  <a:pt x="0" y="742672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099" y="75922"/>
                </a:lnTo>
                <a:lnTo>
                  <a:pt x="38099" y="742672"/>
                </a:lnTo>
                <a:lnTo>
                  <a:pt x="44514" y="785014"/>
                </a:lnTo>
                <a:lnTo>
                  <a:pt x="66287" y="816938"/>
                </a:lnTo>
                <a:lnTo>
                  <a:pt x="70450" y="818594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7" name="object 7"/>
          <p:cNvSpPr/>
          <p:nvPr/>
        </p:nvSpPr>
        <p:spPr>
          <a:xfrm>
            <a:off x="400049" y="3590925"/>
            <a:ext cx="5553075" cy="819150"/>
          </a:xfrm>
          <a:custGeom>
            <a:avLst/>
            <a:gdLst/>
            <a:rect l="l" t="t" r="r" b="b"/>
            <a:pathLst>
              <a:path w="5553075" h="819150">
                <a:moveTo>
                  <a:pt x="5481878" y="819149"/>
                </a:moveTo>
                <a:lnTo>
                  <a:pt x="53397" y="819149"/>
                </a:lnTo>
                <a:lnTo>
                  <a:pt x="49681" y="818661"/>
                </a:lnTo>
                <a:lnTo>
                  <a:pt x="14085" y="793293"/>
                </a:lnTo>
                <a:lnTo>
                  <a:pt x="366" y="752908"/>
                </a:lnTo>
                <a:lnTo>
                  <a:pt x="0" y="747952"/>
                </a:lnTo>
                <a:lnTo>
                  <a:pt x="0" y="71196"/>
                </a:lnTo>
                <a:lnTo>
                  <a:pt x="11716" y="29704"/>
                </a:lnTo>
                <a:lnTo>
                  <a:pt x="42320" y="2439"/>
                </a:lnTo>
                <a:lnTo>
                  <a:pt x="53397" y="0"/>
                </a:lnTo>
                <a:lnTo>
                  <a:pt x="5481878" y="0"/>
                </a:lnTo>
                <a:lnTo>
                  <a:pt x="5523369" y="15621"/>
                </a:lnTo>
                <a:lnTo>
                  <a:pt x="5549188" y="51660"/>
                </a:lnTo>
                <a:lnTo>
                  <a:pt x="5553074" y="71196"/>
                </a:lnTo>
                <a:lnTo>
                  <a:pt x="5553074" y="747952"/>
                </a:lnTo>
                <a:lnTo>
                  <a:pt x="5537452" y="789443"/>
                </a:lnTo>
                <a:lnTo>
                  <a:pt x="5501411" y="815263"/>
                </a:lnTo>
                <a:lnTo>
                  <a:pt x="5481878" y="819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8" name="object 8"/>
          <p:cNvSpPr/>
          <p:nvPr/>
        </p:nvSpPr>
        <p:spPr>
          <a:xfrm>
            <a:off x="380999" y="3591202"/>
            <a:ext cx="70485" cy="819150"/>
          </a:xfrm>
          <a:custGeom>
            <a:avLst/>
            <a:gdLst/>
            <a:rect l="l" t="t" r="r" b="b"/>
            <a:pathLst>
              <a:path w="70484" h="819150">
                <a:moveTo>
                  <a:pt x="70450" y="818594"/>
                </a:moveTo>
                <a:lnTo>
                  <a:pt x="33857" y="806042"/>
                </a:lnTo>
                <a:lnTo>
                  <a:pt x="5800" y="771832"/>
                </a:lnTo>
                <a:lnTo>
                  <a:pt x="0" y="742672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099" y="75922"/>
                </a:lnTo>
                <a:lnTo>
                  <a:pt x="38099" y="742672"/>
                </a:lnTo>
                <a:lnTo>
                  <a:pt x="44514" y="785014"/>
                </a:lnTo>
                <a:lnTo>
                  <a:pt x="66287" y="816938"/>
                </a:lnTo>
                <a:lnTo>
                  <a:pt x="70450" y="818594"/>
                </a:lnTo>
                <a:close/>
              </a:path>
            </a:pathLst>
          </a:custGeom>
          <a:solidFill>
            <a:srgbClr val="007b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9" name="object 9"/>
          <p:cNvSpPr txBox="1"/>
          <p:nvPr/>
        </p:nvSpPr>
        <p:spPr>
          <a:xfrm>
            <a:off x="368299" y="1206500"/>
            <a:ext cx="2646045" cy="28892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700" b="0" spc="75" baseline="1000">
                <a:solidFill>
                  <a:srgbClr val="007bff"/>
                </a:solidFill>
                <a:latin typeface="함초롬돋움"/>
                <a:cs typeface="함초롬돋움"/>
              </a:rPr>
              <a:t> </a:t>
            </a:r>
            <a:r>
              <a:rPr sz="1800" b="1" spc="-15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프로젝트를 </a:t>
            </a:r>
            <a:r>
              <a:rPr sz="1800" b="1" spc="-15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통해 얻은</a:t>
            </a:r>
            <a:r>
              <a:rPr sz="1800" b="1" spc="3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800" b="1" spc="-14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점</a:t>
            </a:r>
            <a:endParaRPr sz="1800">
              <a:latin typeface="맑은 고딕"/>
              <a:ea typeface="+mj-ea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9275" y="1743359"/>
            <a:ext cx="4966335" cy="580741"/>
          </a:xfrm>
          <a:prstGeom prst="rect">
            <a:avLst/>
          </a:prstGeom>
        </p:spPr>
        <p:txBody>
          <a:bodyPr vert="horz" wrap="square" lIns="0" tIns="9461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defRPr/>
            </a:pPr>
            <a:r>
              <a:rPr sz="135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클라우드 데이터베이스 </a:t>
            </a:r>
            <a:r>
              <a:rPr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활용</a:t>
            </a:r>
            <a:r>
              <a:rPr sz="1350" b="1" spc="-3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경험</a:t>
            </a:r>
            <a:endParaRPr sz="1350" b="1" spc="-10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defRPr/>
            </a:pPr>
            <a:r>
              <a:rPr sz="120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클라우드 환경에서 </a:t>
            </a:r>
            <a:r>
              <a:rPr sz="1300" b="0" spc="-100">
                <a:solidFill>
                  <a:srgbClr val="333a40"/>
                </a:solidFill>
                <a:latin typeface="Arial"/>
                <a:cs typeface="Arial"/>
              </a:rPr>
              <a:t>MySQL </a:t>
            </a:r>
            <a:r>
              <a:rPr sz="120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데이터베이스를 구축하고 연동하는 </a:t>
            </a:r>
            <a:r>
              <a:rPr sz="120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실무 경험</a:t>
            </a:r>
            <a:r>
              <a:rPr sz="1200" b="0" spc="-11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습득</a:t>
            </a:r>
            <a:endParaRPr sz="1200">
              <a:latin typeface="맑은 고딕"/>
              <a:ea typeface="+mj-ea"/>
              <a:cs typeface="맑은 고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9275" y="2705384"/>
            <a:ext cx="4499610" cy="580741"/>
          </a:xfrm>
          <a:prstGeom prst="rect">
            <a:avLst/>
          </a:prstGeom>
        </p:spPr>
        <p:txBody>
          <a:bodyPr vert="horz" wrap="square" lIns="0" tIns="9461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defRPr/>
            </a:pPr>
            <a:r>
              <a:rPr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외부 </a:t>
            </a:r>
            <a:r>
              <a:rPr sz="1350" b="1" spc="0">
                <a:solidFill>
                  <a:srgbClr val="333a40"/>
                </a:solidFill>
                <a:latin typeface="Noto Sans KR"/>
                <a:cs typeface="Noto Sans KR"/>
              </a:rPr>
              <a:t>API </a:t>
            </a:r>
            <a:r>
              <a:rPr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연동</a:t>
            </a:r>
            <a:r>
              <a:rPr sz="1350" b="1" spc="1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기술</a:t>
            </a:r>
            <a:endParaRPr sz="1350" b="1" spc="-10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defRPr/>
            </a:pPr>
            <a:r>
              <a:rPr sz="120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기상청 </a:t>
            </a:r>
            <a:r>
              <a:rPr sz="120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공공데이터 </a:t>
            </a:r>
            <a:r>
              <a:rPr sz="1300" b="0" spc="-85">
                <a:solidFill>
                  <a:srgbClr val="333a40"/>
                </a:solidFill>
                <a:latin typeface="Arial"/>
                <a:cs typeface="Arial"/>
              </a:rPr>
              <a:t>API</a:t>
            </a:r>
            <a:r>
              <a:rPr sz="120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를 </a:t>
            </a:r>
            <a:r>
              <a:rPr sz="120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활용한 실시간 데이터 처리 </a:t>
            </a:r>
            <a:r>
              <a:rPr sz="120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및 </a:t>
            </a:r>
            <a:r>
              <a:rPr sz="120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가공 능력</a:t>
            </a:r>
            <a:r>
              <a:rPr sz="1200" b="0" spc="-18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향상</a:t>
            </a:r>
            <a:endParaRPr sz="1200">
              <a:latin typeface="맑은 고딕"/>
              <a:ea typeface="+mj-ea"/>
              <a:cs typeface="맑은 고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9275" y="3667409"/>
            <a:ext cx="5118735" cy="580741"/>
          </a:xfrm>
          <a:prstGeom prst="rect">
            <a:avLst/>
          </a:prstGeom>
        </p:spPr>
        <p:txBody>
          <a:bodyPr vert="horz" wrap="square" lIns="0" tIns="9461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defRPr/>
            </a:pPr>
            <a:r>
              <a:rPr sz="1350" b="1" spc="-11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웹 </a:t>
            </a:r>
            <a:r>
              <a:rPr sz="1350" b="1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애플리케이션 </a:t>
            </a:r>
            <a:r>
              <a:rPr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개발</a:t>
            </a:r>
            <a:r>
              <a:rPr sz="1350" b="1" spc="-1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역량</a:t>
            </a:r>
            <a:endParaRPr sz="1350" b="1" spc="-10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defRPr/>
            </a:pPr>
            <a:r>
              <a:rPr sz="1300" b="0" spc="-45">
                <a:solidFill>
                  <a:srgbClr val="333a40"/>
                </a:solidFill>
                <a:latin typeface="Arial"/>
                <a:cs typeface="Arial"/>
              </a:rPr>
              <a:t>Flask </a:t>
            </a:r>
            <a:r>
              <a:rPr sz="120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프레임워크를 </a:t>
            </a:r>
            <a:r>
              <a:rPr sz="120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활용한 </a:t>
            </a:r>
            <a:r>
              <a:rPr sz="120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웹 </a:t>
            </a:r>
            <a:r>
              <a:rPr sz="120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서비스 개발 </a:t>
            </a:r>
            <a:r>
              <a:rPr sz="120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및 </a:t>
            </a:r>
            <a:r>
              <a:rPr sz="1200" b="0" spc="-7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프론트엔드</a:t>
            </a:r>
            <a:r>
              <a:rPr sz="1300" b="0" spc="-75">
                <a:solidFill>
                  <a:srgbClr val="333a40"/>
                </a:solidFill>
                <a:latin typeface="Arial"/>
                <a:cs typeface="Arial"/>
              </a:rPr>
              <a:t>-</a:t>
            </a:r>
            <a:r>
              <a:rPr sz="1200" b="0" spc="-7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백엔드 </a:t>
            </a:r>
            <a:r>
              <a:rPr sz="120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연동 기술</a:t>
            </a:r>
            <a:r>
              <a:rPr sz="1200" b="0" spc="-14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습득</a:t>
            </a:r>
            <a:endParaRPr sz="1200">
              <a:latin typeface="맑은 고딕"/>
              <a:ea typeface="+mj-ea"/>
              <a:cs typeface="맑은 고딕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57924" y="4714875"/>
            <a:ext cx="5553075" cy="819150"/>
          </a:xfrm>
          <a:custGeom>
            <a:avLst/>
            <a:gdLst/>
            <a:rect l="l" t="t" r="r" b="b"/>
            <a:pathLst>
              <a:path w="5553075" h="819150">
                <a:moveTo>
                  <a:pt x="5481878" y="819149"/>
                </a:moveTo>
                <a:lnTo>
                  <a:pt x="53397" y="819149"/>
                </a:lnTo>
                <a:lnTo>
                  <a:pt x="49681" y="818660"/>
                </a:lnTo>
                <a:lnTo>
                  <a:pt x="14085" y="793293"/>
                </a:lnTo>
                <a:lnTo>
                  <a:pt x="365" y="752907"/>
                </a:lnTo>
                <a:lnTo>
                  <a:pt x="0" y="747952"/>
                </a:lnTo>
                <a:lnTo>
                  <a:pt x="0" y="71196"/>
                </a:lnTo>
                <a:lnTo>
                  <a:pt x="11716" y="29704"/>
                </a:lnTo>
                <a:lnTo>
                  <a:pt x="42319" y="2439"/>
                </a:lnTo>
                <a:lnTo>
                  <a:pt x="53397" y="0"/>
                </a:lnTo>
                <a:lnTo>
                  <a:pt x="5481878" y="0"/>
                </a:lnTo>
                <a:lnTo>
                  <a:pt x="5523370" y="15621"/>
                </a:lnTo>
                <a:lnTo>
                  <a:pt x="5549189" y="51661"/>
                </a:lnTo>
                <a:lnTo>
                  <a:pt x="5553075" y="71196"/>
                </a:lnTo>
                <a:lnTo>
                  <a:pt x="5553075" y="747952"/>
                </a:lnTo>
                <a:lnTo>
                  <a:pt x="5537453" y="789443"/>
                </a:lnTo>
                <a:lnTo>
                  <a:pt x="5501413" y="815263"/>
                </a:lnTo>
                <a:lnTo>
                  <a:pt x="5481878" y="819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object 14"/>
          <p:cNvSpPr/>
          <p:nvPr/>
        </p:nvSpPr>
        <p:spPr>
          <a:xfrm>
            <a:off x="6238874" y="4715152"/>
            <a:ext cx="70485" cy="819150"/>
          </a:xfrm>
          <a:custGeom>
            <a:avLst/>
            <a:gdLst/>
            <a:rect l="l" t="t" r="r" b="b"/>
            <a:pathLst>
              <a:path w="70485" h="819150">
                <a:moveTo>
                  <a:pt x="70449" y="818594"/>
                </a:moveTo>
                <a:lnTo>
                  <a:pt x="33856" y="806041"/>
                </a:lnTo>
                <a:lnTo>
                  <a:pt x="5799" y="771832"/>
                </a:lnTo>
                <a:lnTo>
                  <a:pt x="0" y="742672"/>
                </a:lnTo>
                <a:lnTo>
                  <a:pt x="0" y="75922"/>
                </a:lnTo>
                <a:lnTo>
                  <a:pt x="12829" y="33579"/>
                </a:lnTo>
                <a:lnTo>
                  <a:pt x="47038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0999" y="46761"/>
                </a:lnTo>
                <a:lnTo>
                  <a:pt x="38099" y="75922"/>
                </a:lnTo>
                <a:lnTo>
                  <a:pt x="38099" y="742672"/>
                </a:lnTo>
                <a:lnTo>
                  <a:pt x="44514" y="785014"/>
                </a:lnTo>
                <a:lnTo>
                  <a:pt x="66287" y="816938"/>
                </a:lnTo>
                <a:lnTo>
                  <a:pt x="70449" y="818594"/>
                </a:lnTo>
                <a:close/>
              </a:path>
            </a:pathLst>
          </a:custGeom>
          <a:solidFill>
            <a:srgbClr val="ffc107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5" name="object 15"/>
          <p:cNvSpPr/>
          <p:nvPr/>
        </p:nvSpPr>
        <p:spPr>
          <a:xfrm>
            <a:off x="6257924" y="5676899"/>
            <a:ext cx="5553075" cy="819150"/>
          </a:xfrm>
          <a:custGeom>
            <a:avLst/>
            <a:gdLst/>
            <a:rect l="l" t="t" r="r" b="b"/>
            <a:pathLst>
              <a:path w="5553075" h="819150">
                <a:moveTo>
                  <a:pt x="5481878" y="819149"/>
                </a:moveTo>
                <a:lnTo>
                  <a:pt x="53397" y="819149"/>
                </a:lnTo>
                <a:lnTo>
                  <a:pt x="49681" y="818661"/>
                </a:lnTo>
                <a:lnTo>
                  <a:pt x="14085" y="793293"/>
                </a:lnTo>
                <a:lnTo>
                  <a:pt x="365" y="752908"/>
                </a:lnTo>
                <a:lnTo>
                  <a:pt x="0" y="747952"/>
                </a:lnTo>
                <a:lnTo>
                  <a:pt x="0" y="71196"/>
                </a:lnTo>
                <a:lnTo>
                  <a:pt x="11716" y="29705"/>
                </a:lnTo>
                <a:lnTo>
                  <a:pt x="42319" y="2440"/>
                </a:lnTo>
                <a:lnTo>
                  <a:pt x="53397" y="0"/>
                </a:lnTo>
                <a:lnTo>
                  <a:pt x="5481878" y="0"/>
                </a:lnTo>
                <a:lnTo>
                  <a:pt x="5523370" y="15621"/>
                </a:lnTo>
                <a:lnTo>
                  <a:pt x="5549189" y="51661"/>
                </a:lnTo>
                <a:lnTo>
                  <a:pt x="5553075" y="71196"/>
                </a:lnTo>
                <a:lnTo>
                  <a:pt x="5553075" y="747952"/>
                </a:lnTo>
                <a:lnTo>
                  <a:pt x="5537453" y="789444"/>
                </a:lnTo>
                <a:lnTo>
                  <a:pt x="5501413" y="815263"/>
                </a:lnTo>
                <a:lnTo>
                  <a:pt x="5481878" y="81914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6" name="object 16"/>
          <p:cNvSpPr/>
          <p:nvPr/>
        </p:nvSpPr>
        <p:spPr>
          <a:xfrm>
            <a:off x="6238874" y="5677177"/>
            <a:ext cx="70485" cy="819150"/>
          </a:xfrm>
          <a:custGeom>
            <a:avLst/>
            <a:gdLst/>
            <a:rect l="l" t="t" r="r" b="b"/>
            <a:pathLst>
              <a:path w="70485" h="819150">
                <a:moveTo>
                  <a:pt x="70449" y="818594"/>
                </a:moveTo>
                <a:lnTo>
                  <a:pt x="33856" y="806041"/>
                </a:lnTo>
                <a:lnTo>
                  <a:pt x="5799" y="771832"/>
                </a:lnTo>
                <a:lnTo>
                  <a:pt x="0" y="742672"/>
                </a:lnTo>
                <a:lnTo>
                  <a:pt x="0" y="75922"/>
                </a:lnTo>
                <a:lnTo>
                  <a:pt x="12829" y="33579"/>
                </a:lnTo>
                <a:lnTo>
                  <a:pt x="47038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0999" y="46760"/>
                </a:lnTo>
                <a:lnTo>
                  <a:pt x="38099" y="75922"/>
                </a:lnTo>
                <a:lnTo>
                  <a:pt x="38099" y="742672"/>
                </a:lnTo>
                <a:lnTo>
                  <a:pt x="44514" y="785014"/>
                </a:lnTo>
                <a:lnTo>
                  <a:pt x="66287" y="816938"/>
                </a:lnTo>
                <a:lnTo>
                  <a:pt x="70449" y="818594"/>
                </a:lnTo>
                <a:close/>
              </a:path>
            </a:pathLst>
          </a:custGeom>
          <a:solidFill>
            <a:srgbClr val="ffc107"/>
          </a:solid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7" name="object 17"/>
          <p:cNvSpPr txBox="1"/>
          <p:nvPr/>
        </p:nvSpPr>
        <p:spPr>
          <a:xfrm>
            <a:off x="6226174" y="1206500"/>
            <a:ext cx="1684020" cy="288925"/>
          </a:xfrm>
          <a:prstGeom prst="rect">
            <a:avLst/>
          </a:prstGeom>
        </p:spPr>
        <p:txBody>
          <a:bodyPr vert="horz" wrap="square" lIns="0" tIns="12700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2700" b="0" spc="-615" baseline="1000">
                <a:solidFill>
                  <a:srgbClr val="007bff"/>
                </a:solidFill>
                <a:latin typeface="함초롬돋움"/>
                <a:cs typeface="함초롬돋움"/>
              </a:rPr>
              <a:t> </a:t>
            </a:r>
            <a:r>
              <a:rPr sz="1800" b="1" spc="-15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향후 개선</a:t>
            </a:r>
            <a:r>
              <a:rPr sz="1800" b="1" spc="-2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800" b="1" spc="-15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방안</a:t>
            </a:r>
            <a:endParaRPr sz="1800">
              <a:latin typeface="맑은 고딕"/>
              <a:ea typeface="+mj-ea"/>
              <a:cs typeface="맑은 고딕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238875" y="1666875"/>
            <a:ext cx="5572124" cy="2857499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</p:spPr>
        <p:txBody>
          <a:bodyPr wrap="square" lIns="0" tIns="0" rIns="0" bIns="0"/>
          <a:lstStyle/>
          <a:p>
            <a:pPr>
              <a:defRPr/>
            </a:pPr>
            <a:endParaRPr lang="ko-KR" altLang="en-US"/>
          </a:p>
        </p:txBody>
      </p:sp>
      <p:sp>
        <p:nvSpPr>
          <p:cNvPr id="19" name="object 19"/>
          <p:cNvSpPr txBox="1"/>
          <p:nvPr/>
        </p:nvSpPr>
        <p:spPr>
          <a:xfrm>
            <a:off x="6407149" y="4762182"/>
            <a:ext cx="5013960" cy="600393"/>
          </a:xfrm>
          <a:prstGeom prst="rect">
            <a:avLst/>
          </a:prstGeom>
        </p:spPr>
        <p:txBody>
          <a:bodyPr vert="horz" wrap="square" lIns="0" tIns="12382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  <a:defRPr/>
            </a:pPr>
            <a:r>
              <a:rPr sz="1350" b="1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사용자 맞춤형 </a:t>
            </a:r>
            <a:r>
              <a:rPr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추천</a:t>
            </a:r>
            <a:r>
              <a:rPr sz="1350" b="1" spc="-2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350" b="1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시스템</a:t>
            </a:r>
            <a:endParaRPr sz="1350" b="1" spc="-95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  <a:defRPr/>
            </a:pPr>
            <a:r>
              <a:rPr sz="120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사용자 </a:t>
            </a:r>
            <a:r>
              <a:rPr sz="120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선호도와 </a:t>
            </a:r>
            <a:r>
              <a:rPr sz="120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과거 선택 </a:t>
            </a:r>
            <a:r>
              <a:rPr sz="120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데이터를 기반으로 </a:t>
            </a:r>
            <a:r>
              <a:rPr sz="1200" b="0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한 </a:t>
            </a:r>
            <a:r>
              <a:rPr sz="120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개인화된 </a:t>
            </a:r>
            <a:r>
              <a:rPr sz="120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의상 추천 기능</a:t>
            </a:r>
            <a:r>
              <a:rPr sz="1200" b="0" spc="-234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개발</a:t>
            </a:r>
            <a:endParaRPr sz="1200">
              <a:latin typeface="맑은 고딕"/>
              <a:ea typeface="+mj-ea"/>
              <a:cs typeface="맑은 고딕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712574" y="6863588"/>
            <a:ext cx="110489" cy="177800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/>
          <a:p>
            <a:pPr marL="12700">
              <a:lnSpc>
                <a:spcPts val="1395"/>
              </a:lnSpc>
              <a:defRPr/>
            </a:pPr>
            <a:r>
              <a:rPr sz="1200">
                <a:solidFill>
                  <a:srgbClr val="6b747d"/>
                </a:solidFill>
                <a:latin typeface="Noto Sans KR"/>
                <a:cs typeface="Noto Sans KR"/>
              </a:rPr>
              <a:t>8</a:t>
            </a:r>
            <a:endParaRPr sz="1200">
              <a:latin typeface="Noto Sans KR"/>
              <a:cs typeface="Noto Sans KR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07149" y="5753384"/>
            <a:ext cx="4994910" cy="580741"/>
          </a:xfrm>
          <a:prstGeom prst="rect">
            <a:avLst/>
          </a:prstGeom>
        </p:spPr>
        <p:txBody>
          <a:bodyPr vert="horz" wrap="square" lIns="0" tIns="94615" rIns="0" bIns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  <a:defRPr/>
            </a:pPr>
            <a:r>
              <a:rPr sz="1350" b="1" spc="-9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모바일 </a:t>
            </a:r>
            <a:r>
              <a:rPr sz="1350" b="1" spc="-11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앱</a:t>
            </a:r>
            <a:r>
              <a:rPr sz="1350" b="1" spc="-5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350" b="1" spc="-1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개발</a:t>
            </a:r>
            <a:endParaRPr sz="1350" b="1" spc="-100">
              <a:solidFill>
                <a:srgbClr val="333a40"/>
              </a:solidFill>
              <a:latin typeface="맑은 고딕"/>
              <a:ea typeface="+mj-ea"/>
              <a:cs typeface="맑은 고딕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  <a:defRPr/>
            </a:pPr>
            <a:r>
              <a:rPr sz="1300" b="0" spc="-55">
                <a:solidFill>
                  <a:srgbClr val="333a40"/>
                </a:solidFill>
                <a:latin typeface="Arial"/>
                <a:cs typeface="Arial"/>
              </a:rPr>
              <a:t>React </a:t>
            </a:r>
            <a:r>
              <a:rPr sz="1300" b="0" spc="-20">
                <a:solidFill>
                  <a:srgbClr val="333a40"/>
                </a:solidFill>
                <a:latin typeface="Arial"/>
                <a:cs typeface="Arial"/>
              </a:rPr>
              <a:t>Native </a:t>
            </a:r>
            <a:r>
              <a:rPr sz="120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또는 </a:t>
            </a:r>
            <a:r>
              <a:rPr sz="1300">
                <a:solidFill>
                  <a:srgbClr val="333a40"/>
                </a:solidFill>
                <a:latin typeface="Arial"/>
                <a:cs typeface="Arial"/>
              </a:rPr>
              <a:t>Flutter</a:t>
            </a:r>
            <a:r>
              <a:rPr sz="120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를 </a:t>
            </a:r>
            <a:r>
              <a:rPr sz="120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활용한 크로스 플랫폼 모바일 </a:t>
            </a:r>
            <a:r>
              <a:rPr sz="1200" b="0" spc="-8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애플리케이션</a:t>
            </a:r>
            <a:r>
              <a:rPr sz="1200" b="0" spc="-245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 </a:t>
            </a:r>
            <a:r>
              <a:rPr sz="1200" b="0" spc="-90">
                <a:solidFill>
                  <a:srgbClr val="333a40"/>
                </a:solidFill>
                <a:latin typeface="맑은 고딕"/>
                <a:ea typeface="+mj-ea"/>
                <a:cs typeface="맑은 고딕"/>
              </a:rPr>
              <a:t>개발</a:t>
            </a:r>
            <a:endParaRPr sz="1200">
              <a:latin typeface="맑은 고딕"/>
              <a:ea typeface="+mj-ea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1">
      <a:majorFont>
        <a:latin typeface="함초롬돋움"/>
        <a:ea typeface="KoPub돋움체 Medium"/>
        <a:cs typeface="Times New Roman"/>
      </a:majorFont>
      <a:minorFont>
        <a:latin typeface="함초롬돋움"/>
        <a:ea typeface="KoPub돋움체 Light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216</ep:Words>
  <ep:PresentationFormat>On-screen Show (4:3)</ep:PresentationFormat>
  <ep:Paragraphs>42</ep:Paragraphs>
  <ep:Slides>11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Theme</vt:lpstr>
      <vt:lpstr>날씨 기반 의상 추천 서비스</vt:lpstr>
      <vt:lpstr>슬라이드 2</vt:lpstr>
      <vt:lpstr>팀원 및 역할</vt:lpstr>
      <vt:lpstr>주요 기능</vt:lpstr>
      <vt:lpstr>프로젝트 구조</vt:lpstr>
      <vt:lpstr>핵심 코드 분석</vt:lpstr>
      <vt:lpstr>슬라이드 7</vt:lpstr>
      <vt:lpstr>웹 애플리케이션 시연 과정</vt:lpstr>
      <vt:lpstr>결론 및 향후 과제</vt:lpstr>
      <vt:lpstr>팀원 소감</vt:lpstr>
      <vt:lpstr>질문과 답변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2025-07-25T05:00:13.000</dcterms:created>
  <cp:lastModifiedBy>human-10</cp:lastModifiedBy>
  <dcterms:modified xsi:type="dcterms:W3CDTF">2025-07-25T05:59:42.778</dcterms:modified>
  <cp:revision>15</cp:revision>
  <cp:version>1000.0000.01</cp:version>
</cp:coreProperties>
</file>