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64" r:id="rId1"/>
    <p:sldMasterId id="2147483665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B94A193-BB34-47B0-AD33-94FD6EFC21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04" y="114"/>
      </p:cViewPr>
      <p:guideLst>
        <p:guide orient="horz" pos="161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presProps" Target="presProps.xml"  /><Relationship Id="rId3" Type="http://schemas.openxmlformats.org/officeDocument/2006/relationships/notesMaster" Target="notesMasters/notes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1bc4dbd1_2_3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7" name="Google Shape;87;g3461bc4dbd1_2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461bc4dbd1_8_1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461bc4dbd1_8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61bc4dbd1_9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61bc4dbd1_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61bc4dbd1_9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61bc4dbd1_9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61bc4dbd1_10_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61bc4dbd1_1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632288376_1_1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632288376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632288376_1_1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632288376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1bc4dbd1_2_4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4" name="Google Shape;94;g3461bc4dbd1_2_4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1bc4dbd1_6_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1bc4dbd1_6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61bc4dbd1_2_164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6" name="Google Shape;116;g3461bc4dbd1_2_1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1bc4dbd1_2_170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5" name="Google Shape;125;g3461bc4dbd1_2_1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1bc4dbd1_2_645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9" name="Google Shape;179;g3461bc4dbd1_2_6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61bc4dbd1_2_652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7" name="Google Shape;187;g3461bc4dbd1_2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1bc4dbd1_2_1196:notes"/>
          <p:cNvSpPr txBox="1">
            <a:spLocks noGrp="1"/>
          </p:cNvSpPr>
          <p:nvPr>
            <p:ph type="body" idx="1"/>
          </p:nvPr>
        </p:nvSpPr>
        <p:spPr>
          <a:xfrm>
            <a:off x="685800" y="4401256"/>
            <a:ext cx="5486400" cy="3599744"/>
          </a:xfrm>
          <a:prstGeom prst="rect">
            <a:avLst/>
          </a:prstGeom>
        </p:spPr>
        <p:txBody>
          <a:bodyPr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34" name="Google Shape;234;g3461bc4dbd1_2_119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461bc4dbd1_7_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461bc4dbd1_7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25252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Relationship Id="rId3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17.png"  /><Relationship Id="rId3" Type="http://schemas.openxmlformats.org/officeDocument/2006/relationships/image" Target="../media/image3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8.png"  /><Relationship Id="rId4" Type="http://schemas.openxmlformats.org/officeDocument/2006/relationships/image" Target="../media/image39.png"  /><Relationship Id="rId5" Type="http://schemas.openxmlformats.org/officeDocument/2006/relationships/image" Target="../media/image4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3.png"  /><Relationship Id="rId6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3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8.png"  /><Relationship Id="rId6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443253" y="1657350"/>
            <a:ext cx="8257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보험 계약 프로그램 프로젝트</a:t>
            </a:r>
            <a:endParaRPr sz="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3080997" y="3038866"/>
            <a:ext cx="255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 b="1">
                <a:solidFill>
                  <a:srgbClr val="A973FF"/>
                </a:solidFill>
                <a:latin typeface="Bebas Neue"/>
                <a:ea typeface="Bebas Neue"/>
                <a:cs typeface="Bebas Neue"/>
                <a:sym typeface="Bebas Neue"/>
              </a:rPr>
              <a:t>박정환, 이호준</a:t>
            </a:r>
            <a:endParaRPr sz="900" b="1">
              <a:solidFill>
                <a:srgbClr val="A973F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13;p28"/>
          <p:cNvSpPr/>
          <p:nvPr/>
        </p:nvSpPr>
        <p:spPr>
          <a:xfrm>
            <a:off x="342900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시작 화면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3;p28"/>
          <p:cNvSpPr/>
          <p:nvPr/>
        </p:nvSpPr>
        <p:spPr>
          <a:xfrm>
            <a:off x="1555037" y="1515806"/>
            <a:ext cx="999925" cy="530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Login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3;p28"/>
          <p:cNvSpPr/>
          <p:nvPr/>
        </p:nvSpPr>
        <p:spPr>
          <a:xfrm>
            <a:off x="2767174" y="1515806"/>
            <a:ext cx="1568233" cy="1495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InfoDAO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메인 화면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조회</a:t>
            </a:r>
            <a:endParaRPr lang="ko-KR" altLang="en-US"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000">
                <a:latin typeface="Calibri"/>
                <a:ea typeface="Calibri"/>
                <a:cs typeface="Calibri"/>
                <a:sym typeface="Calibri"/>
              </a:rPr>
              <a:t>계약 등록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3;p28"/>
          <p:cNvSpPr/>
          <p:nvPr/>
        </p:nvSpPr>
        <p:spPr>
          <a:xfrm>
            <a:off x="4572000" y="1515071"/>
            <a:ext cx="1425952" cy="1113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DbDAO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데이터베이스 연결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DB 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접속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CRUD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5260997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MainContractDTO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주계약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13;p28"/>
          <p:cNvSpPr/>
          <p:nvPr/>
        </p:nvSpPr>
        <p:spPr>
          <a:xfrm>
            <a:off x="6473936" y="3765798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lang="en-US"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SpecialContract</a:t>
            </a:r>
            <a:endParaRPr lang="en-US"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DTO</a:t>
            </a:r>
            <a:endParaRPr lang="en-US"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특약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3;p28"/>
          <p:cNvSpPr/>
          <p:nvPr/>
        </p:nvSpPr>
        <p:spPr>
          <a:xfrm>
            <a:off x="7686875" y="3766067"/>
            <a:ext cx="999925" cy="753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DiseaseDTO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3;p28"/>
          <p:cNvSpPr/>
          <p:nvPr/>
        </p:nvSpPr>
        <p:spPr>
          <a:xfrm>
            <a:off x="4048058" y="3765797"/>
            <a:ext cx="999925" cy="7540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ProductDTO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13;p28"/>
          <p:cNvSpPr/>
          <p:nvPr/>
        </p:nvSpPr>
        <p:spPr>
          <a:xfrm>
            <a:off x="409241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Insurance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AdminDTO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13;p28"/>
          <p:cNvSpPr/>
          <p:nvPr/>
        </p:nvSpPr>
        <p:spPr>
          <a:xfrm>
            <a:off x="1622180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MemberDTO</a:t>
            </a:r>
            <a:endParaRPr lang="en-US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13;p28"/>
          <p:cNvSpPr/>
          <p:nvPr/>
        </p:nvSpPr>
        <p:spPr>
          <a:xfrm>
            <a:off x="2835119" y="3765799"/>
            <a:ext cx="999925" cy="754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ContractDTO</a:t>
            </a:r>
            <a:endParaRPr lang="en-US" altLang="ko-KR"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  <a:endParaRPr lang="ko-KR" altLang="en-US"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직선 화살표 연결선 22"/>
          <p:cNvCxnSpPr>
            <a:endCxn id="6" idx="1"/>
          </p:cNvCxnSpPr>
          <p:nvPr/>
        </p:nvCxnSpPr>
        <p:spPr>
          <a:xfrm flipV="1">
            <a:off x="1338202" y="178100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71014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355165" y="1789698"/>
            <a:ext cx="216835" cy="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45720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260997" y="2628101"/>
            <a:ext cx="0" cy="657359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887823" y="3285458"/>
            <a:ext cx="7313424" cy="0"/>
          </a:xfrm>
          <a:prstGeom prst="straightConnector1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887819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6964326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2140688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3352800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5766391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8201247" y="3280143"/>
            <a:ext cx="0" cy="4856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3498806" y="3011766"/>
            <a:ext cx="0" cy="75403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1040223" y="3437858"/>
            <a:ext cx="7313424" cy="0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40223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2279672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4722335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911694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712023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8353647" y="3437858"/>
            <a:ext cx="0" cy="327939"/>
          </a:xfrm>
          <a:prstGeom prst="straightConnector1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4315650" y="2112883"/>
            <a:ext cx="236592" cy="1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Google Shape;213;p28"/>
          <p:cNvSpPr/>
          <p:nvPr/>
        </p:nvSpPr>
        <p:spPr>
          <a:xfrm>
            <a:off x="3048335" y="706457"/>
            <a:ext cx="999925" cy="530404"/>
          </a:xfrm>
          <a:prstGeom prst="rect">
            <a:avLst/>
          </a:prstGeom>
          <a:solidFill>
            <a:srgbClr val="b7dee8">
              <a:alpha val="100000"/>
            </a:srgbClr>
          </a:solidFill>
          <a:ln w="9525" cap="flat" cmpd="sng">
            <a:solidFill>
              <a:srgbClr val="ff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en-US" altLang="ko-KR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InfoDTO</a:t>
            </a:r>
            <a:endParaRPr kumimoji="0" lang="en-US" altLang="ko-KR" sz="11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100" b="0" i="0" u="none" strike="noStrike" kern="0" cap="none" spc="0" normalizeH="0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  <a:endParaRPr kumimoji="0" lang="ko-KR" altLang="en-US" sz="11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" name="직선 화살표 연결선 24"/>
          <p:cNvCxnSpPr/>
          <p:nvPr/>
        </p:nvCxnSpPr>
        <p:spPr>
          <a:xfrm rot="16200000" flipV="1">
            <a:off x="3417896" y="1367393"/>
            <a:ext cx="262960" cy="5841"/>
          </a:xfrm>
          <a:prstGeom prst="straightConnector1">
            <a:avLst/>
          </a:prstGeom>
          <a:noFill/>
          <a:ln w="19050" cap="flat" cmpd="sng" algn="ctr">
            <a:solidFill>
              <a:srgbClr val="00b050">
                <a:alpha val="100000"/>
              </a:srgbClr>
            </a:solidFill>
            <a:prstDash val="solid"/>
            <a:tailEnd type="triangle"/>
          </a:ln>
        </p:spPr>
      </p:cxnSp>
      <p:sp>
        <p:nvSpPr>
          <p:cNvPr id="38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10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11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238" name="Google Shape;238;p30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30" title="2-9 로그인 화면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42900" y="1151375"/>
            <a:ext cx="4641376" cy="27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3874725" y="22137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3482175" y="2213750"/>
            <a:ext cx="3441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2653700" y="2475875"/>
            <a:ext cx="284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2989875" y="2075150"/>
            <a:ext cx="4380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0" title="2-9 로그인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3387947"/>
            <a:ext cx="2646976" cy="153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0" title="2-9 관리자 등록 코드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112101" y="186281"/>
            <a:ext cx="3800234" cy="459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/>
          <p:nvPr/>
        </p:nvSpPr>
        <p:spPr>
          <a:xfrm>
            <a:off x="3329775" y="1714493"/>
            <a:ext cx="956400" cy="493825"/>
          </a:xfrm>
          <a:custGeom>
            <a:avLst/>
            <a:gdLst/>
            <a:rect l="l" t="t" r="r" b="b"/>
            <a:pathLst>
              <a:path w="38256" h="19753" extrusionOk="0">
                <a:moveTo>
                  <a:pt x="37382" y="19753"/>
                </a:moveTo>
                <a:cubicBezTo>
                  <a:pt x="37105" y="17261"/>
                  <a:pt x="40290" y="8077"/>
                  <a:pt x="35721" y="4800"/>
                </a:cubicBezTo>
                <a:cubicBezTo>
                  <a:pt x="31152" y="1523"/>
                  <a:pt x="15923" y="-277"/>
                  <a:pt x="9969" y="92"/>
                </a:cubicBezTo>
                <a:cubicBezTo>
                  <a:pt x="4016" y="461"/>
                  <a:pt x="1662" y="5861"/>
                  <a:pt x="0" y="70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7" name="Google Shape;247;p30"/>
          <p:cNvCxnSpPr/>
          <p:nvPr/>
        </p:nvCxnSpPr>
        <p:spPr>
          <a:xfrm>
            <a:off x="3225925" y="2249850"/>
            <a:ext cx="117600" cy="73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stealth" w="med" len="med"/>
          </a:ln>
        </p:spPr>
      </p:cxnSp>
      <p:cxnSp>
        <p:nvCxnSpPr>
          <p:cNvPr id="248" name="Google Shape;248;p30"/>
          <p:cNvCxnSpPr>
            <a:stCxn id="241" idx="2"/>
          </p:cNvCxnSpPr>
          <p:nvPr/>
        </p:nvCxnSpPr>
        <p:spPr>
          <a:xfrm flipH="1">
            <a:off x="1536825" y="2352350"/>
            <a:ext cx="2117400" cy="12267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49" name="Google Shape;249;p30"/>
          <p:cNvSpPr/>
          <p:nvPr/>
        </p:nvSpPr>
        <p:spPr>
          <a:xfrm>
            <a:off x="373825" y="3481050"/>
            <a:ext cx="2564700" cy="1074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3825" y="4555050"/>
            <a:ext cx="1571400" cy="2907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959100" y="2374450"/>
            <a:ext cx="2132175" cy="2495475"/>
          </a:xfrm>
          <a:custGeom>
            <a:avLst/>
            <a:gdLst/>
            <a:rect l="l" t="t" r="r" b="b"/>
            <a:pathLst>
              <a:path w="85287" h="99819" extrusionOk="0">
                <a:moveTo>
                  <a:pt x="85287" y="0"/>
                </a:moveTo>
                <a:cubicBezTo>
                  <a:pt x="79149" y="15414"/>
                  <a:pt x="62673" y="76841"/>
                  <a:pt x="48458" y="92486"/>
                </a:cubicBezTo>
                <a:cubicBezTo>
                  <a:pt x="34244" y="108131"/>
                  <a:pt x="8076" y="93640"/>
                  <a:pt x="0" y="93871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2" name="Google Shape;252;p30"/>
          <p:cNvSpPr/>
          <p:nvPr/>
        </p:nvSpPr>
        <p:spPr>
          <a:xfrm>
            <a:off x="5191850" y="366900"/>
            <a:ext cx="3675900" cy="17085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3419775" y="1558526"/>
            <a:ext cx="1779100" cy="511300"/>
          </a:xfrm>
          <a:custGeom>
            <a:avLst/>
            <a:gdLst/>
            <a:rect l="l" t="t" r="r" b="b"/>
            <a:pathLst>
              <a:path w="71164" h="20452" extrusionOk="0">
                <a:moveTo>
                  <a:pt x="0" y="20453"/>
                </a:moveTo>
                <a:cubicBezTo>
                  <a:pt x="3369" y="17361"/>
                  <a:pt x="8353" y="5224"/>
                  <a:pt x="20214" y="1901"/>
                </a:cubicBezTo>
                <a:cubicBezTo>
                  <a:pt x="32075" y="-1422"/>
                  <a:pt x="62672" y="747"/>
                  <a:pt x="71164" y="51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4" name="Google Shape;254;p30"/>
          <p:cNvSpPr/>
          <p:nvPr/>
        </p:nvSpPr>
        <p:spPr>
          <a:xfrm>
            <a:off x="5191900" y="2079750"/>
            <a:ext cx="3675900" cy="2680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30"/>
          <p:cNvCxnSpPr/>
          <p:nvPr/>
        </p:nvCxnSpPr>
        <p:spPr>
          <a:xfrm>
            <a:off x="2955950" y="2540600"/>
            <a:ext cx="2235900" cy="486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56" name="Google Shape;256;p30"/>
          <p:cNvSpPr/>
          <p:nvPr/>
        </p:nvSpPr>
        <p:spPr>
          <a:xfrm>
            <a:off x="5275025" y="422275"/>
            <a:ext cx="2471400" cy="579000"/>
          </a:xfrm>
          <a:prstGeom prst="rect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0"/>
          <p:cNvSpPr/>
          <p:nvPr/>
        </p:nvSpPr>
        <p:spPr>
          <a:xfrm>
            <a:off x="4520475" y="685350"/>
            <a:ext cx="754538" cy="2249878"/>
          </a:xfrm>
          <a:custGeom>
            <a:avLst/>
            <a:gdLst/>
            <a:rect l="l" t="t" r="r" b="b"/>
            <a:pathLst>
              <a:path w="28244" h="89717" extrusionOk="0">
                <a:moveTo>
                  <a:pt x="28244" y="0"/>
                </a:moveTo>
                <a:cubicBezTo>
                  <a:pt x="25337" y="1938"/>
                  <a:pt x="15506" y="-3323"/>
                  <a:pt x="10799" y="11630"/>
                </a:cubicBezTo>
                <a:cubicBezTo>
                  <a:pt x="6092" y="26583"/>
                  <a:pt x="1800" y="76703"/>
                  <a:pt x="0" y="89717"/>
                </a:cubicBezTo>
              </a:path>
            </a:pathLst>
          </a:custGeom>
          <a:noFill/>
          <a:ln w="28575" cap="flat" cmpd="sng">
            <a:solidFill>
              <a:srgbClr val="00ff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8" name="Google Shape;258;p30"/>
          <p:cNvSpPr txBox="1"/>
          <p:nvPr/>
        </p:nvSpPr>
        <p:spPr>
          <a:xfrm>
            <a:off x="1936694" y="3938975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 rot="10800000" flipH="1">
            <a:off x="1959100" y="4555100"/>
            <a:ext cx="3052800" cy="669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260" name="Google Shape;260;p30"/>
          <p:cNvSpPr/>
          <p:nvPr/>
        </p:nvSpPr>
        <p:spPr>
          <a:xfrm>
            <a:off x="5046650" y="302850"/>
            <a:ext cx="3924900" cy="4480500"/>
          </a:xfrm>
          <a:prstGeom prst="rect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4214150" y="302850"/>
            <a:ext cx="797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440302" y="1287700"/>
            <a:ext cx="1081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중복 확인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 txBox="1"/>
          <p:nvPr/>
        </p:nvSpPr>
        <p:spPr>
          <a:xfrm>
            <a:off x="6900400" y="422275"/>
            <a:ext cx="1166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글자 수 제한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7746425" y="4174650"/>
            <a:ext cx="975543" cy="3231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7498028" y="2806313"/>
            <a:ext cx="12945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ID 중복확인,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비밀번호 4자리 이상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이름 입력 필수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0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12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" name="Google Shape;271;p31"/>
          <p:cNvSpPr txBox="1"/>
          <p:nvPr/>
        </p:nvSpPr>
        <p:spPr>
          <a:xfrm>
            <a:off x="342900" y="186277"/>
            <a:ext cx="3424200" cy="703348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88;p31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2900" y="904915"/>
            <a:ext cx="5764652" cy="3938089"/>
          </a:xfrm>
          <a:prstGeom prst="rect">
            <a:avLst/>
          </a:prstGeom>
        </p:spPr>
      </p:pic>
      <p:sp>
        <p:nvSpPr>
          <p:cNvPr id="39" name="Google Shape;273;p31"/>
          <p:cNvSpPr/>
          <p:nvPr/>
        </p:nvSpPr>
        <p:spPr>
          <a:xfrm>
            <a:off x="1703628" y="1323591"/>
            <a:ext cx="297675" cy="196050"/>
          </a:xfrm>
          <a:custGeom>
            <a:avLst/>
            <a:gdLst/>
            <a:rect l="l" t="t" r="r" b="b"/>
            <a:pathLst>
              <a:path w="11907" h="7842" extrusionOk="0">
                <a:moveTo>
                  <a:pt x="0" y="366"/>
                </a:moveTo>
                <a:cubicBezTo>
                  <a:pt x="1292" y="412"/>
                  <a:pt x="5770" y="-603"/>
                  <a:pt x="7754" y="643"/>
                </a:cubicBezTo>
                <a:cubicBezTo>
                  <a:pt x="9739" y="1889"/>
                  <a:pt x="11215" y="6642"/>
                  <a:pt x="11907" y="7842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Google Shape;274;p31"/>
          <p:cNvSpPr/>
          <p:nvPr/>
        </p:nvSpPr>
        <p:spPr>
          <a:xfrm>
            <a:off x="1132855" y="1806074"/>
            <a:ext cx="276900" cy="117975"/>
          </a:xfrm>
          <a:custGeom>
            <a:avLst/>
            <a:gdLst/>
            <a:rect l="l" t="t" r="r" b="b"/>
            <a:pathLst>
              <a:path w="11076" h="4719" extrusionOk="0">
                <a:moveTo>
                  <a:pt x="11076" y="12"/>
                </a:moveTo>
                <a:cubicBezTo>
                  <a:pt x="9830" y="104"/>
                  <a:pt x="5446" y="-219"/>
                  <a:pt x="3600" y="566"/>
                </a:cubicBezTo>
                <a:cubicBezTo>
                  <a:pt x="1754" y="1351"/>
                  <a:pt x="600" y="4028"/>
                  <a:pt x="0" y="472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Google Shape;275;p31"/>
          <p:cNvSpPr/>
          <p:nvPr/>
        </p:nvSpPr>
        <p:spPr>
          <a:xfrm>
            <a:off x="4961881" y="1464126"/>
            <a:ext cx="352675" cy="879175"/>
          </a:xfrm>
          <a:custGeom>
            <a:avLst/>
            <a:gdLst/>
            <a:rect l="l" t="t" r="r" b="b"/>
            <a:pathLst>
              <a:path w="14107" h="35167" extrusionOk="0">
                <a:moveTo>
                  <a:pt x="0" y="35167"/>
                </a:moveTo>
                <a:cubicBezTo>
                  <a:pt x="1754" y="34383"/>
                  <a:pt x="8261" y="34291"/>
                  <a:pt x="10522" y="30460"/>
                </a:cubicBezTo>
                <a:cubicBezTo>
                  <a:pt x="12783" y="26630"/>
                  <a:pt x="15137" y="17261"/>
                  <a:pt x="13568" y="12184"/>
                </a:cubicBezTo>
                <a:cubicBezTo>
                  <a:pt x="11999" y="7107"/>
                  <a:pt x="3184" y="2031"/>
                  <a:pt x="1107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Google Shape;276;p31"/>
          <p:cNvSpPr/>
          <p:nvPr/>
        </p:nvSpPr>
        <p:spPr>
          <a:xfrm>
            <a:off x="2587406" y="2442569"/>
            <a:ext cx="2090650" cy="420350"/>
          </a:xfrm>
          <a:custGeom>
            <a:avLst/>
            <a:gdLst/>
            <a:rect l="l" t="t" r="r" b="b"/>
            <a:pathLst>
              <a:path w="83626" h="16814" extrusionOk="0">
                <a:moveTo>
                  <a:pt x="83626" y="11353"/>
                </a:moveTo>
                <a:cubicBezTo>
                  <a:pt x="81365" y="11907"/>
                  <a:pt x="81318" y="13938"/>
                  <a:pt x="70057" y="14676"/>
                </a:cubicBezTo>
                <a:cubicBezTo>
                  <a:pt x="58796" y="15414"/>
                  <a:pt x="27737" y="18229"/>
                  <a:pt x="16061" y="15783"/>
                </a:cubicBezTo>
                <a:cubicBezTo>
                  <a:pt x="4385" y="13337"/>
                  <a:pt x="2677" y="2631"/>
                  <a:pt x="0" y="0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Google Shape;277;p31"/>
          <p:cNvSpPr/>
          <p:nvPr/>
        </p:nvSpPr>
        <p:spPr>
          <a:xfrm>
            <a:off x="3128425" y="2862919"/>
            <a:ext cx="276892" cy="244212"/>
          </a:xfrm>
          <a:custGeom>
            <a:avLst/>
            <a:gdLst/>
            <a:rect l="l" t="t" r="r" b="b"/>
            <a:pathLst>
              <a:path w="11099" h="11710" extrusionOk="0">
                <a:moveTo>
                  <a:pt x="8885" y="0"/>
                </a:moveTo>
                <a:cubicBezTo>
                  <a:pt x="7593" y="785"/>
                  <a:pt x="2423" y="2815"/>
                  <a:pt x="1131" y="4707"/>
                </a:cubicBezTo>
                <a:cubicBezTo>
                  <a:pt x="-161" y="6599"/>
                  <a:pt x="-530" y="10338"/>
                  <a:pt x="1131" y="11353"/>
                </a:cubicBezTo>
                <a:cubicBezTo>
                  <a:pt x="2793" y="12368"/>
                  <a:pt x="9439" y="10891"/>
                  <a:pt x="11100" y="10799"/>
                </a:cubicBezTo>
              </a:path>
            </a:pathLst>
          </a:cu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4" name="Google Shape;278;p31"/>
          <p:cNvCxnSpPr/>
          <p:nvPr/>
        </p:nvCxnSpPr>
        <p:spPr>
          <a:xfrm flipH="1" flipV="1">
            <a:off x="2430088" y="3120051"/>
            <a:ext cx="2116762" cy="1363641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0;p31"/>
          <p:cNvSpPr/>
          <p:nvPr/>
        </p:nvSpPr>
        <p:spPr>
          <a:xfrm>
            <a:off x="3110571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2;p31"/>
          <p:cNvSpPr txBox="1"/>
          <p:nvPr/>
        </p:nvSpPr>
        <p:spPr>
          <a:xfrm>
            <a:off x="2389719" y="4177110"/>
            <a:ext cx="12684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⑥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월 보험료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279;p31"/>
          <p:cNvCxnSpPr/>
          <p:nvPr/>
        </p:nvCxnSpPr>
        <p:spPr>
          <a:xfrm flipH="1">
            <a:off x="2179198" y="4483692"/>
            <a:ext cx="2367652" cy="178814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51" name="Google Shape;281;p31"/>
          <p:cNvSpPr txBox="1"/>
          <p:nvPr/>
        </p:nvSpPr>
        <p:spPr>
          <a:xfrm>
            <a:off x="2559369" y="4800947"/>
            <a:ext cx="9291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신규계약 등록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283;p31"/>
          <p:cNvSpPr txBox="1"/>
          <p:nvPr/>
        </p:nvSpPr>
        <p:spPr>
          <a:xfrm>
            <a:off x="4954197" y="2418703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④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보험상품 등록 +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284;p31"/>
          <p:cNvSpPr txBox="1"/>
          <p:nvPr/>
        </p:nvSpPr>
        <p:spPr>
          <a:xfrm>
            <a:off x="5103222" y="1363328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보험상품 조회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285;p31"/>
          <p:cNvSpPr txBox="1"/>
          <p:nvPr/>
        </p:nvSpPr>
        <p:spPr>
          <a:xfrm>
            <a:off x="1652097" y="1643603"/>
            <a:ext cx="117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고객정보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286;p31"/>
          <p:cNvSpPr txBox="1"/>
          <p:nvPr/>
        </p:nvSpPr>
        <p:spPr>
          <a:xfrm>
            <a:off x="2001303" y="1147602"/>
            <a:ext cx="1336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기존고객 조회/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신규고객 정보 입력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287;p31"/>
          <p:cNvSpPr txBox="1"/>
          <p:nvPr/>
        </p:nvSpPr>
        <p:spPr>
          <a:xfrm>
            <a:off x="2016423" y="3387778"/>
            <a:ext cx="1007496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⑤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주계약/특약 등록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80;p31"/>
          <p:cNvSpPr/>
          <p:nvPr/>
        </p:nvSpPr>
        <p:spPr>
          <a:xfrm>
            <a:off x="3405317" y="4646455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1;p31"/>
          <p:cNvSpPr txBox="1"/>
          <p:nvPr/>
        </p:nvSpPr>
        <p:spPr>
          <a:xfrm>
            <a:off x="3405316" y="4801573"/>
            <a:ext cx="1166684" cy="323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기존계약 삭제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해지</a:t>
            </a:r>
            <a:r>
              <a:rPr lang="en-US" altLang="ko-KR" sz="900" b="1">
                <a:solidFill>
                  <a:srgbClr val="f4cccc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 b="1">
              <a:solidFill>
                <a:srgbClr val="f4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849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13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" name="Google Shape;294;p32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기존 고객(피보험자) 검색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64323" y="1009067"/>
            <a:ext cx="3143985" cy="1874298"/>
          </a:xfrm>
          <a:prstGeom prst="rect">
            <a:avLst/>
          </a:prstGeom>
        </p:spPr>
      </p:pic>
      <p:pic>
        <p:nvPicPr>
          <p:cNvPr id="7" name="Google Shape;296;p32" title="v2-5 기존 고객 검색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45839" y="108341"/>
            <a:ext cx="2513029" cy="21547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97;p32"/>
          <p:cNvCxnSpPr/>
          <p:nvPr/>
        </p:nvCxnSpPr>
        <p:spPr>
          <a:xfrm flipV="1">
            <a:off x="3767100" y="1212890"/>
            <a:ext cx="1778739" cy="9827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9" name="Google Shape;298;p32"/>
          <p:cNvSpPr/>
          <p:nvPr/>
        </p:nvSpPr>
        <p:spPr>
          <a:xfrm>
            <a:off x="3366412" y="109305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99;p32"/>
          <p:cNvCxnSpPr/>
          <p:nvPr/>
        </p:nvCxnSpPr>
        <p:spPr>
          <a:xfrm flipH="1">
            <a:off x="4847325" y="1543167"/>
            <a:ext cx="698514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11" name="Google Shape;300;p32" title="v2-5 기존 고객 검색 코드2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545839" y="2399439"/>
            <a:ext cx="2794100" cy="263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01;p32"/>
          <p:cNvSpPr/>
          <p:nvPr/>
        </p:nvSpPr>
        <p:spPr>
          <a:xfrm>
            <a:off x="3366412" y="1608997"/>
            <a:ext cx="400688" cy="205006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Google Shape;297;p32"/>
          <p:cNvCxnSpPr/>
          <p:nvPr/>
        </p:nvCxnSpPr>
        <p:spPr>
          <a:xfrm>
            <a:off x="3767100" y="1711500"/>
            <a:ext cx="1778739" cy="68793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2900" y="2960764"/>
            <a:ext cx="3239818" cy="2107199"/>
          </a:xfrm>
          <a:prstGeom prst="rect">
            <a:avLst/>
          </a:prstGeom>
        </p:spPr>
      </p:pic>
      <p:cxnSp>
        <p:nvCxnSpPr>
          <p:cNvPr id="28" name="Google Shape;299;p32"/>
          <p:cNvCxnSpPr/>
          <p:nvPr/>
        </p:nvCxnSpPr>
        <p:spPr>
          <a:xfrm flipH="1" flipV="1">
            <a:off x="3873486" y="2055469"/>
            <a:ext cx="1672353" cy="412772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4" name="연결선: 구부러짐 33"/>
          <p:cNvCxnSpPr>
            <a:stCxn id="12" idx="1"/>
          </p:cNvCxnSpPr>
          <p:nvPr/>
        </p:nvCxnSpPr>
        <p:spPr>
          <a:xfrm rot="10800000" flipV="1">
            <a:off x="1585814" y="1711500"/>
            <a:ext cx="1780599" cy="1249264"/>
          </a:xfrm>
          <a:prstGeom prst="curvedConnector3">
            <a:avLst>
              <a:gd name="adj1" fmla="val 101713"/>
            </a:avLst>
          </a:prstGeom>
          <a:ln w="285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oogle Shape;299;p32"/>
          <p:cNvCxnSpPr>
            <a:stCxn id="24" idx="0"/>
          </p:cNvCxnSpPr>
          <p:nvPr/>
        </p:nvCxnSpPr>
        <p:spPr>
          <a:xfrm flipV="1">
            <a:off x="1962809" y="2373586"/>
            <a:ext cx="238325" cy="587178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45" name="Google Shape;284;p31"/>
          <p:cNvSpPr txBox="1"/>
          <p:nvPr/>
        </p:nvSpPr>
        <p:spPr>
          <a:xfrm>
            <a:off x="6622046" y="1711500"/>
            <a:ext cx="1436822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주민번호로 조회하면  해당 고객 명단이 표시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284;p31"/>
          <p:cNvSpPr txBox="1"/>
          <p:nvPr/>
        </p:nvSpPr>
        <p:spPr>
          <a:xfrm>
            <a:off x="6820272" y="4296528"/>
            <a:ext cx="146687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 고객 명단을 등록하면 등록된 고객 정보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4;p31"/>
          <p:cNvSpPr txBox="1"/>
          <p:nvPr/>
        </p:nvSpPr>
        <p:spPr>
          <a:xfrm>
            <a:off x="2201134" y="3038164"/>
            <a:ext cx="1111168" cy="4616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기존 계약 또한</a:t>
            </a:r>
            <a:endParaRPr lang="ko-KR" altLang="en-US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동시에 출력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0" y="1183307"/>
            <a:ext cx="4401749" cy="3595669"/>
          </a:xfrm>
          <a:prstGeom prst="rect">
            <a:avLst/>
          </a:prstGeom>
        </p:spPr>
      </p:pic>
      <p:sp>
        <p:nvSpPr>
          <p:cNvPr id="5" name="Google Shape;313;p33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신규 고객(피보험자) 등록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315;p33" title="v2-6 신규고객 정보 입력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924499" y="1188070"/>
            <a:ext cx="3762301" cy="326767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33"/>
          <p:cNvSpPr/>
          <p:nvPr/>
        </p:nvSpPr>
        <p:spPr>
          <a:xfrm>
            <a:off x="4048071" y="2624880"/>
            <a:ext cx="3126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317;p33"/>
          <p:cNvSpPr/>
          <p:nvPr/>
        </p:nvSpPr>
        <p:spPr>
          <a:xfrm>
            <a:off x="3232054" y="3030330"/>
            <a:ext cx="625571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18;p33"/>
          <p:cNvSpPr/>
          <p:nvPr/>
        </p:nvSpPr>
        <p:spPr>
          <a:xfrm>
            <a:off x="3342824" y="4486877"/>
            <a:ext cx="348113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19;p33"/>
          <p:cNvSpPr/>
          <p:nvPr/>
        </p:nvSpPr>
        <p:spPr>
          <a:xfrm>
            <a:off x="1365125" y="1530500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20;p33"/>
          <p:cNvCxnSpPr/>
          <p:nvPr/>
        </p:nvCxnSpPr>
        <p:spPr>
          <a:xfrm>
            <a:off x="1695450" y="1701993"/>
            <a:ext cx="928688" cy="37883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5086925" y="1371745"/>
            <a:ext cx="3294900" cy="1116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3;p33"/>
          <p:cNvSpPr/>
          <p:nvPr/>
        </p:nvSpPr>
        <p:spPr>
          <a:xfrm>
            <a:off x="5086925" y="2487745"/>
            <a:ext cx="3294900" cy="1295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24;p33"/>
          <p:cNvSpPr/>
          <p:nvPr/>
        </p:nvSpPr>
        <p:spPr>
          <a:xfrm>
            <a:off x="5086925" y="3783145"/>
            <a:ext cx="3600000" cy="514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25;p33"/>
          <p:cNvCxnSpPr>
            <a:stCxn id="8" idx="3"/>
          </p:cNvCxnSpPr>
          <p:nvPr/>
        </p:nvCxnSpPr>
        <p:spPr>
          <a:xfrm flipV="1">
            <a:off x="3857625" y="2425700"/>
            <a:ext cx="1238305" cy="67393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7" name="Google Shape;326;p33"/>
          <p:cNvCxnSpPr>
            <a:stCxn id="7" idx="3"/>
            <a:endCxn id="14" idx="1"/>
          </p:cNvCxnSpPr>
          <p:nvPr/>
        </p:nvCxnSpPr>
        <p:spPr>
          <a:xfrm>
            <a:off x="4360671" y="2694180"/>
            <a:ext cx="726254" cy="441265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18" name="Google Shape;327;p33"/>
          <p:cNvCxnSpPr>
            <a:stCxn id="9" idx="3"/>
            <a:endCxn id="15" idx="1"/>
          </p:cNvCxnSpPr>
          <p:nvPr/>
        </p:nvCxnSpPr>
        <p:spPr>
          <a:xfrm flipV="1">
            <a:off x="3690937" y="4040245"/>
            <a:ext cx="1395988" cy="515932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9" name="Google Shape;328;p33"/>
          <p:cNvSpPr/>
          <p:nvPr/>
        </p:nvSpPr>
        <p:spPr>
          <a:xfrm>
            <a:off x="2762286" y="2728913"/>
            <a:ext cx="580413" cy="1757964"/>
          </a:xfrm>
          <a:custGeom>
            <a:avLst/>
            <a:gdLst/>
            <a:rect l="l" t="t" r="r" b="b"/>
            <a:pathLst>
              <a:path w="21711" h="62230" extrusionOk="0">
                <a:moveTo>
                  <a:pt x="21712" y="62230"/>
                </a:moveTo>
                <a:cubicBezTo>
                  <a:pt x="18114" y="57700"/>
                  <a:pt x="1096" y="45424"/>
                  <a:pt x="122" y="35052"/>
                </a:cubicBezTo>
                <a:cubicBezTo>
                  <a:pt x="-852" y="24680"/>
                  <a:pt x="13245" y="5842"/>
                  <a:pt x="15870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Google Shape;329;p33"/>
          <p:cNvSpPr txBox="1"/>
          <p:nvPr/>
        </p:nvSpPr>
        <p:spPr>
          <a:xfrm>
            <a:off x="7289800" y="1414645"/>
            <a:ext cx="99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③ 등록/취소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30;p33"/>
          <p:cNvSpPr txBox="1"/>
          <p:nvPr/>
        </p:nvSpPr>
        <p:spPr>
          <a:xfrm>
            <a:off x="7207150" y="2568370"/>
            <a:ext cx="1229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병력(病歷) 검색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331;p33"/>
          <p:cNvSpPr txBox="1"/>
          <p:nvPr/>
        </p:nvSpPr>
        <p:spPr>
          <a:xfrm>
            <a:off x="7429500" y="3722070"/>
            <a:ext cx="12573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검색한 병력 선택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32;p33"/>
          <p:cNvCxnSpPr>
            <a:stCxn id="8" idx="1"/>
          </p:cNvCxnSpPr>
          <p:nvPr/>
        </p:nvCxnSpPr>
        <p:spPr>
          <a:xfrm flipH="1" flipV="1">
            <a:off x="1978173" y="1966913"/>
            <a:ext cx="1253881" cy="1132717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35" name="직선 화살표 연결선 34"/>
          <p:cNvCxnSpPr/>
          <p:nvPr/>
        </p:nvCxnSpPr>
        <p:spPr>
          <a:xfrm flipH="1">
            <a:off x="3767100" y="2763480"/>
            <a:ext cx="280972" cy="26685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14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15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338" name="Google Shape;338;p34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4" title="v2-7 보험상품 조회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8"/>
            <a:ext cx="33528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 title="v2-7 보험상품 조회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236875" y="1137487"/>
            <a:ext cx="4449800" cy="309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4"/>
          <p:cNvSpPr/>
          <p:nvPr/>
        </p:nvSpPr>
        <p:spPr>
          <a:xfrm>
            <a:off x="2971775" y="3268100"/>
            <a:ext cx="679500" cy="3642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 rot="10800000" flipH="1">
            <a:off x="3651275" y="3448100"/>
            <a:ext cx="5652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343" name="Google Shape;343;p34"/>
          <p:cNvSpPr txBox="1"/>
          <p:nvPr/>
        </p:nvSpPr>
        <p:spPr>
          <a:xfrm>
            <a:off x="7499350" y="1181100"/>
            <a:ext cx="112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조회시 기존 검색결과 초기화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7372450" y="1822450"/>
            <a:ext cx="1250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검색어 미입력시 검색어 입력 요구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7169150" y="3181350"/>
            <a:ext cx="1453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DB에서 검색한 데이터를 표에 나타냄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34"/>
          <p:cNvCxnSpPr/>
          <p:nvPr/>
        </p:nvCxnSpPr>
        <p:spPr>
          <a:xfrm rot="10800000">
            <a:off x="3625775" y="1593900"/>
            <a:ext cx="611100" cy="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901" y="1138590"/>
            <a:ext cx="5130710" cy="1842661"/>
          </a:xfrm>
          <a:prstGeom prst="rect">
            <a:avLst/>
          </a:prstGeom>
        </p:spPr>
      </p:pic>
      <p:pic>
        <p:nvPicPr>
          <p:cNvPr id="6" name="Google Shape;354;p35" title="v2-8 보험료 산출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567401" y="1144982"/>
            <a:ext cx="3424199" cy="33247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56;p35"/>
          <p:cNvSpPr/>
          <p:nvPr/>
        </p:nvSpPr>
        <p:spPr>
          <a:xfrm>
            <a:off x="4109861" y="2571750"/>
            <a:ext cx="321600" cy="1764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57;p35"/>
          <p:cNvCxnSpPr/>
          <p:nvPr/>
        </p:nvCxnSpPr>
        <p:spPr>
          <a:xfrm>
            <a:off x="4431461" y="2662200"/>
            <a:ext cx="1135940" cy="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9" name="Google Shape;358;p35"/>
          <p:cNvCxnSpPr/>
          <p:nvPr/>
        </p:nvCxnSpPr>
        <p:spPr>
          <a:xfrm flipH="1" flipV="1">
            <a:off x="2231648" y="1515970"/>
            <a:ext cx="3335753" cy="74765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5" name="Google Shape;362;p35"/>
          <p:cNvSpPr txBox="1"/>
          <p:nvPr/>
        </p:nvSpPr>
        <p:spPr>
          <a:xfrm>
            <a:off x="7690200" y="2754544"/>
            <a:ext cx="1166052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① 주계약/특약을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추가하는 동시에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보험료도 계산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363;p35"/>
          <p:cNvSpPr/>
          <p:nvPr/>
        </p:nvSpPr>
        <p:spPr>
          <a:xfrm>
            <a:off x="5705975" y="4266644"/>
            <a:ext cx="813562" cy="176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900" y="3002690"/>
            <a:ext cx="2578851" cy="2037940"/>
          </a:xfrm>
          <a:prstGeom prst="rect">
            <a:avLst/>
          </a:prstGeom>
        </p:spPr>
      </p:pic>
      <p:sp>
        <p:nvSpPr>
          <p:cNvPr id="19" name="Google Shape;364;p35"/>
          <p:cNvSpPr/>
          <p:nvPr/>
        </p:nvSpPr>
        <p:spPr>
          <a:xfrm>
            <a:off x="478556" y="4869023"/>
            <a:ext cx="857875" cy="882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60;p35"/>
          <p:cNvCxnSpPr/>
          <p:nvPr/>
        </p:nvCxnSpPr>
        <p:spPr>
          <a:xfrm flipV="1">
            <a:off x="1190625" y="2909889"/>
            <a:ext cx="519113" cy="1959134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25" name="Google Shape;358;p35"/>
          <p:cNvCxnSpPr/>
          <p:nvPr/>
        </p:nvCxnSpPr>
        <p:spPr>
          <a:xfrm flipH="1" flipV="1">
            <a:off x="2921751" y="4354844"/>
            <a:ext cx="2784225" cy="1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27" name="Google Shape;361;p35"/>
          <p:cNvSpPr txBox="1"/>
          <p:nvPr/>
        </p:nvSpPr>
        <p:spPr>
          <a:xfrm>
            <a:off x="1738694" y="3206347"/>
            <a:ext cx="1154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②</a:t>
            </a:r>
            <a:r>
              <a:rPr lang="en-US" alt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보험료 계산 후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GUI에 표기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16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2;p35"/>
          <p:cNvSpPr txBox="1"/>
          <p:nvPr/>
        </p:nvSpPr>
        <p:spPr>
          <a:xfrm>
            <a:off x="342900" y="186277"/>
            <a:ext cx="3424200" cy="97957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kumimoji="0" lang="ko" sz="2400" b="1" i="0" u="none" strike="noStrike" kern="0" cap="none" spc="0" normalizeH="0" baseline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  <a:endParaRPr kumimoji="0" lang="ko-KR" altLang="en-US" sz="14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8120" y="1141088"/>
            <a:ext cx="3749633" cy="3386461"/>
          </a:xfrm>
          <a:prstGeom prst="rect">
            <a:avLst/>
          </a:prstGeom>
        </p:spPr>
      </p:pic>
      <p:sp>
        <p:nvSpPr>
          <p:cNvPr id="6" name="Google Shape;319;p33"/>
          <p:cNvSpPr/>
          <p:nvPr/>
        </p:nvSpPr>
        <p:spPr>
          <a:xfrm>
            <a:off x="2225149" y="4320828"/>
            <a:ext cx="330325" cy="160188"/>
          </a:xfrm>
          <a:prstGeom prst="rect">
            <a:avLst/>
          </a:prstGeom>
          <a:noFill/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32;p33"/>
          <p:cNvCxnSpPr/>
          <p:nvPr/>
        </p:nvCxnSpPr>
        <p:spPr>
          <a:xfrm flipH="1" flipV="1">
            <a:off x="2097368" y="3587264"/>
            <a:ext cx="134286" cy="731125"/>
          </a:xfrm>
          <a:prstGeom prst="straightConnector1">
            <a:avLst/>
          </a:prstGeom>
          <a:noFill/>
          <a:ln w="28575" cap="flat" cmpd="sng">
            <a:solidFill>
              <a:srgbClr val="ff0000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89727" y="97546"/>
            <a:ext cx="4292933" cy="1626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033" y="1794029"/>
            <a:ext cx="3018318" cy="3221800"/>
          </a:xfrm>
          <a:prstGeom prst="rect">
            <a:avLst/>
          </a:prstGeom>
        </p:spPr>
      </p:pic>
      <p:sp>
        <p:nvSpPr>
          <p:cNvPr id="10" name="Google Shape;376;p36"/>
          <p:cNvSpPr txBox="1"/>
          <p:nvPr/>
        </p:nvSpPr>
        <p:spPr>
          <a:xfrm>
            <a:off x="7151503" y="713442"/>
            <a:ext cx="1075500" cy="4543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계약내용 확인 전체 패널</a:t>
            </a:r>
            <a:endParaRPr kumimoji="0" lang="ko-KR" altLang="en-US" sz="900" b="1" i="0" u="none" strike="noStrike" kern="0" cap="none" spc="0" normalizeH="0" baseline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76;p36"/>
          <p:cNvSpPr txBox="1"/>
          <p:nvPr/>
        </p:nvSpPr>
        <p:spPr>
          <a:xfrm>
            <a:off x="6100594" y="2926016"/>
            <a:ext cx="1269699" cy="58950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예상 보험료 출력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altLang="ko-KR" sz="900" b="1" i="0" u="none" strike="noStrike" kern="0" cap="none" spc="0" normalizeH="0" baseline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나이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kumimoji="0" lang="ko-KR" altLang="en-US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가입기간까지만 출력한다</a:t>
            </a:r>
            <a:r>
              <a:rPr kumimoji="0" lang="en-US" altLang="ko-KR" sz="900" b="1" i="0" u="none" strike="noStrike" kern="0" cap="none" spc="0" normalizeH="0" baseline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lang="en-US" altLang="ko-KR" sz="900" b="1" i="0" u="none" strike="noStrike" kern="0" cap="none" spc="0" normalizeH="0" baseline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325;p33"/>
          <p:cNvCxnSpPr/>
          <p:nvPr/>
        </p:nvCxnSpPr>
        <p:spPr>
          <a:xfrm flipV="1">
            <a:off x="4015687" y="900268"/>
            <a:ext cx="378403" cy="621601"/>
          </a:xfrm>
          <a:prstGeom prst="straightConnector1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13" name="Google Shape;322;p33"/>
          <p:cNvSpPr/>
          <p:nvPr/>
        </p:nvSpPr>
        <p:spPr>
          <a:xfrm>
            <a:off x="703602" y="1521869"/>
            <a:ext cx="3312085" cy="2065393"/>
          </a:xfrm>
          <a:prstGeom prst="rect">
            <a:avLst/>
          </a:prstGeom>
          <a:noFill/>
          <a:ln w="28575" cap="flat" cmpd="sng">
            <a:solidFill>
              <a:srgbClr val="00ff00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22;p33"/>
          <p:cNvSpPr/>
          <p:nvPr/>
        </p:nvSpPr>
        <p:spPr>
          <a:xfrm>
            <a:off x="768447" y="1808604"/>
            <a:ext cx="867099" cy="155286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58;p35"/>
          <p:cNvCxnSpPr>
            <a:endCxn id="14" idx="3"/>
          </p:cNvCxnSpPr>
          <p:nvPr/>
        </p:nvCxnSpPr>
        <p:spPr>
          <a:xfrm rot="10800000">
            <a:off x="1635546" y="2585034"/>
            <a:ext cx="2750181" cy="881747"/>
          </a:xfrm>
          <a:prstGeom prst="straightConnector1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9" name="Google Shape;322;p33"/>
          <p:cNvSpPr/>
          <p:nvPr/>
        </p:nvSpPr>
        <p:spPr>
          <a:xfrm>
            <a:off x="4572000" y="2802477"/>
            <a:ext cx="1176808" cy="109500"/>
          </a:xfrm>
          <a:prstGeom prst="rect">
            <a:avLst/>
          </a:prstGeom>
          <a:noFill/>
          <a:ln w="28575" cap="flat" cmpd="sng">
            <a:solidFill>
              <a:srgbClr val="ff00ff">
                <a:alpha val="100000"/>
              </a:srgbClr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umimoji="0" sz="1400" b="0" i="0" u="none" strike="noStrike" kern="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17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6583680" y="4783455"/>
            <a:ext cx="2103120" cy="13144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18</a:t>
            </a:fld>
            <a:r>
              <a:rPr lang="en-US" altLang="ko-KR"/>
              <a:t>/25</a:t>
            </a:r>
            <a:endParaRPr lang="en-US" altLang="ko-KR"/>
          </a:p>
        </p:txBody>
      </p:sp>
      <p:sp>
        <p:nvSpPr>
          <p:cNvPr id="3" name="Google Shape;352;p35"/>
          <p:cNvSpPr txBox="1"/>
          <p:nvPr/>
        </p:nvSpPr>
        <p:spPr>
          <a:xfrm>
            <a:off x="342900" y="186277"/>
            <a:ext cx="3424200" cy="704083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kumimoji="0" lang="ko-KR" altLang="en-US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kumimoji="0" lang="ko" sz="2400" b="1" i="0" u="none" strike="noStrike" kern="0" cap="none" spc="0" normalizeH="0" baseline="0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kumimoji="0" lang="ko" sz="2400" b="1" i="0" u="none" strike="noStrike" kern="0" cap="none" spc="0" normalizeH="0" baseline="0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1" i="0" u="none" strike="noStrike" kern="0" cap="none" spc="0" normalizeH="0" baseline="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  <a:endParaRPr kumimoji="0" sz="1600" b="1" i="0" u="none" strike="noStrike" kern="0" cap="none" spc="0" normalizeH="0" baseline="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900711" y="4499869"/>
            <a:ext cx="3877029" cy="298826"/>
          </a:xfrm>
          <a:prstGeom prst="rect">
            <a:avLst/>
          </a:prstGeom>
        </p:spPr>
        <p:txBody>
          <a:bodyPr wrap="none">
            <a:spAutoFit/>
          </a:bodyPr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시연 영상은 별도의 영상 참조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또는 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0" cap="none" spc="0" normalizeH="0" baseline="0" mc:Ignorable="hp" hp:hslEmbossed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v21-2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참조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0" cap="none" spc="0" normalizeH="0" baseline="0" mc:Ignorable="hp" hp:hslEmbossed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899" y="1151378"/>
            <a:ext cx="4267713" cy="2915464"/>
          </a:xfrm>
          <a:prstGeom prst="rect">
            <a:avLst/>
          </a:prstGeom>
        </p:spPr>
      </p:pic>
      <p:sp>
        <p:nvSpPr>
          <p:cNvPr id="4" name="Google Shape;370;p36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GUI 기능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72;p36" title="3-1 GUI 메인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4724401" y="1151375"/>
            <a:ext cx="4267199" cy="35173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3;p36"/>
          <p:cNvSpPr/>
          <p:nvPr/>
        </p:nvSpPr>
        <p:spPr>
          <a:xfrm>
            <a:off x="4907150" y="1599125"/>
            <a:ext cx="2984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374;p36"/>
          <p:cNvCxnSpPr/>
          <p:nvPr/>
        </p:nvCxnSpPr>
        <p:spPr>
          <a:xfrm>
            <a:off x="2845200" y="1322225"/>
            <a:ext cx="2061900" cy="2769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8" name="Google Shape;375;p36"/>
          <p:cNvSpPr/>
          <p:nvPr/>
        </p:nvSpPr>
        <p:spPr>
          <a:xfrm>
            <a:off x="4907150" y="2571750"/>
            <a:ext cx="4043700" cy="9018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76;p36"/>
          <p:cNvSpPr txBox="1"/>
          <p:nvPr/>
        </p:nvSpPr>
        <p:spPr>
          <a:xfrm>
            <a:off x="6781600" y="2017350"/>
            <a:ext cx="10755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관리자 이름 표기,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로그아웃 버튼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77;p36"/>
          <p:cNvSpPr txBox="1"/>
          <p:nvPr/>
        </p:nvSpPr>
        <p:spPr>
          <a:xfrm>
            <a:off x="7640100" y="3011850"/>
            <a:ext cx="1206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 위에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작은 패널들 올리기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0;p36"/>
          <p:cNvSpPr txBox="1"/>
          <p:nvPr/>
        </p:nvSpPr>
        <p:spPr>
          <a:xfrm>
            <a:off x="3727500" y="16545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jp3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381;p36"/>
          <p:cNvSpPr txBox="1"/>
          <p:nvPr/>
        </p:nvSpPr>
        <p:spPr>
          <a:xfrm>
            <a:off x="3939600" y="374745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jp5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83;p36"/>
          <p:cNvSpPr txBox="1"/>
          <p:nvPr/>
        </p:nvSpPr>
        <p:spPr>
          <a:xfrm>
            <a:off x="1994525" y="1977600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384;p36"/>
          <p:cNvSpPr txBox="1"/>
          <p:nvPr/>
        </p:nvSpPr>
        <p:spPr>
          <a:xfrm>
            <a:off x="1840650" y="30862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jp70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388;p36"/>
          <p:cNvCxnSpPr/>
          <p:nvPr/>
        </p:nvCxnSpPr>
        <p:spPr>
          <a:xfrm flipV="1">
            <a:off x="2035188" y="4063551"/>
            <a:ext cx="0" cy="258199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17" name="Google Shape;389;p36"/>
          <p:cNvSpPr/>
          <p:nvPr/>
        </p:nvSpPr>
        <p:spPr>
          <a:xfrm>
            <a:off x="4907150" y="3502850"/>
            <a:ext cx="3240900" cy="1121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390;p36"/>
          <p:cNvSpPr txBox="1"/>
          <p:nvPr/>
        </p:nvSpPr>
        <p:spPr>
          <a:xfrm>
            <a:off x="6117225" y="4257875"/>
            <a:ext cx="12069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표에 체크박스 넣기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391;p36"/>
          <p:cNvCxnSpPr/>
          <p:nvPr/>
        </p:nvCxnSpPr>
        <p:spPr>
          <a:xfrm>
            <a:off x="2699825" y="2852125"/>
            <a:ext cx="2207100" cy="11145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20" name="Google Shape;392;p36"/>
          <p:cNvSpPr txBox="1"/>
          <p:nvPr/>
        </p:nvSpPr>
        <p:spPr>
          <a:xfrm>
            <a:off x="3767100" y="552725"/>
            <a:ext cx="2493776" cy="58644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사용자가 화면을 통해 정보를 인지하고,</a:t>
            </a:r>
            <a:endParaRPr lang="ko"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명령을 내리는 체계를 구현</a:t>
            </a:r>
            <a:endParaRPr lang="ko"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(JFrame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상속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ActionListener </a:t>
            </a:r>
            <a:r>
              <a:rPr lang="ko-KR" altLang="en-US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인터페이스 사용</a:t>
            </a:r>
            <a:r>
              <a:rPr lang="en-US" altLang="ko-KR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385;p36"/>
          <p:cNvSpPr txBox="1"/>
          <p:nvPr/>
        </p:nvSpPr>
        <p:spPr>
          <a:xfrm>
            <a:off x="7625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jp8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6;p36"/>
          <p:cNvSpPr txBox="1"/>
          <p:nvPr/>
        </p:nvSpPr>
        <p:spPr>
          <a:xfrm>
            <a:off x="2666325" y="39347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jp9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387;p36"/>
          <p:cNvSpPr txBox="1"/>
          <p:nvPr/>
        </p:nvSpPr>
        <p:spPr>
          <a:xfrm>
            <a:off x="1849725" y="4321750"/>
            <a:ext cx="8157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전체 패널</a:t>
            </a:r>
            <a:endParaRPr lang="ko"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jp10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378;p36"/>
          <p:cNvSpPr txBox="1"/>
          <p:nvPr/>
        </p:nvSpPr>
        <p:spPr>
          <a:xfrm>
            <a:off x="602775" y="115137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jp1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79;p36"/>
          <p:cNvSpPr txBox="1"/>
          <p:nvPr/>
        </p:nvSpPr>
        <p:spPr>
          <a:xfrm>
            <a:off x="1785000" y="1654500"/>
            <a:ext cx="374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jp2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p36"/>
          <p:cNvSpPr txBox="1"/>
          <p:nvPr/>
        </p:nvSpPr>
        <p:spPr>
          <a:xfrm>
            <a:off x="1356300" y="1809225"/>
            <a:ext cx="4287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jp6</a:t>
            </a:r>
            <a:endParaRPr sz="900" b="1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19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307658" y="490423"/>
            <a:ext cx="286068" cy="140652"/>
          </a:xfrm>
          <a:custGeom>
            <a:avLst/>
            <a:gdLst/>
            <a:rect l="l" t="t" r="r" b="b"/>
            <a:pathLst>
              <a:path w="572135" h="281305" extrusionOk="0">
                <a:moveTo>
                  <a:pt x="571703" y="0"/>
                </a:moveTo>
                <a:lnTo>
                  <a:pt x="0" y="0"/>
                </a:lnTo>
                <a:lnTo>
                  <a:pt x="0" y="113461"/>
                </a:lnTo>
                <a:lnTo>
                  <a:pt x="430517" y="113461"/>
                </a:lnTo>
                <a:lnTo>
                  <a:pt x="430517" y="281076"/>
                </a:lnTo>
                <a:lnTo>
                  <a:pt x="571703" y="281076"/>
                </a:lnTo>
                <a:lnTo>
                  <a:pt x="571703" y="113461"/>
                </a:lnTo>
                <a:lnTo>
                  <a:pt x="571703" y="0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66700" y="209550"/>
            <a:ext cx="780098" cy="421640"/>
          </a:xfrm>
          <a:custGeom>
            <a:avLst/>
            <a:gdLst/>
            <a:rect l="l" t="t" r="r" b="b"/>
            <a:pathLst>
              <a:path w="1560195" h="843280" extrusionOk="0">
                <a:moveTo>
                  <a:pt x="741641" y="401612"/>
                </a:moveTo>
                <a:lnTo>
                  <a:pt x="440105" y="401612"/>
                </a:lnTo>
                <a:lnTo>
                  <a:pt x="440105" y="336105"/>
                </a:lnTo>
                <a:lnTo>
                  <a:pt x="648385" y="336105"/>
                </a:lnTo>
                <a:lnTo>
                  <a:pt x="648385" y="223939"/>
                </a:lnTo>
                <a:lnTo>
                  <a:pt x="227457" y="223939"/>
                </a:lnTo>
                <a:lnTo>
                  <a:pt x="227457" y="143992"/>
                </a:lnTo>
                <a:lnTo>
                  <a:pt x="509816" y="143992"/>
                </a:lnTo>
                <a:lnTo>
                  <a:pt x="509816" y="223710"/>
                </a:lnTo>
                <a:lnTo>
                  <a:pt x="648385" y="223710"/>
                </a:lnTo>
                <a:lnTo>
                  <a:pt x="648385" y="143992"/>
                </a:lnTo>
                <a:lnTo>
                  <a:pt x="648385" y="143751"/>
                </a:lnTo>
                <a:lnTo>
                  <a:pt x="648385" y="31826"/>
                </a:lnTo>
                <a:lnTo>
                  <a:pt x="88887" y="31826"/>
                </a:lnTo>
                <a:lnTo>
                  <a:pt x="88887" y="143992"/>
                </a:lnTo>
                <a:lnTo>
                  <a:pt x="88887" y="223939"/>
                </a:lnTo>
                <a:lnTo>
                  <a:pt x="88887" y="336105"/>
                </a:lnTo>
                <a:lnTo>
                  <a:pt x="298919" y="336105"/>
                </a:lnTo>
                <a:lnTo>
                  <a:pt x="298919" y="401612"/>
                </a:lnTo>
                <a:lnTo>
                  <a:pt x="0" y="401612"/>
                </a:lnTo>
                <a:lnTo>
                  <a:pt x="0" y="514807"/>
                </a:lnTo>
                <a:lnTo>
                  <a:pt x="741641" y="514807"/>
                </a:lnTo>
                <a:lnTo>
                  <a:pt x="741641" y="401612"/>
                </a:lnTo>
                <a:close/>
              </a:path>
              <a:path w="1560195" h="843280" extrusionOk="0">
                <a:moveTo>
                  <a:pt x="1288935" y="566928"/>
                </a:moveTo>
                <a:lnTo>
                  <a:pt x="1243050" y="539343"/>
                </a:lnTo>
                <a:lnTo>
                  <a:pt x="1205039" y="506476"/>
                </a:lnTo>
                <a:lnTo>
                  <a:pt x="1184465" y="481571"/>
                </a:lnTo>
                <a:lnTo>
                  <a:pt x="1174369" y="469353"/>
                </a:lnTo>
                <a:lnTo>
                  <a:pt x="1150480" y="429006"/>
                </a:lnTo>
                <a:lnTo>
                  <a:pt x="1132840" y="386473"/>
                </a:lnTo>
                <a:lnTo>
                  <a:pt x="1120914" y="342785"/>
                </a:lnTo>
                <a:lnTo>
                  <a:pt x="1114158" y="298970"/>
                </a:lnTo>
                <a:lnTo>
                  <a:pt x="1112024" y="256057"/>
                </a:lnTo>
                <a:lnTo>
                  <a:pt x="1112024" y="245275"/>
                </a:lnTo>
                <a:lnTo>
                  <a:pt x="1263662" y="245275"/>
                </a:lnTo>
                <a:lnTo>
                  <a:pt x="1263662" y="132080"/>
                </a:lnTo>
                <a:lnTo>
                  <a:pt x="1112024" y="132080"/>
                </a:lnTo>
                <a:lnTo>
                  <a:pt x="1112024" y="21564"/>
                </a:lnTo>
                <a:lnTo>
                  <a:pt x="970838" y="21564"/>
                </a:lnTo>
                <a:lnTo>
                  <a:pt x="970838" y="132080"/>
                </a:lnTo>
                <a:lnTo>
                  <a:pt x="815721" y="132080"/>
                </a:lnTo>
                <a:lnTo>
                  <a:pt x="815721" y="245275"/>
                </a:lnTo>
                <a:lnTo>
                  <a:pt x="970838" y="245275"/>
                </a:lnTo>
                <a:lnTo>
                  <a:pt x="970838" y="256057"/>
                </a:lnTo>
                <a:lnTo>
                  <a:pt x="968540" y="301104"/>
                </a:lnTo>
                <a:lnTo>
                  <a:pt x="961313" y="347167"/>
                </a:lnTo>
                <a:lnTo>
                  <a:pt x="948601" y="393115"/>
                </a:lnTo>
                <a:lnTo>
                  <a:pt x="929881" y="437769"/>
                </a:lnTo>
                <a:lnTo>
                  <a:pt x="904633" y="479983"/>
                </a:lnTo>
                <a:lnTo>
                  <a:pt x="872312" y="518604"/>
                </a:lnTo>
                <a:lnTo>
                  <a:pt x="832383" y="552462"/>
                </a:lnTo>
                <a:lnTo>
                  <a:pt x="784339" y="580402"/>
                </a:lnTo>
                <a:lnTo>
                  <a:pt x="859294" y="690905"/>
                </a:lnTo>
                <a:lnTo>
                  <a:pt x="901649" y="668096"/>
                </a:lnTo>
                <a:lnTo>
                  <a:pt x="939076" y="639635"/>
                </a:lnTo>
                <a:lnTo>
                  <a:pt x="971715" y="606120"/>
                </a:lnTo>
                <a:lnTo>
                  <a:pt x="999693" y="568185"/>
                </a:lnTo>
                <a:lnTo>
                  <a:pt x="1023175" y="526465"/>
                </a:lnTo>
                <a:lnTo>
                  <a:pt x="1042301" y="481571"/>
                </a:lnTo>
                <a:lnTo>
                  <a:pt x="1065352" y="530923"/>
                </a:lnTo>
                <a:lnTo>
                  <a:pt x="1093876" y="575995"/>
                </a:lnTo>
                <a:lnTo>
                  <a:pt x="1128141" y="615988"/>
                </a:lnTo>
                <a:lnTo>
                  <a:pt x="1168387" y="650074"/>
                </a:lnTo>
                <a:lnTo>
                  <a:pt x="1214856" y="677430"/>
                </a:lnTo>
                <a:lnTo>
                  <a:pt x="1288935" y="566928"/>
                </a:lnTo>
                <a:close/>
              </a:path>
              <a:path w="1560195" h="843280" extrusionOk="0">
                <a:moveTo>
                  <a:pt x="1559966" y="317157"/>
                </a:moveTo>
                <a:lnTo>
                  <a:pt x="1450162" y="317157"/>
                </a:lnTo>
                <a:lnTo>
                  <a:pt x="1450162" y="0"/>
                </a:lnTo>
                <a:lnTo>
                  <a:pt x="1308976" y="0"/>
                </a:lnTo>
                <a:lnTo>
                  <a:pt x="1308976" y="842746"/>
                </a:lnTo>
                <a:lnTo>
                  <a:pt x="1450162" y="842746"/>
                </a:lnTo>
                <a:lnTo>
                  <a:pt x="1450162" y="435749"/>
                </a:lnTo>
                <a:lnTo>
                  <a:pt x="1559966" y="435749"/>
                </a:lnTo>
                <a:lnTo>
                  <a:pt x="1559966" y="317157"/>
                </a:lnTo>
                <a:close/>
              </a:path>
            </a:pathLst>
          </a:custGeom>
          <a:solidFill>
            <a:srgbClr val="a973ff"/>
          </a:solidFill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rgbClr val="993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046800" y="697850"/>
            <a:ext cx="2160000" cy="1384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9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소개와 목적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동기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개발 환경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3385050" y="697850"/>
            <a:ext cx="2160000" cy="176529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시스템 설계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en-US" altLang="ko-KR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UI (User Interface) </a:t>
            </a: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설계</a:t>
            </a:r>
            <a:endParaRPr lang="ko-KR" altLang="en-US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  <a:endParaRPr lang="ko-KR" altLang="en-US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ERD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4399" lvl="0" indent="-15624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UML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5886000" y="697850"/>
            <a:ext cx="2160000" cy="236305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실행</a:t>
            </a: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 화면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신규계약 등록 전체 과정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 검색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 등록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조회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보험상품 결정, 보험료 산출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계약내용 확인</a:t>
            </a:r>
            <a:endParaRPr lang="ko-KR" altLang="en-US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6400" lvl="0" indent="-156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시연 영상</a:t>
            </a:r>
            <a:endParaRPr lang="ko-KR" altLang="en-US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104680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주요 기능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GUI 기능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java 라이브러리 기능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데이터베이스 기능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385050" y="2808488"/>
            <a:ext cx="2160000" cy="138821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맺음말</a:t>
            </a:r>
            <a:endParaRPr lang="ko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결론 및 향후 계획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진행 경과도</a:t>
            </a:r>
            <a:endParaRPr lang="ko"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8000" lvl="0" indent="-69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프로젝트 참여자</a:t>
            </a:r>
            <a:endParaRPr sz="1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20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398" name="Google Shape;398;p37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java 라이브러리 기능 - ojdbc6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37" title="v3-2 DB 연결 코드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076775" y="1151375"/>
            <a:ext cx="3890552" cy="361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7" title="v3-2 신규계약 등록 확인 select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769725" y="1086850"/>
            <a:ext cx="3235725" cy="2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7" title="v3-2 라이브러리.png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342900" y="1151375"/>
            <a:ext cx="1639248" cy="361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7"/>
          <p:cNvSpPr/>
          <p:nvPr/>
        </p:nvSpPr>
        <p:spPr>
          <a:xfrm>
            <a:off x="5701975" y="1751425"/>
            <a:ext cx="2667300" cy="2769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6147275" y="3177575"/>
            <a:ext cx="215700" cy="13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7"/>
          <p:cNvSpPr txBox="1"/>
          <p:nvPr/>
        </p:nvSpPr>
        <p:spPr>
          <a:xfrm>
            <a:off x="6147275" y="3443500"/>
            <a:ext cx="17295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8번 고객의 계약이 신규등록됨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2656150" y="1564600"/>
            <a:ext cx="2992800" cy="1938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37"/>
          <p:cNvSpPr/>
          <p:nvPr/>
        </p:nvSpPr>
        <p:spPr>
          <a:xfrm>
            <a:off x="5735400" y="2692900"/>
            <a:ext cx="3174000" cy="7506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4042800" y="3502850"/>
            <a:ext cx="2028325" cy="867625"/>
          </a:xfrm>
          <a:custGeom>
            <a:avLst/>
            <a:gdLst/>
            <a:rect l="l" t="t" r="r" b="b"/>
            <a:pathLst>
              <a:path w="81133" h="34705" extrusionOk="0">
                <a:moveTo>
                  <a:pt x="0" y="0"/>
                </a:moveTo>
                <a:cubicBezTo>
                  <a:pt x="1615" y="3831"/>
                  <a:pt x="3600" y="17214"/>
                  <a:pt x="9692" y="22983"/>
                </a:cubicBezTo>
                <a:cubicBezTo>
                  <a:pt x="15784" y="28752"/>
                  <a:pt x="26537" y="34244"/>
                  <a:pt x="36552" y="34613"/>
                </a:cubicBezTo>
                <a:cubicBezTo>
                  <a:pt x="46567" y="34982"/>
                  <a:pt x="62350" y="30967"/>
                  <a:pt x="69780" y="25198"/>
                </a:cubicBezTo>
                <a:cubicBezTo>
                  <a:pt x="77210" y="19429"/>
                  <a:pt x="79241" y="4200"/>
                  <a:pt x="81133" y="0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w="med" len="med"/>
            <a:tailEnd type="stealth" w="med" len="med"/>
          </a:ln>
        </p:spPr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08" name="Google Shape;408;p37"/>
          <p:cNvSpPr/>
          <p:nvPr/>
        </p:nvSpPr>
        <p:spPr>
          <a:xfrm>
            <a:off x="544225" y="4625800"/>
            <a:ext cx="656100" cy="1386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37"/>
          <p:cNvCxnSpPr/>
          <p:nvPr/>
        </p:nvCxnSpPr>
        <p:spPr>
          <a:xfrm>
            <a:off x="5849725" y="2028325"/>
            <a:ext cx="370800" cy="11424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w="med" len="med"/>
            <a:tailEnd type="stealth" w="med" len="med"/>
          </a:ln>
        </p:spPr>
      </p:cxnSp>
      <p:sp>
        <p:nvSpPr>
          <p:cNvPr id="410" name="Google Shape;410;p37"/>
          <p:cNvSpPr txBox="1"/>
          <p:nvPr/>
        </p:nvSpPr>
        <p:spPr>
          <a:xfrm>
            <a:off x="3767100" y="552725"/>
            <a:ext cx="22071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ojdbc6 를 이용하여</a:t>
            </a:r>
            <a:endParaRPr lang="ko"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java에서 데이터베이스에 접근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21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16" name="Google Shape;416;p38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④ 주요 기능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데이터베이스 기능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38" title="v3-3 DB 테이블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0" y="1151376"/>
            <a:ext cx="4229100" cy="208201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/>
          <p:nvPr/>
        </p:nvSpPr>
        <p:spPr>
          <a:xfrm>
            <a:off x="283050" y="1398600"/>
            <a:ext cx="3455100" cy="6159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283050" y="2049400"/>
            <a:ext cx="3483900" cy="101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38" title="v3-3 DB 쿼리문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4713925" y="214700"/>
            <a:ext cx="3972750" cy="438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/>
          <p:nvPr/>
        </p:nvSpPr>
        <p:spPr>
          <a:xfrm>
            <a:off x="4637475" y="574925"/>
            <a:ext cx="1516800" cy="4704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4637475" y="2763000"/>
            <a:ext cx="2103000" cy="9651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8"/>
          <p:cNvCxnSpPr>
            <a:endCxn id="421" idx="1"/>
          </p:cNvCxnSpPr>
          <p:nvPr/>
        </p:nvCxnSpPr>
        <p:spPr>
          <a:xfrm rot="10800000" flipH="1">
            <a:off x="3752175" y="810125"/>
            <a:ext cx="885300" cy="5952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cxnSp>
        <p:nvCxnSpPr>
          <p:cNvPr id="424" name="Google Shape;424;p38"/>
          <p:cNvCxnSpPr>
            <a:stCxn id="419" idx="3"/>
            <a:endCxn id="422" idx="1"/>
          </p:cNvCxnSpPr>
          <p:nvPr/>
        </p:nvCxnSpPr>
        <p:spPr>
          <a:xfrm>
            <a:off x="3766950" y="2554600"/>
            <a:ext cx="870600" cy="6909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w="med" len="med"/>
            <a:tailEnd w="med" len="med"/>
          </a:ln>
        </p:spPr>
      </p:cxnSp>
      <p:sp>
        <p:nvSpPr>
          <p:cNvPr id="425" name="Google Shape;425;p38"/>
          <p:cNvSpPr txBox="1"/>
          <p:nvPr/>
        </p:nvSpPr>
        <p:spPr>
          <a:xfrm>
            <a:off x="2152925" y="3325000"/>
            <a:ext cx="2378100" cy="600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보험상품 데이터를 저장하는 테이블과,</a:t>
            </a:r>
            <a:endParaRPr lang="ko"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 b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해당 상품에 부가되는 주계약 목록을 저장하는 데이터베이스 테이블.</a:t>
            </a:r>
            <a:endParaRPr sz="900"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8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 rot="10800000">
            <a:off x="-8" y="3105225"/>
            <a:ext cx="2192133" cy="203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22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32" name="Google Shape;432;p39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결론 및 향후 계획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39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실무에 바로 투입 가능한 프로그램 완성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실무자의 편의성 제고라는 목표 달성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부</a:t>
            </a:r>
            <a:r>
              <a:rPr lang="ko-KR" altLang="en-US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적으로 관리자 등록, 중복확인, 로그인과 로그아웃 등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기본적인 프로그램 보안 기능도 함께 구현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보험 상품 자체를 등록, 관리하는 기능 추가 가능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(이미 보험 상품에 관한 데이터베이스와 연동되어 있음)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4" name="Google Shape;434;p39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23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40" name="Google Shape;440;p40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진행 경과도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342900" y="4391120"/>
            <a:ext cx="2103000" cy="46163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강이영 氏 도움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개발과정에만 사용</a:t>
            </a: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altLang="ko-KR" sz="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altLang="ko-KR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서호진 氏 도움</a:t>
            </a:r>
            <a:endParaRPr lang="ko-KR" altLang="en-US" sz="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4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4572000" y="3513987"/>
            <a:ext cx="1481948" cy="877133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★ 달성 난이도 상/중/하</a:t>
            </a:r>
            <a:endParaRPr lang="ko" sz="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9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☆ 미완료</a:t>
            </a:r>
            <a:endParaRPr lang="ko-KR" altLang="en-US" sz="9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박정환</a:t>
            </a:r>
            <a:r>
              <a:rPr lang="en-US" altLang="ko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파란색</a:t>
            </a:r>
            <a:r>
              <a:rPr lang="en-US" altLang="ko-KR" sz="9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9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이호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준 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초록색</a:t>
            </a:r>
            <a:r>
              <a:rPr lang="en-US" altLang="ko-KR" sz="900">
                <a:solidFill>
                  <a:srgbClr val="b6d7a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900">
              <a:solidFill>
                <a:srgbClr val="b6d7a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공동작업</a:t>
            </a:r>
            <a:r>
              <a:rPr lang="en-US" altLang="ko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주황색</a:t>
            </a:r>
            <a:r>
              <a:rPr lang="en-US" altLang="ko-KR" sz="9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9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92737" y="946117"/>
            <a:ext cx="4208363" cy="248553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1716" y="946117"/>
            <a:ext cx="4118075" cy="3389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24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451" name="Google Shape;451;p41"/>
          <p:cNvSpPr txBox="1"/>
          <p:nvPr/>
        </p:nvSpPr>
        <p:spPr>
          <a:xfrm>
            <a:off x="342900" y="186277"/>
            <a:ext cx="3424200" cy="9651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⑤ 맺음말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참여자</a:t>
            </a:r>
            <a:endParaRPr lang="ko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342900" y="1186775"/>
            <a:ext cx="6995100" cy="2959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기획: 박정환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프로젝트 구성: 박정환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총괄: 박정환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데이터베이스 총괄: 이호준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발표자료 구성: 이호준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기술제휴: 강성대</a:t>
            </a:r>
            <a:endParaRPr lang="ko"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기술고문: 강이영, 서호진</a:t>
            </a:r>
            <a:endParaRPr sz="1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3" name="Google Shape;453;p4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323193" y="0"/>
            <a:ext cx="1820806" cy="175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/>
          <p:nvPr/>
        </p:nvSpPr>
        <p:spPr>
          <a:xfrm>
            <a:off x="443253" y="1657350"/>
            <a:ext cx="8257500" cy="892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58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sz="19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4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 rot="5400000">
            <a:off x="7028792" y="302830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"/>
          <p:cNvSpPr txBox="1"/>
          <p:nvPr/>
        </p:nvSpPr>
        <p:spPr>
          <a:xfrm>
            <a:off x="900713" y="4499869"/>
            <a:ext cx="4820001" cy="29882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>
                <a:solidFill>
                  <a:srgbClr val="ffff00"/>
                </a:solidFill>
              </a:rPr>
              <a:t>GitHub </a:t>
            </a:r>
            <a:r>
              <a:rPr lang="ko-KR" altLang="en-US">
                <a:solidFill>
                  <a:srgbClr val="ffff00"/>
                </a:solidFill>
              </a:rPr>
              <a:t>주소</a:t>
            </a:r>
            <a:r>
              <a:rPr lang="en-US" altLang="ko-KR">
                <a:solidFill>
                  <a:srgbClr val="ffff00"/>
                </a:solidFill>
              </a:rPr>
              <a:t>:</a:t>
            </a:r>
            <a:r>
              <a:rPr lang="ko-KR" altLang="en-US">
                <a:solidFill>
                  <a:srgbClr val="ffff00"/>
                </a:solidFill>
              </a:rPr>
              <a:t> </a:t>
            </a:r>
            <a:r>
              <a:rPr lang="en-US" altLang="en-US">
                <a:solidFill>
                  <a:srgbClr val="ffff00"/>
                </a:solidFill>
              </a:rPr>
              <a:t>https://github.com/jpminlak/Insurance_Project</a:t>
            </a:r>
            <a:endParaRPr lang="en-US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2735943" y="933450"/>
            <a:ext cx="5285100" cy="1848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42900" y="1186775"/>
            <a:ext cx="7809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 계약을 등록, 고객정보와 보험 상품을 조회하는</a:t>
            </a:r>
            <a:endParaRPr lang="ko"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일원화된 프로그램 개발</a:t>
            </a:r>
            <a:endParaRPr lang="ko"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 보험계약 관리 프로그램의 경우, 여러 화면을 거쳐야 비로소 신규계약 등록을 완료할 수 있었음. 본 프로젝트는 이러한 과정을 줄여 한 화면에서 처리할 수 있는 프로그램을 목표로 제작.</a:t>
            </a:r>
            <a:endParaRPr lang="ko"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현업의 경험을 바탕으로 실제 사용자인 관리자의 편의성 제고를 목표로 프로그램 개발.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144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3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  <a:endParaRPr lang="ko" altLang="ko-KR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프로젝트 소개와 목적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35943" y="933450"/>
            <a:ext cx="5285051" cy="184666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342900" y="1186775"/>
            <a:ext cx="8085300" cy="36354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보험사의 시각에서 구성된 프로그램이 아닌, 보험 상품을 직접 다루는 관리자의 편의성에 초점을 맞춘 새로운 프로그램의 필요성.</a:t>
            </a:r>
            <a:endParaRPr lang="ko"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특히 피보험자의 월 보험료를 신규계약 등록 이후에야 인쇄물로 확인할 수 있는 체계에 큰 불편 발생. 이를 계약 등록 전 미리 확인하며 고객과 프로그램 사용자의 편의에 따른 더욱 효율적인 보험상품 설계 가능.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4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7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  <a:endParaRPr lang="ko" altLang="ko-KR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동기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/>
          <p:nvPr/>
        </p:nvSpPr>
        <p:spPr>
          <a:xfrm>
            <a:off x="342900" y="1186775"/>
            <a:ext cx="6995100" cy="2038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JDK: 1.8</a:t>
            </a:r>
            <a:endParaRPr lang="ko"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 </a:t>
            </a:r>
            <a:r>
              <a:rPr lang="ko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IDE:  </a:t>
            </a: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eclipse 4.8.0</a:t>
            </a:r>
            <a:endParaRPr lang="ko"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(사용 라이브러리: ojdbc6, Lombok v1.18.36)</a:t>
            </a:r>
            <a:endParaRPr lang="ko"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DB: Oracle 11.2.0.1.0</a:t>
            </a:r>
            <a:endParaRPr lang="ko"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OS : Windows 10 pro 64비트 (10.0, 빌드 19045)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262550" y="3020975"/>
            <a:ext cx="1451870" cy="11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/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3399189" y="3324616"/>
            <a:ext cx="2174573" cy="56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5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pic>
        <p:nvPicPr>
          <p:cNvPr id="133" name="Google Shape;133;p23" title="다운로드-removebg-preview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871645" y="3020984"/>
            <a:ext cx="2566290" cy="132004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altLang="ko-KR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① 프로젝트 개요</a:t>
            </a:r>
            <a:endParaRPr lang="ko" altLang="ko-KR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>
              <a:lnSpc>
                <a:spcPct val="115000"/>
              </a:lnSpc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개발 환경</a:t>
            </a:r>
            <a:endParaRPr lang="en-US" altLang="ko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66;p25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323194" y="0"/>
            <a:ext cx="1820806" cy="17576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7;p25"/>
          <p:cNvSpPr/>
          <p:nvPr/>
        </p:nvSpPr>
        <p:spPr>
          <a:xfrm>
            <a:off x="1898650" y="1227811"/>
            <a:ext cx="1825295" cy="1762042"/>
          </a:xfrm>
          <a:custGeom>
            <a:avLst/>
            <a:gd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0;p25"/>
          <p:cNvSpPr txBox="1"/>
          <p:nvPr/>
        </p:nvSpPr>
        <p:spPr>
          <a:xfrm>
            <a:off x="2385343" y="1938438"/>
            <a:ext cx="8436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메인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71;p25"/>
          <p:cNvSpPr/>
          <p:nvPr/>
        </p:nvSpPr>
        <p:spPr>
          <a:xfrm>
            <a:off x="4951975" y="1227799"/>
            <a:ext cx="1825295" cy="1762042"/>
          </a:xfrm>
          <a:custGeom>
            <a:avLst/>
            <a:gdLst/>
            <a:rect l="l" t="t" r="r" b="b"/>
            <a:pathLst>
              <a:path w="3596640" h="3596004" extrusionOk="0">
                <a:moveTo>
                  <a:pt x="0" y="1797926"/>
                </a:moveTo>
                <a:lnTo>
                  <a:pt x="673" y="1847241"/>
                </a:lnTo>
                <a:lnTo>
                  <a:pt x="2686" y="1896340"/>
                </a:lnTo>
                <a:lnTo>
                  <a:pt x="6024" y="1945202"/>
                </a:lnTo>
                <a:lnTo>
                  <a:pt x="10676" y="1993804"/>
                </a:lnTo>
                <a:lnTo>
                  <a:pt x="16627" y="2042123"/>
                </a:lnTo>
                <a:lnTo>
                  <a:pt x="23864" y="2090136"/>
                </a:lnTo>
                <a:lnTo>
                  <a:pt x="32375" y="2137821"/>
                </a:lnTo>
                <a:lnTo>
                  <a:pt x="42147" y="2185155"/>
                </a:lnTo>
                <a:lnTo>
                  <a:pt x="53166" y="2232116"/>
                </a:lnTo>
                <a:lnTo>
                  <a:pt x="65419" y="2278681"/>
                </a:lnTo>
                <a:lnTo>
                  <a:pt x="78894" y="2324827"/>
                </a:lnTo>
                <a:lnTo>
                  <a:pt x="93577" y="2370531"/>
                </a:lnTo>
                <a:lnTo>
                  <a:pt x="109456" y="2415772"/>
                </a:lnTo>
                <a:lnTo>
                  <a:pt x="126516" y="2460526"/>
                </a:lnTo>
                <a:lnTo>
                  <a:pt x="144746" y="2504772"/>
                </a:lnTo>
                <a:lnTo>
                  <a:pt x="164132" y="2548485"/>
                </a:lnTo>
                <a:lnTo>
                  <a:pt x="184660" y="2591644"/>
                </a:lnTo>
                <a:lnTo>
                  <a:pt x="206319" y="2634226"/>
                </a:lnTo>
                <a:lnTo>
                  <a:pt x="229095" y="2676209"/>
                </a:lnTo>
                <a:lnTo>
                  <a:pt x="252974" y="2717569"/>
                </a:lnTo>
                <a:lnTo>
                  <a:pt x="277944" y="2758284"/>
                </a:lnTo>
                <a:lnTo>
                  <a:pt x="303992" y="2798332"/>
                </a:lnTo>
                <a:lnTo>
                  <a:pt x="331104" y="2837690"/>
                </a:lnTo>
                <a:lnTo>
                  <a:pt x="359269" y="2876336"/>
                </a:lnTo>
                <a:lnTo>
                  <a:pt x="388471" y="2914246"/>
                </a:lnTo>
                <a:lnTo>
                  <a:pt x="418699" y="2951398"/>
                </a:lnTo>
                <a:lnTo>
                  <a:pt x="449940" y="2987769"/>
                </a:lnTo>
                <a:lnTo>
                  <a:pt x="482180" y="3023337"/>
                </a:lnTo>
                <a:lnTo>
                  <a:pt x="515406" y="3058080"/>
                </a:lnTo>
                <a:lnTo>
                  <a:pt x="549605" y="3091974"/>
                </a:lnTo>
                <a:lnTo>
                  <a:pt x="584765" y="3124997"/>
                </a:lnTo>
                <a:lnTo>
                  <a:pt x="620872" y="3157127"/>
                </a:lnTo>
                <a:lnTo>
                  <a:pt x="657913" y="3188340"/>
                </a:lnTo>
                <a:lnTo>
                  <a:pt x="695874" y="3218615"/>
                </a:lnTo>
                <a:lnTo>
                  <a:pt x="734744" y="3247928"/>
                </a:lnTo>
                <a:lnTo>
                  <a:pt x="774509" y="3276257"/>
                </a:lnTo>
                <a:lnTo>
                  <a:pt x="815155" y="3303579"/>
                </a:lnTo>
                <a:lnTo>
                  <a:pt x="856671" y="3329872"/>
                </a:lnTo>
                <a:lnTo>
                  <a:pt x="899042" y="3355113"/>
                </a:lnTo>
                <a:lnTo>
                  <a:pt x="942087" y="3379187"/>
                </a:lnTo>
                <a:lnTo>
                  <a:pt x="985615" y="3401993"/>
                </a:lnTo>
                <a:lnTo>
                  <a:pt x="1029600" y="3423533"/>
                </a:lnTo>
                <a:lnTo>
                  <a:pt x="1074016" y="3443806"/>
                </a:lnTo>
                <a:lnTo>
                  <a:pt x="1118836" y="3462812"/>
                </a:lnTo>
                <a:lnTo>
                  <a:pt x="1164036" y="3480551"/>
                </a:lnTo>
                <a:lnTo>
                  <a:pt x="1209588" y="3497022"/>
                </a:lnTo>
                <a:lnTo>
                  <a:pt x="1255466" y="3512227"/>
                </a:lnTo>
                <a:lnTo>
                  <a:pt x="1301645" y="3526164"/>
                </a:lnTo>
                <a:lnTo>
                  <a:pt x="1348098" y="3538835"/>
                </a:lnTo>
                <a:lnTo>
                  <a:pt x="1394799" y="3550238"/>
                </a:lnTo>
                <a:lnTo>
                  <a:pt x="1441722" y="3560375"/>
                </a:lnTo>
                <a:lnTo>
                  <a:pt x="1488841" y="3569244"/>
                </a:lnTo>
                <a:lnTo>
                  <a:pt x="1536129" y="3576846"/>
                </a:lnTo>
                <a:lnTo>
                  <a:pt x="1583562" y="3583181"/>
                </a:lnTo>
                <a:lnTo>
                  <a:pt x="1631111" y="3588250"/>
                </a:lnTo>
                <a:lnTo>
                  <a:pt x="1678753" y="3592051"/>
                </a:lnTo>
                <a:lnTo>
                  <a:pt x="1726459" y="3594585"/>
                </a:lnTo>
                <a:lnTo>
                  <a:pt x="1774205" y="3595852"/>
                </a:lnTo>
                <a:lnTo>
                  <a:pt x="1821963" y="3595852"/>
                </a:lnTo>
                <a:lnTo>
                  <a:pt x="1869709" y="3594585"/>
                </a:lnTo>
                <a:lnTo>
                  <a:pt x="1917416" y="3592051"/>
                </a:lnTo>
                <a:lnTo>
                  <a:pt x="1965057" y="3588250"/>
                </a:lnTo>
                <a:lnTo>
                  <a:pt x="2012607" y="3583181"/>
                </a:lnTo>
                <a:lnTo>
                  <a:pt x="2060039" y="3576846"/>
                </a:lnTo>
                <a:lnTo>
                  <a:pt x="2107328" y="3569244"/>
                </a:lnTo>
                <a:lnTo>
                  <a:pt x="2154446" y="3560375"/>
                </a:lnTo>
                <a:lnTo>
                  <a:pt x="2201370" y="3550238"/>
                </a:lnTo>
                <a:lnTo>
                  <a:pt x="2248071" y="3538835"/>
                </a:lnTo>
                <a:lnTo>
                  <a:pt x="2294524" y="3526164"/>
                </a:lnTo>
                <a:lnTo>
                  <a:pt x="2340702" y="3512227"/>
                </a:lnTo>
                <a:lnTo>
                  <a:pt x="2386581" y="3497022"/>
                </a:lnTo>
                <a:lnTo>
                  <a:pt x="2432133" y="3480551"/>
                </a:lnTo>
                <a:lnTo>
                  <a:pt x="2477332" y="3462812"/>
                </a:lnTo>
                <a:lnTo>
                  <a:pt x="2522153" y="3443806"/>
                </a:lnTo>
                <a:lnTo>
                  <a:pt x="2566569" y="3423533"/>
                </a:lnTo>
                <a:lnTo>
                  <a:pt x="2610554" y="3401993"/>
                </a:lnTo>
                <a:lnTo>
                  <a:pt x="2654082" y="3379187"/>
                </a:lnTo>
                <a:lnTo>
                  <a:pt x="2697126" y="3355113"/>
                </a:lnTo>
                <a:lnTo>
                  <a:pt x="2739497" y="3329872"/>
                </a:lnTo>
                <a:lnTo>
                  <a:pt x="2781013" y="3303579"/>
                </a:lnTo>
                <a:lnTo>
                  <a:pt x="2821659" y="3276257"/>
                </a:lnTo>
                <a:lnTo>
                  <a:pt x="2861424" y="3247928"/>
                </a:lnTo>
                <a:lnTo>
                  <a:pt x="2900294" y="3218615"/>
                </a:lnTo>
                <a:lnTo>
                  <a:pt x="2938256" y="3188340"/>
                </a:lnTo>
                <a:lnTo>
                  <a:pt x="2975297" y="3157127"/>
                </a:lnTo>
                <a:lnTo>
                  <a:pt x="3011403" y="3124997"/>
                </a:lnTo>
                <a:lnTo>
                  <a:pt x="3046563" y="3091974"/>
                </a:lnTo>
                <a:lnTo>
                  <a:pt x="3080762" y="3058080"/>
                </a:lnTo>
                <a:lnTo>
                  <a:pt x="3113989" y="3023337"/>
                </a:lnTo>
                <a:lnTo>
                  <a:pt x="3146228" y="2987769"/>
                </a:lnTo>
                <a:lnTo>
                  <a:pt x="3177469" y="2951398"/>
                </a:lnTo>
                <a:lnTo>
                  <a:pt x="3207697" y="2914246"/>
                </a:lnTo>
                <a:lnTo>
                  <a:pt x="3236900" y="2876336"/>
                </a:lnTo>
                <a:lnTo>
                  <a:pt x="3265064" y="2837690"/>
                </a:lnTo>
                <a:lnTo>
                  <a:pt x="3292176" y="2798332"/>
                </a:lnTo>
                <a:lnTo>
                  <a:pt x="3318224" y="2758284"/>
                </a:lnTo>
                <a:lnTo>
                  <a:pt x="3343194" y="2717569"/>
                </a:lnTo>
                <a:lnTo>
                  <a:pt x="3367074" y="2676209"/>
                </a:lnTo>
                <a:lnTo>
                  <a:pt x="3389849" y="2634226"/>
                </a:lnTo>
                <a:lnTo>
                  <a:pt x="3411508" y="2591644"/>
                </a:lnTo>
                <a:lnTo>
                  <a:pt x="3432036" y="2548485"/>
                </a:lnTo>
                <a:lnTo>
                  <a:pt x="3451422" y="2504772"/>
                </a:lnTo>
                <a:lnTo>
                  <a:pt x="3469652" y="2460526"/>
                </a:lnTo>
                <a:lnTo>
                  <a:pt x="3486712" y="2415772"/>
                </a:lnTo>
                <a:lnTo>
                  <a:pt x="3502591" y="2370531"/>
                </a:lnTo>
                <a:lnTo>
                  <a:pt x="3517274" y="2324827"/>
                </a:lnTo>
                <a:lnTo>
                  <a:pt x="3530749" y="2278681"/>
                </a:lnTo>
                <a:lnTo>
                  <a:pt x="3543002" y="2232116"/>
                </a:lnTo>
                <a:lnTo>
                  <a:pt x="3554021" y="2185155"/>
                </a:lnTo>
                <a:lnTo>
                  <a:pt x="3563793" y="2137821"/>
                </a:lnTo>
                <a:lnTo>
                  <a:pt x="3572304" y="2090136"/>
                </a:lnTo>
                <a:lnTo>
                  <a:pt x="3579542" y="2042123"/>
                </a:lnTo>
                <a:lnTo>
                  <a:pt x="3585493" y="1993804"/>
                </a:lnTo>
                <a:lnTo>
                  <a:pt x="3590144" y="1945202"/>
                </a:lnTo>
                <a:lnTo>
                  <a:pt x="3593482" y="1896340"/>
                </a:lnTo>
                <a:lnTo>
                  <a:pt x="3595495" y="1847241"/>
                </a:lnTo>
                <a:lnTo>
                  <a:pt x="3596169" y="1797926"/>
                </a:lnTo>
                <a:lnTo>
                  <a:pt x="3595495" y="1748611"/>
                </a:lnTo>
                <a:lnTo>
                  <a:pt x="3593482" y="1699511"/>
                </a:lnTo>
                <a:lnTo>
                  <a:pt x="3590144" y="1650649"/>
                </a:lnTo>
                <a:lnTo>
                  <a:pt x="3585493" y="1602047"/>
                </a:lnTo>
                <a:lnTo>
                  <a:pt x="3579542" y="1553729"/>
                </a:lnTo>
                <a:lnTo>
                  <a:pt x="3572304" y="1505715"/>
                </a:lnTo>
                <a:lnTo>
                  <a:pt x="3563793" y="1458030"/>
                </a:lnTo>
                <a:lnTo>
                  <a:pt x="3554021" y="1410696"/>
                </a:lnTo>
                <a:lnTo>
                  <a:pt x="3543002" y="1363736"/>
                </a:lnTo>
                <a:lnTo>
                  <a:pt x="3530749" y="1317171"/>
                </a:lnTo>
                <a:lnTo>
                  <a:pt x="3517274" y="1271025"/>
                </a:lnTo>
                <a:lnTo>
                  <a:pt x="3502591" y="1225320"/>
                </a:lnTo>
                <a:lnTo>
                  <a:pt x="3486712" y="1180079"/>
                </a:lnTo>
                <a:lnTo>
                  <a:pt x="3469652" y="1135325"/>
                </a:lnTo>
                <a:lnTo>
                  <a:pt x="3451422" y="1091080"/>
                </a:lnTo>
                <a:lnTo>
                  <a:pt x="3432036" y="1047366"/>
                </a:lnTo>
                <a:lnTo>
                  <a:pt x="3411508" y="1004207"/>
                </a:lnTo>
                <a:lnTo>
                  <a:pt x="3389849" y="961625"/>
                </a:lnTo>
                <a:lnTo>
                  <a:pt x="3367074" y="919643"/>
                </a:lnTo>
                <a:lnTo>
                  <a:pt x="3343194" y="878282"/>
                </a:lnTo>
                <a:lnTo>
                  <a:pt x="3318224" y="837567"/>
                </a:lnTo>
                <a:lnTo>
                  <a:pt x="3292176" y="797519"/>
                </a:lnTo>
                <a:lnTo>
                  <a:pt x="3265064" y="758161"/>
                </a:lnTo>
                <a:lnTo>
                  <a:pt x="3236900" y="719516"/>
                </a:lnTo>
                <a:lnTo>
                  <a:pt x="3207697" y="681606"/>
                </a:lnTo>
                <a:lnTo>
                  <a:pt x="3177469" y="644454"/>
                </a:lnTo>
                <a:lnTo>
                  <a:pt x="3146228" y="608082"/>
                </a:lnTo>
                <a:lnTo>
                  <a:pt x="3113989" y="572514"/>
                </a:lnTo>
                <a:lnTo>
                  <a:pt x="3080762" y="537772"/>
                </a:lnTo>
                <a:lnTo>
                  <a:pt x="3046563" y="503877"/>
                </a:lnTo>
                <a:lnTo>
                  <a:pt x="3011403" y="470854"/>
                </a:lnTo>
                <a:lnTo>
                  <a:pt x="2975297" y="438725"/>
                </a:lnTo>
                <a:lnTo>
                  <a:pt x="2938256" y="407511"/>
                </a:lnTo>
                <a:lnTo>
                  <a:pt x="2900294" y="377237"/>
                </a:lnTo>
                <a:lnTo>
                  <a:pt x="2861424" y="347924"/>
                </a:lnTo>
                <a:lnTo>
                  <a:pt x="2821659" y="319595"/>
                </a:lnTo>
                <a:lnTo>
                  <a:pt x="2781013" y="292273"/>
                </a:lnTo>
                <a:lnTo>
                  <a:pt x="2739497" y="265980"/>
                </a:lnTo>
                <a:lnTo>
                  <a:pt x="2697126" y="240739"/>
                </a:lnTo>
                <a:lnTo>
                  <a:pt x="2654082" y="216665"/>
                </a:lnTo>
                <a:lnTo>
                  <a:pt x="2610554" y="193858"/>
                </a:lnTo>
                <a:lnTo>
                  <a:pt x="2566569" y="172318"/>
                </a:lnTo>
                <a:lnTo>
                  <a:pt x="2522153" y="152045"/>
                </a:lnTo>
                <a:lnTo>
                  <a:pt x="2477332" y="133040"/>
                </a:lnTo>
                <a:lnTo>
                  <a:pt x="2432133" y="115301"/>
                </a:lnTo>
                <a:lnTo>
                  <a:pt x="2386581" y="98829"/>
                </a:lnTo>
                <a:lnTo>
                  <a:pt x="2340702" y="83625"/>
                </a:lnTo>
                <a:lnTo>
                  <a:pt x="2294524" y="69687"/>
                </a:lnTo>
                <a:lnTo>
                  <a:pt x="2248071" y="57017"/>
                </a:lnTo>
                <a:lnTo>
                  <a:pt x="2201370" y="45613"/>
                </a:lnTo>
                <a:lnTo>
                  <a:pt x="2154446" y="35477"/>
                </a:lnTo>
                <a:lnTo>
                  <a:pt x="2107328" y="26608"/>
                </a:lnTo>
                <a:lnTo>
                  <a:pt x="2060039" y="19005"/>
                </a:lnTo>
                <a:lnTo>
                  <a:pt x="2012607" y="12670"/>
                </a:lnTo>
                <a:lnTo>
                  <a:pt x="1965057" y="7602"/>
                </a:lnTo>
                <a:lnTo>
                  <a:pt x="1917416" y="3801"/>
                </a:lnTo>
                <a:lnTo>
                  <a:pt x="1869709" y="1267"/>
                </a:lnTo>
                <a:lnTo>
                  <a:pt x="1821963" y="0"/>
                </a:lnTo>
                <a:lnTo>
                  <a:pt x="1774205" y="0"/>
                </a:lnTo>
                <a:lnTo>
                  <a:pt x="1726459" y="1267"/>
                </a:lnTo>
                <a:lnTo>
                  <a:pt x="1678753" y="3801"/>
                </a:lnTo>
                <a:lnTo>
                  <a:pt x="1631111" y="7602"/>
                </a:lnTo>
                <a:lnTo>
                  <a:pt x="1583562" y="12670"/>
                </a:lnTo>
                <a:lnTo>
                  <a:pt x="1536129" y="19005"/>
                </a:lnTo>
                <a:lnTo>
                  <a:pt x="1488841" y="26608"/>
                </a:lnTo>
                <a:lnTo>
                  <a:pt x="1441722" y="35477"/>
                </a:lnTo>
                <a:lnTo>
                  <a:pt x="1394799" y="45613"/>
                </a:lnTo>
                <a:lnTo>
                  <a:pt x="1348098" y="57017"/>
                </a:lnTo>
                <a:lnTo>
                  <a:pt x="1301645" y="69687"/>
                </a:lnTo>
                <a:lnTo>
                  <a:pt x="1255466" y="83625"/>
                </a:lnTo>
                <a:lnTo>
                  <a:pt x="1209588" y="98829"/>
                </a:lnTo>
                <a:lnTo>
                  <a:pt x="1164036" y="115301"/>
                </a:lnTo>
                <a:lnTo>
                  <a:pt x="1118836" y="133040"/>
                </a:lnTo>
                <a:lnTo>
                  <a:pt x="1074016" y="152045"/>
                </a:lnTo>
                <a:lnTo>
                  <a:pt x="1029600" y="172318"/>
                </a:lnTo>
                <a:lnTo>
                  <a:pt x="985615" y="193858"/>
                </a:lnTo>
                <a:lnTo>
                  <a:pt x="942087" y="216665"/>
                </a:lnTo>
                <a:lnTo>
                  <a:pt x="899042" y="240739"/>
                </a:lnTo>
                <a:lnTo>
                  <a:pt x="856671" y="265980"/>
                </a:lnTo>
                <a:lnTo>
                  <a:pt x="815155" y="292273"/>
                </a:lnTo>
                <a:lnTo>
                  <a:pt x="774509" y="319595"/>
                </a:lnTo>
                <a:lnTo>
                  <a:pt x="734744" y="347924"/>
                </a:lnTo>
                <a:lnTo>
                  <a:pt x="695874" y="377237"/>
                </a:lnTo>
                <a:lnTo>
                  <a:pt x="657913" y="407511"/>
                </a:lnTo>
                <a:lnTo>
                  <a:pt x="620872" y="438725"/>
                </a:lnTo>
                <a:lnTo>
                  <a:pt x="584765" y="470854"/>
                </a:lnTo>
                <a:lnTo>
                  <a:pt x="549605" y="503877"/>
                </a:lnTo>
                <a:lnTo>
                  <a:pt x="515406" y="537772"/>
                </a:lnTo>
                <a:lnTo>
                  <a:pt x="482180" y="572514"/>
                </a:lnTo>
                <a:lnTo>
                  <a:pt x="449940" y="608082"/>
                </a:lnTo>
                <a:lnTo>
                  <a:pt x="418699" y="644454"/>
                </a:lnTo>
                <a:lnTo>
                  <a:pt x="388471" y="681606"/>
                </a:lnTo>
                <a:lnTo>
                  <a:pt x="359269" y="719516"/>
                </a:lnTo>
                <a:lnTo>
                  <a:pt x="331104" y="758161"/>
                </a:lnTo>
                <a:lnTo>
                  <a:pt x="303992" y="797519"/>
                </a:lnTo>
                <a:lnTo>
                  <a:pt x="277944" y="837567"/>
                </a:lnTo>
                <a:lnTo>
                  <a:pt x="252974" y="878282"/>
                </a:lnTo>
                <a:lnTo>
                  <a:pt x="229095" y="919643"/>
                </a:lnTo>
                <a:lnTo>
                  <a:pt x="206319" y="961625"/>
                </a:lnTo>
                <a:lnTo>
                  <a:pt x="184660" y="1004207"/>
                </a:lnTo>
                <a:lnTo>
                  <a:pt x="164132" y="1047366"/>
                </a:lnTo>
                <a:lnTo>
                  <a:pt x="144746" y="1091080"/>
                </a:lnTo>
                <a:lnTo>
                  <a:pt x="126516" y="1135325"/>
                </a:lnTo>
                <a:lnTo>
                  <a:pt x="109456" y="1180079"/>
                </a:lnTo>
                <a:lnTo>
                  <a:pt x="93577" y="1225320"/>
                </a:lnTo>
                <a:lnTo>
                  <a:pt x="78894" y="1271025"/>
                </a:lnTo>
                <a:lnTo>
                  <a:pt x="65419" y="1317171"/>
                </a:lnTo>
                <a:lnTo>
                  <a:pt x="53166" y="1363736"/>
                </a:lnTo>
                <a:lnTo>
                  <a:pt x="42147" y="1410696"/>
                </a:lnTo>
                <a:lnTo>
                  <a:pt x="32375" y="1458030"/>
                </a:lnTo>
                <a:lnTo>
                  <a:pt x="23864" y="1505715"/>
                </a:lnTo>
                <a:lnTo>
                  <a:pt x="16627" y="1553729"/>
                </a:lnTo>
                <a:lnTo>
                  <a:pt x="10676" y="1602047"/>
                </a:lnTo>
                <a:lnTo>
                  <a:pt x="6024" y="1650649"/>
                </a:lnTo>
                <a:lnTo>
                  <a:pt x="2686" y="1699511"/>
                </a:lnTo>
                <a:lnTo>
                  <a:pt x="673" y="1748611"/>
                </a:lnTo>
                <a:lnTo>
                  <a:pt x="0" y="1797926"/>
                </a:lnTo>
                <a:close/>
              </a:path>
            </a:pathLst>
          </a:custGeom>
          <a:noFill/>
          <a:ln w="190500" cap="flat" cmpd="sng">
            <a:solidFill>
              <a:srgbClr val="9933ff"/>
            </a:solidFill>
            <a:prstDash val="solid"/>
            <a:round/>
            <a:headEnd w="sm" len="sm"/>
            <a:tailEnd w="sm" len="sm"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73;p25"/>
          <p:cNvSpPr txBox="1"/>
          <p:nvPr/>
        </p:nvSpPr>
        <p:spPr>
          <a:xfrm>
            <a:off x="5114922" y="1938438"/>
            <a:ext cx="1499400" cy="288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보험상품 목록 화면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7;p23"/>
          <p:cNvSpPr/>
          <p:nvPr/>
        </p:nvSpPr>
        <p:spPr>
          <a:xfrm>
            <a:off x="1643362" y="3418700"/>
            <a:ext cx="2327563" cy="103718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로그인</a:t>
            </a:r>
            <a:endParaRPr lang="ko-KR" altLang="en-US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관리자 등록</a:t>
            </a:r>
            <a:endParaRPr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27;p23"/>
          <p:cNvSpPr/>
          <p:nvPr/>
        </p:nvSpPr>
        <p:spPr>
          <a:xfrm>
            <a:off x="4788344" y="3421722"/>
            <a:ext cx="2629166" cy="145720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0" dist="38100" dir="5400000" fadeDir="5400012" sy="-100000" algn="bl" rotWithShape="0"/>
          </a:effectLst>
        </p:spPr>
        <p:txBody>
          <a:bodyPr wrap="square" lIns="39575" tIns="19775" rIns="39575" bIns="1977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 조회</a:t>
            </a:r>
            <a:endParaRPr lang="ko-KR" altLang="en-US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신규 고객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계약 등록</a:t>
            </a:r>
            <a:endParaRPr lang="ko-KR" altLang="en-US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기존 계약 삭제</a:t>
            </a:r>
            <a:endParaRPr lang="ko-KR" altLang="en-US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상품명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주계약</a:t>
            </a:r>
            <a:r>
              <a:rPr lang="en-US" altLang="ko-KR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특약 목록 조회</a:t>
            </a:r>
            <a:endParaRPr lang="ko-KR" altLang="en-US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-KR" alt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예상 월 보험료 계산</a:t>
            </a:r>
            <a:endParaRPr lang="en-US" altLang="ko-KR" sz="12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6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12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altLang="ko-KR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(User Interface)</a:t>
            </a: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 설계</a:t>
            </a:r>
            <a:endParaRPr lang="ko-KR" altLang="en-US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7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8" name="Google Shape;191;p27"/>
          <p:cNvSpPr txBox="1"/>
          <p:nvPr/>
        </p:nvSpPr>
        <p:spPr>
          <a:xfrm>
            <a:off x="342900" y="186277"/>
            <a:ext cx="3424200" cy="741447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기능 정의서</a:t>
            </a:r>
            <a:endParaRPr lang="ko-KR" altLang="en-US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2899" y="1019134"/>
            <a:ext cx="8371223" cy="305410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527254" y="2091338"/>
            <a:ext cx="258808" cy="135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34288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GUI (Graphic User Interface)</a:t>
            </a:r>
            <a:endParaRPr lang="ko" sz="12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사용자에게 필요한 정보와 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기능을 화면에 표시</a:t>
            </a:r>
            <a:endParaRPr lang="ko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사용자가 입력한 명령을 java 코드로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42900" y="186277"/>
            <a:ext cx="3424200" cy="1000500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전체 시스템 구조</a:t>
            </a:r>
            <a:endParaRPr lang="ko"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207138" y="3459050"/>
            <a:ext cx="2222100" cy="1082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데이터베이스 (DB)</a:t>
            </a:r>
            <a:endParaRPr lang="ko" sz="12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에서 넘겨받은 명령을 DB에 입력</a:t>
            </a:r>
            <a:endParaRPr lang="ko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새로운 데이터를 DB에 저장</a:t>
            </a:r>
            <a:endParaRPr lang="ko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호출받은 데이터를 java로 넘김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7" title="v2-1 GUI 화면.png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342901" y="1186775"/>
            <a:ext cx="2834846" cy="193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3275025" y="3459050"/>
            <a:ext cx="2222100" cy="9051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2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lang="ko" sz="12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프로그램의 기능을 GUI에 표시</a:t>
            </a:r>
            <a:endParaRPr lang="ko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GUI에서 입력받은 명령을 DB 넘김</a:t>
            </a:r>
            <a:endParaRPr lang="ko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2800" lvl="0" indent="-14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libri"/>
              <a:buChar char="●"/>
              <a:defRPr/>
            </a:pPr>
            <a:r>
              <a:rPr lang="ko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DB에서 받은 데이터를 GUI로 넘김</a:t>
            </a:r>
            <a:endParaRPr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7" title="v2-2 java 코드.png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393948" y="1168628"/>
            <a:ext cx="1886998" cy="196747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2692913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5625025" y="3794000"/>
            <a:ext cx="454200" cy="2352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8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pic>
        <p:nvPicPr>
          <p:cNvPr id="199" name="Google Shape;199;p27"/>
          <p:cNvPicPr/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 title="v2-3 DB 쿼리문.png"/>
          <p:cNvPicPr/>
          <p:nvPr/>
        </p:nvPicPr>
        <p:blipFill rotWithShape="1">
          <a:blip r:embed="rId6">
            <a:alphaModFix/>
          </a:blip>
          <a:stretch>
            <a:fillRect/>
          </a:stretch>
        </p:blipFill>
        <p:spPr>
          <a:xfrm>
            <a:off x="5497125" y="1186775"/>
            <a:ext cx="3366950" cy="176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6;p2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3860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fld id="{00000000-1234-1234-1234-123412341234}" type="slidenum">
              <a:rPr lang="en-US" altLang="ko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t>9</a:t>
            </a:fld>
            <a:r>
              <a:rPr lang="en-US" altLang="ko"/>
              <a:t>/2</a:t>
            </a: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5" name="Google Shape;209;p28"/>
          <p:cNvSpPr/>
          <p:nvPr/>
        </p:nvSpPr>
        <p:spPr>
          <a:xfrm>
            <a:off x="3115950" y="1087078"/>
            <a:ext cx="1302300" cy="4465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DiseaseRate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질병요율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10;p28"/>
          <p:cNvSpPr/>
          <p:nvPr/>
        </p:nvSpPr>
        <p:spPr>
          <a:xfrm>
            <a:off x="4734979" y="1075804"/>
            <a:ext cx="1448701" cy="457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Disease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질병이력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1;p28"/>
          <p:cNvSpPr/>
          <p:nvPr/>
        </p:nvSpPr>
        <p:spPr>
          <a:xfrm>
            <a:off x="4734979" y="1674129"/>
            <a:ext cx="1448701" cy="4578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Member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고객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피보험자</a:t>
            </a:r>
            <a:r>
              <a:rPr lang="en-US" altLang="ko-KR" sz="11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2;p28"/>
          <p:cNvSpPr/>
          <p:nvPr/>
        </p:nvSpPr>
        <p:spPr>
          <a:xfrm>
            <a:off x="4734980" y="2295854"/>
            <a:ext cx="1448700" cy="12612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algn="ctr"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계약</a:t>
            </a:r>
            <a:endParaRPr lang="ko-KR" altLang="en-US"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13;p28"/>
          <p:cNvSpPr/>
          <p:nvPr/>
        </p:nvSpPr>
        <p:spPr>
          <a:xfrm>
            <a:off x="3115949" y="2571750"/>
            <a:ext cx="1305765" cy="6877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Product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보험 상품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4;p28"/>
          <p:cNvSpPr/>
          <p:nvPr/>
        </p:nvSpPr>
        <p:spPr>
          <a:xfrm>
            <a:off x="1140368" y="2290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SpecialContract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특약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5;p28"/>
          <p:cNvSpPr/>
          <p:nvPr/>
        </p:nvSpPr>
        <p:spPr>
          <a:xfrm>
            <a:off x="1140368" y="3049454"/>
            <a:ext cx="1537500" cy="457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    MainContract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latin typeface="Calibri"/>
                <a:ea typeface="Calibri"/>
                <a:cs typeface="Calibri"/>
                <a:sym typeface="Calibri"/>
              </a:rPr>
              <a:t>주계약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18;p28"/>
          <p:cNvSpPr/>
          <p:nvPr/>
        </p:nvSpPr>
        <p:spPr>
          <a:xfrm>
            <a:off x="6810211" y="2290454"/>
            <a:ext cx="1404900" cy="410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Admin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19;p28"/>
          <p:cNvSpPr/>
          <p:nvPr/>
        </p:nvSpPr>
        <p:spPr>
          <a:xfrm>
            <a:off x="6810211" y="2954278"/>
            <a:ext cx="1404900" cy="4291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rgbClr val="ffff00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Calibri"/>
                <a:ea typeface="Calibri"/>
                <a:cs typeface="Calibri"/>
                <a:sym typeface="Calibri"/>
              </a:rPr>
              <a:t>Log</a:t>
            </a:r>
            <a:r>
              <a:rPr lang="en-US" altLang="ko"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ko">
                <a:latin typeface="Calibri"/>
                <a:ea typeface="Calibri"/>
                <a:cs typeface="Calibri"/>
                <a:sym typeface="Calibri"/>
              </a:rPr>
              <a:t>n</a:t>
            </a:r>
            <a:endParaRPr lang="ko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latin typeface="Calibri"/>
                <a:ea typeface="Calibri"/>
                <a:cs typeface="Calibri"/>
                <a:sym typeface="Calibri"/>
              </a:rPr>
              <a:t>현재 로그인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21;p28"/>
          <p:cNvCxnSpPr/>
          <p:nvPr/>
        </p:nvCxnSpPr>
        <p:spPr>
          <a:xfrm>
            <a:off x="4448980" y="1209029"/>
            <a:ext cx="0" cy="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20" name="Google Shape;205;p28"/>
          <p:cNvPicPr/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6951867" y="0"/>
            <a:ext cx="2192133" cy="20382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직선 화살표 연결선 23"/>
          <p:cNvCxnSpPr>
            <a:stCxn id="6" idx="2"/>
            <a:endCxn id="7" idx="0"/>
          </p:cNvCxnSpPr>
          <p:nvPr/>
        </p:nvCxnSpPr>
        <p:spPr>
          <a:xfrm>
            <a:off x="5459330" y="1533604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2686928" y="2435457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2677867" y="3383400"/>
            <a:ext cx="2057111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2695496" y="2658197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2695496" y="3158876"/>
            <a:ext cx="420453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4421714" y="2909429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466895" y="2149929"/>
            <a:ext cx="0" cy="14052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7512661" y="2700854"/>
            <a:ext cx="0" cy="253424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V="1">
            <a:off x="4435348" y="1309291"/>
            <a:ext cx="313265" cy="6220"/>
          </a:xfrm>
          <a:prstGeom prst="straightConnector1">
            <a:avLst/>
          </a:prstGeom>
          <a:ln w="1905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oogle Shape;191;p27"/>
          <p:cNvSpPr txBox="1"/>
          <p:nvPr/>
        </p:nvSpPr>
        <p:spPr>
          <a:xfrm>
            <a:off x="342900" y="186277"/>
            <a:ext cx="3424200" cy="754032"/>
          </a:xfrm>
          <a:prstGeom prst="rect">
            <a:avLst/>
          </a:prstGeom>
          <a:noFill/>
          <a:ln>
            <a:noFill/>
          </a:ln>
        </p:spPr>
        <p:txBody>
          <a:bodyPr wrap="square" lIns="45725" tIns="22850" rIns="45725" bIns="228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400" b="1">
                <a:solidFill>
                  <a:srgbClr val="a973ff"/>
                </a:solidFill>
                <a:latin typeface="Calibri"/>
                <a:ea typeface="Calibri"/>
                <a:cs typeface="Calibri"/>
                <a:sym typeface="Calibri"/>
              </a:rPr>
              <a:t>② 시스템 설계</a:t>
            </a:r>
            <a:endParaRPr lang="ko" sz="2400" b="1">
              <a:solidFill>
                <a:srgbClr val="a973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ERD</a:t>
            </a:r>
            <a:endParaRPr sz="1600" b="1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626</ep:Words>
  <ep:PresentationFormat>화면 슬라이드 쇼(16:9)</ep:PresentationFormat>
  <ep:Paragraphs>269</ep:Paragraphs>
  <ep:Slides>25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ep:HeadingPairs>
  <ep:TitlesOfParts>
    <vt:vector size="27" baseType="lpstr">
      <vt:lpstr>Simple Light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hu-10</cp:lastModifiedBy>
  <dcterms:modified xsi:type="dcterms:W3CDTF">2025-04-03T04:15:43.399</dcterms:modified>
  <cp:revision>83</cp:revision>
  <dc:title>PowerPoint 프레젠테이션</dc:title>
  <cp:version/>
</cp:coreProperties>
</file>