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5" r:id="rId3"/>
    <p:sldId id="258" r:id="rId4"/>
    <p:sldId id="260" r:id="rId5"/>
    <p:sldId id="257" r:id="rId6"/>
    <p:sldId id="256" r:id="rId7"/>
    <p:sldId id="259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9" r:id="rId16"/>
    <p:sldId id="270" r:id="rId17"/>
    <p:sldId id="271" r:id="rId18"/>
    <p:sldId id="275" r:id="rId19"/>
    <p:sldId id="280" r:id="rId20"/>
    <p:sldId id="277" r:id="rId21"/>
    <p:sldId id="278" r:id="rId22"/>
    <p:sldId id="279" r:id="rId23"/>
    <p:sldId id="281" r:id="rId24"/>
    <p:sldId id="284" r:id="rId25"/>
    <p:sldId id="285" r:id="rId26"/>
    <p:sldId id="292" r:id="rId27"/>
    <p:sldId id="293" r:id="rId28"/>
    <p:sldId id="283" r:id="rId29"/>
    <p:sldId id="286" r:id="rId30"/>
    <p:sldId id="289" r:id="rId31"/>
    <p:sldId id="291" r:id="rId32"/>
    <p:sldId id="288" r:id="rId33"/>
    <p:sldId id="294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98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outlineViewPr>
    <p:cViewPr>
      <p:scale>
        <a:sx n="33" d="100"/>
        <a:sy n="33" d="100"/>
      </p:scale>
      <p:origin x="0" y="-34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A05A-066D-4C6F-AE57-47F0A8CF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E0062-E2CB-4C4A-9F9D-120B72CD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3922E-46E2-4B5F-8720-1040DC9B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04A1C-87C7-473B-9519-3CEDBF6D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89513-C9A7-4DE1-86E0-D256258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6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688DB-D217-42A5-817E-3FEE35DD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354C1-B004-4E38-88A0-A8AA6C8AB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3C111-1FEE-468E-9BA7-CB7D1932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8A712-2447-4E16-AF0D-0B000F05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AB61B-6ADE-4294-80D6-87E9E0FF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90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572028-122A-4BB1-865E-0FC4953F2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226692-8871-4FED-A880-2AAF093B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F0D6D-CFBD-4947-956B-FA698346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DA1DD-C3BE-4DAA-A890-72B7F582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41088-C170-470E-8DB9-8562DDFE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61434-4D1B-4D32-B6FB-583994D6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D72E7-B278-4D31-BB47-3431D798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8FA98-CCBF-4F01-A6E5-43F3076D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4BDCA-84D5-4FCB-80ED-DEC5F469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BB7A2-B780-4ECA-AB76-0B1A3034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8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6FF5-DB2E-4B97-AFF2-B21BDC87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650BB-5957-4D89-BBD6-FAA2AF98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B9FFF-3BE4-464E-B915-C7ECCBC2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44E8F-D51E-4C41-BAE6-B34F96AC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FD4F2-D093-4682-B392-8190F06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3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3DD16-1880-4D56-865C-7CBD13D9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DED28-9EAE-4FD1-8764-EF3517232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BB64A4-BF78-46FC-B024-CB529629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5F191-86B7-42E2-813E-0DAFF8B6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AF03B-F29A-44B5-A8BA-D4C38242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D2C77-7E9A-4AEC-A928-7C7DC1F6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0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FBF34-DA34-4FD8-B7F3-1F3F1B16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10C147-13A7-4F7F-8A23-BEF66276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CDFDC-712F-43EB-ABCA-EEC9E88F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A32475-662D-4C98-AA21-FF28E924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7BDBE8-6C24-4B41-922C-B40789BC3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F9262B-AADC-4E27-AA24-DE053BF6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D83848-57B7-4754-B1DD-1A2EF15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D3A6EB-0DB8-4380-85F7-FACDE32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1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8EB4A-4715-4EEA-A262-B8531145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025668-914B-49C1-90D1-DDA1EEE4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C75C39-317E-48BD-B50B-7D2E9CC2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9F936F-4824-4B57-B2C2-A41FDAB8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04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7DA7E4-FA63-42F5-A581-5A3FA18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8DB2A3-07E1-4C22-914F-40C2A593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A123C-7D7F-454C-B85D-5F14589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89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346A-FC6F-430D-9688-7D914E4F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E05B-5F49-4970-9488-2802A06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A7C831-5620-4807-BE29-55D112DF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07726D-517C-461F-B165-0B1FD548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0F6653-F7FA-4AE7-AE2C-3C619CF8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C24502-070F-4445-BFF4-252FE9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4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4117-D5EB-422E-92EF-E6F142C1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204050-169E-4D65-8A7C-098B8165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DFBE8-6BB3-436F-9115-080396E6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9F475-66A0-49E5-81F4-19C03FBC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14FF6-D594-402C-A07F-18EDC6B9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D878B-9A09-43CF-B3EB-E2993B44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76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B940D2-FF94-46EF-BABF-A5D59E35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E4188-EC00-4D9D-A215-E71461D1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A7C1C-14C0-4B15-AEBF-98562AC4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E041-52F7-4EEA-BAB2-45799EFE45A3}" type="datetimeFigureOut">
              <a:rPr lang="es-CO" smtClean="0"/>
              <a:t>29/04/2018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B9A6E-1D94-4399-B423-414C22DC4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3F438-094D-4AA6-B455-54427596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18D6-770F-4F4A-A8F4-0D0DCCD6B5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E0B6F-2286-4D9E-94F6-2800F63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30FCF-87B4-4421-8A08-2630DF82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¿Qué es Machine </a:t>
            </a:r>
            <a:r>
              <a:rPr lang="es-CO" dirty="0" err="1"/>
              <a:t>Learning</a:t>
            </a:r>
            <a:r>
              <a:rPr lang="es-CO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Aprendizaje supervisado:</a:t>
            </a:r>
          </a:p>
          <a:p>
            <a:pPr lvl="1"/>
            <a:r>
              <a:rPr lang="es-CO" dirty="0"/>
              <a:t>Clasificación</a:t>
            </a:r>
          </a:p>
          <a:p>
            <a:pPr lvl="1"/>
            <a:r>
              <a:rPr lang="es-CO" dirty="0"/>
              <a:t>Regresión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Aprendizaje no supervisado</a:t>
            </a:r>
          </a:p>
          <a:p>
            <a:pPr lvl="1"/>
            <a:r>
              <a:rPr lang="es-CO" dirty="0" err="1"/>
              <a:t>Clustering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Metodología en ciencia de datos</a:t>
            </a:r>
          </a:p>
          <a:p>
            <a:pPr lvl="1"/>
            <a:r>
              <a:rPr lang="es-CO" dirty="0"/>
              <a:t>Entendimiento del negocio</a:t>
            </a:r>
          </a:p>
          <a:p>
            <a:pPr lvl="1"/>
            <a:r>
              <a:rPr lang="es-CO" dirty="0"/>
              <a:t>Entendimiento de los datos</a:t>
            </a:r>
          </a:p>
          <a:p>
            <a:pPr lvl="1"/>
            <a:r>
              <a:rPr lang="es-CO" dirty="0"/>
              <a:t>Preparación de los datos</a:t>
            </a:r>
          </a:p>
          <a:p>
            <a:pPr lvl="1"/>
            <a:r>
              <a:rPr lang="es-CO" dirty="0"/>
              <a:t>Modelaje</a:t>
            </a:r>
          </a:p>
          <a:p>
            <a:pPr lvl="1"/>
            <a:r>
              <a:rPr lang="es-CO" dirty="0"/>
              <a:t>Evaluación</a:t>
            </a:r>
          </a:p>
          <a:p>
            <a:pPr lvl="1"/>
            <a:r>
              <a:rPr lang="es-CO" dirty="0"/>
              <a:t>Despliegue</a:t>
            </a:r>
          </a:p>
        </p:txBody>
      </p:sp>
    </p:spTree>
    <p:extLst>
      <p:ext uri="{BB962C8B-B14F-4D97-AF65-F5344CB8AC3E}">
        <p14:creationId xmlns:p14="http://schemas.microsoft.com/office/powerpoint/2010/main" val="305566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BC4E-670C-4251-A83E-D3D80F39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usuarios abandonarán el banco?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3B9E42-294F-4630-A1B1-C4FC0D99AABA}"/>
              </a:ext>
            </a:extLst>
          </p:cNvPr>
          <p:cNvSpPr txBox="1"/>
          <p:nvPr/>
        </p:nvSpPr>
        <p:spPr>
          <a:xfrm rot="21022826">
            <a:off x="8531608" y="183134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¿Saldo?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2E828A-6A2F-42C6-9CEB-3FB0CB79E83D}"/>
              </a:ext>
            </a:extLst>
          </p:cNvPr>
          <p:cNvSpPr txBox="1"/>
          <p:nvPr/>
        </p:nvSpPr>
        <p:spPr>
          <a:xfrm rot="890609">
            <a:off x="5519559" y="1941650"/>
            <a:ext cx="108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¿Edad?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52331E-F123-4221-9FFF-9D203D8A162B}"/>
              </a:ext>
            </a:extLst>
          </p:cNvPr>
          <p:cNvSpPr txBox="1"/>
          <p:nvPr/>
        </p:nvSpPr>
        <p:spPr>
          <a:xfrm rot="20972268">
            <a:off x="4338147" y="5848362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¿Cuánto lleva en el banco?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79C108-FAAF-4268-BDBA-6FF7D1D91AD6}"/>
              </a:ext>
            </a:extLst>
          </p:cNvPr>
          <p:cNvSpPr txBox="1"/>
          <p:nvPr/>
        </p:nvSpPr>
        <p:spPr>
          <a:xfrm rot="445217">
            <a:off x="9122433" y="3380636"/>
            <a:ext cx="2492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¿Score de crédito?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DB9857-4745-4D75-852C-3BDC52535CAF}"/>
              </a:ext>
            </a:extLst>
          </p:cNvPr>
          <p:cNvSpPr txBox="1"/>
          <p:nvPr/>
        </p:nvSpPr>
        <p:spPr>
          <a:xfrm rot="20711243">
            <a:off x="1776143" y="2225332"/>
            <a:ext cx="24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¿Es cliente activo?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FA4F0C-52AA-4F68-84E1-11B600728591}"/>
              </a:ext>
            </a:extLst>
          </p:cNvPr>
          <p:cNvSpPr txBox="1"/>
          <p:nvPr/>
        </p:nvSpPr>
        <p:spPr>
          <a:xfrm rot="637621">
            <a:off x="1055134" y="3817643"/>
            <a:ext cx="202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¿# productos?</a:t>
            </a:r>
          </a:p>
        </p:txBody>
      </p:sp>
      <p:pic>
        <p:nvPicPr>
          <p:cNvPr id="4102" name="Picture 6" descr="Resultado de imagen para churn">
            <a:extLst>
              <a:ext uri="{FF2B5EF4-FFF2-40B4-BE49-F238E27FC236}">
                <a16:creationId xmlns:a16="http://schemas.microsoft.com/office/drawing/2014/main" id="{71F28D27-4082-4938-A2B0-FFB1FEC1B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01" y="2415517"/>
            <a:ext cx="4624392" cy="317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6D6F-90A7-41CF-8F07-5270C655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Tumor maligno o benigno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ECE871-C124-4654-8F1D-36C184700FC3}"/>
              </a:ext>
            </a:extLst>
          </p:cNvPr>
          <p:cNvCxnSpPr>
            <a:cxnSpLocks/>
          </p:cNvCxnSpPr>
          <p:nvPr/>
        </p:nvCxnSpPr>
        <p:spPr>
          <a:xfrm>
            <a:off x="3742007" y="6049107"/>
            <a:ext cx="48252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43236CF-B378-45D1-A258-6CCB42C12D4E}"/>
              </a:ext>
            </a:extLst>
          </p:cNvPr>
          <p:cNvCxnSpPr>
            <a:cxnSpLocks/>
          </p:cNvCxnSpPr>
          <p:nvPr/>
        </p:nvCxnSpPr>
        <p:spPr>
          <a:xfrm flipH="1" flipV="1">
            <a:off x="3742007" y="2405575"/>
            <a:ext cx="11724" cy="364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97400383-DA47-4313-BF5C-1C54E9EAAE88}"/>
              </a:ext>
            </a:extLst>
          </p:cNvPr>
          <p:cNvSpPr/>
          <p:nvPr/>
        </p:nvSpPr>
        <p:spPr>
          <a:xfrm>
            <a:off x="6096000" y="3840480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65F455DF-8848-486A-95AE-40441C7D0523}"/>
              </a:ext>
            </a:extLst>
          </p:cNvPr>
          <p:cNvSpPr/>
          <p:nvPr/>
        </p:nvSpPr>
        <p:spPr>
          <a:xfrm>
            <a:off x="6611808" y="3045878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A6FF52C2-5CE6-4F77-9F83-B4305A7FB162}"/>
              </a:ext>
            </a:extLst>
          </p:cNvPr>
          <p:cNvSpPr/>
          <p:nvPr/>
        </p:nvSpPr>
        <p:spPr>
          <a:xfrm>
            <a:off x="7132320" y="4145280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BB15414-F825-4A42-9CA0-969BDA955A02}"/>
              </a:ext>
            </a:extLst>
          </p:cNvPr>
          <p:cNvSpPr/>
          <p:nvPr/>
        </p:nvSpPr>
        <p:spPr>
          <a:xfrm>
            <a:off x="5840437" y="3167799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5FE5CDFC-7065-4706-8968-CA93F457B102}"/>
              </a:ext>
            </a:extLst>
          </p:cNvPr>
          <p:cNvSpPr/>
          <p:nvPr/>
        </p:nvSpPr>
        <p:spPr>
          <a:xfrm>
            <a:off x="6546152" y="4389570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CEDC6C35-3988-4052-90AE-2CAEF98E7D69}"/>
              </a:ext>
            </a:extLst>
          </p:cNvPr>
          <p:cNvSpPr/>
          <p:nvPr/>
        </p:nvSpPr>
        <p:spPr>
          <a:xfrm>
            <a:off x="6100676" y="2465701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24F78D3B-8FDB-4195-AEFD-9F641C9063FC}"/>
              </a:ext>
            </a:extLst>
          </p:cNvPr>
          <p:cNvSpPr/>
          <p:nvPr/>
        </p:nvSpPr>
        <p:spPr>
          <a:xfrm>
            <a:off x="7821624" y="2648579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12C3138A-6185-4547-BDF2-AA7A9DD40E44}"/>
              </a:ext>
            </a:extLst>
          </p:cNvPr>
          <p:cNvSpPr/>
          <p:nvPr/>
        </p:nvSpPr>
        <p:spPr>
          <a:xfrm>
            <a:off x="5239057" y="3411636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5407AB-4A24-4AFC-9D55-7E4EC4EFA59B}"/>
              </a:ext>
            </a:extLst>
          </p:cNvPr>
          <p:cNvSpPr/>
          <p:nvPr/>
        </p:nvSpPr>
        <p:spPr>
          <a:xfrm>
            <a:off x="4360985" y="4455664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48BBAC4-A636-4784-BE0D-EA1121375ED1}"/>
              </a:ext>
            </a:extLst>
          </p:cNvPr>
          <p:cNvSpPr/>
          <p:nvPr/>
        </p:nvSpPr>
        <p:spPr>
          <a:xfrm>
            <a:off x="4062042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7B8D278-7C38-422E-9706-E7653C6736B8}"/>
              </a:ext>
            </a:extLst>
          </p:cNvPr>
          <p:cNvSpPr/>
          <p:nvPr/>
        </p:nvSpPr>
        <p:spPr>
          <a:xfrm>
            <a:off x="4846897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6ABB8D8-E362-45DB-9B88-E49A2C8F2632}"/>
              </a:ext>
            </a:extLst>
          </p:cNvPr>
          <p:cNvSpPr/>
          <p:nvPr/>
        </p:nvSpPr>
        <p:spPr>
          <a:xfrm>
            <a:off x="4889700" y="4224675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3A958CE-2A12-4803-B1F2-A77632DC4D97}"/>
              </a:ext>
            </a:extLst>
          </p:cNvPr>
          <p:cNvSpPr/>
          <p:nvPr/>
        </p:nvSpPr>
        <p:spPr>
          <a:xfrm>
            <a:off x="5882639" y="51353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9724F08-83C3-4611-9422-5AF630BF9610}"/>
              </a:ext>
            </a:extLst>
          </p:cNvPr>
          <p:cNvSpPr/>
          <p:nvPr/>
        </p:nvSpPr>
        <p:spPr>
          <a:xfrm>
            <a:off x="4958854" y="48605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8322D8C-E06A-4047-BE16-E96A9E40B851}"/>
              </a:ext>
            </a:extLst>
          </p:cNvPr>
          <p:cNvSpPr/>
          <p:nvPr/>
        </p:nvSpPr>
        <p:spPr>
          <a:xfrm>
            <a:off x="6567262" y="5586487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863BCE4-2A7C-49D2-A34C-9DED6F5E7C89}"/>
              </a:ext>
            </a:extLst>
          </p:cNvPr>
          <p:cNvSpPr/>
          <p:nvPr/>
        </p:nvSpPr>
        <p:spPr>
          <a:xfrm>
            <a:off x="4144113" y="335626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Signo de multiplicación 29">
            <a:extLst>
              <a:ext uri="{FF2B5EF4-FFF2-40B4-BE49-F238E27FC236}">
                <a16:creationId xmlns:a16="http://schemas.microsoft.com/office/drawing/2014/main" id="{A97C2FEA-5DBA-4C66-9718-36B200621397}"/>
              </a:ext>
            </a:extLst>
          </p:cNvPr>
          <p:cNvSpPr/>
          <p:nvPr/>
        </p:nvSpPr>
        <p:spPr>
          <a:xfrm>
            <a:off x="4500494" y="2301702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E4BBD1C-2EE4-42A3-8AC4-996F50EC2226}"/>
              </a:ext>
            </a:extLst>
          </p:cNvPr>
          <p:cNvCxnSpPr>
            <a:cxnSpLocks/>
          </p:cNvCxnSpPr>
          <p:nvPr/>
        </p:nvCxnSpPr>
        <p:spPr>
          <a:xfrm>
            <a:off x="4062042" y="2764990"/>
            <a:ext cx="3253151" cy="28351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003C5F9-1E5E-421C-B1F2-C1E02A0C4FA2}"/>
              </a:ext>
            </a:extLst>
          </p:cNvPr>
          <p:cNvSpPr txBox="1"/>
          <p:nvPr/>
        </p:nvSpPr>
        <p:spPr>
          <a:xfrm>
            <a:off x="2984055" y="3958827"/>
            <a:ext cx="6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Edad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45D1D5B-C259-471D-9268-779E5D41A494}"/>
              </a:ext>
            </a:extLst>
          </p:cNvPr>
          <p:cNvSpPr txBox="1"/>
          <p:nvPr/>
        </p:nvSpPr>
        <p:spPr>
          <a:xfrm>
            <a:off x="5351585" y="6077074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Tamaño del tumor</a:t>
            </a:r>
          </a:p>
        </p:txBody>
      </p:sp>
    </p:spTree>
    <p:extLst>
      <p:ext uri="{BB962C8B-B14F-4D97-AF65-F5344CB8AC3E}">
        <p14:creationId xmlns:p14="http://schemas.microsoft.com/office/powerpoint/2010/main" val="38552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1F90CD-1AA7-4714-9241-ADA90189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CO" dirty="0"/>
              <a:t>Aprendizaje supervisado: Regresión</a:t>
            </a:r>
          </a:p>
        </p:txBody>
      </p:sp>
    </p:spTree>
    <p:extLst>
      <p:ext uri="{BB962C8B-B14F-4D97-AF65-F5344CB8AC3E}">
        <p14:creationId xmlns:p14="http://schemas.microsoft.com/office/powerpoint/2010/main" val="371538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8534-42A3-43C1-84B2-0FF55CF4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Predicción del precio de una acción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5C5FBCF4-4772-4135-BB61-1683809C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12" y="1755262"/>
            <a:ext cx="5511368" cy="3625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777013-D0C5-41F9-A6B3-369A7880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80" y="4001252"/>
            <a:ext cx="6231020" cy="10722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C55ED0-0A9A-4A67-9AB4-6E299C3C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9720"/>
            <a:ext cx="5748997" cy="1103454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95F379-79C3-4328-A4DB-E57D82CF4D1C}"/>
              </a:ext>
            </a:extLst>
          </p:cNvPr>
          <p:cNvCxnSpPr>
            <a:cxnSpLocks/>
          </p:cNvCxnSpPr>
          <p:nvPr/>
        </p:nvCxnSpPr>
        <p:spPr>
          <a:xfrm>
            <a:off x="6096000" y="2504050"/>
            <a:ext cx="17959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1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23625-9AB4-4501-B9DF-715C9549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Estimar precio de una casa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D652046-2E40-4969-BAAB-BB87B5C32FE7}"/>
              </a:ext>
            </a:extLst>
          </p:cNvPr>
          <p:cNvCxnSpPr>
            <a:cxnSpLocks/>
          </p:cNvCxnSpPr>
          <p:nvPr/>
        </p:nvCxnSpPr>
        <p:spPr>
          <a:xfrm>
            <a:off x="3713872" y="5922497"/>
            <a:ext cx="48252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F9D2571-75EE-472B-ACE7-65DF4B07BBFD}"/>
              </a:ext>
            </a:extLst>
          </p:cNvPr>
          <p:cNvCxnSpPr>
            <a:cxnSpLocks/>
          </p:cNvCxnSpPr>
          <p:nvPr/>
        </p:nvCxnSpPr>
        <p:spPr>
          <a:xfrm flipH="1" flipV="1">
            <a:off x="3713872" y="2278965"/>
            <a:ext cx="11724" cy="364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84187368-373D-478A-9A26-8B0FB6B5A133}"/>
              </a:ext>
            </a:extLst>
          </p:cNvPr>
          <p:cNvSpPr/>
          <p:nvPr/>
        </p:nvSpPr>
        <p:spPr>
          <a:xfrm>
            <a:off x="4941281" y="4024444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E35BF63B-CAFE-4D78-8382-76ACD6D7916F}"/>
              </a:ext>
            </a:extLst>
          </p:cNvPr>
          <p:cNvSpPr/>
          <p:nvPr/>
        </p:nvSpPr>
        <p:spPr>
          <a:xfrm>
            <a:off x="6664183" y="3394874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A8999DAC-D6C6-46FC-AEAF-EF05B54A6731}"/>
              </a:ext>
            </a:extLst>
          </p:cNvPr>
          <p:cNvSpPr/>
          <p:nvPr/>
        </p:nvSpPr>
        <p:spPr>
          <a:xfrm>
            <a:off x="7489580" y="3501527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7BC07C79-ADE8-4105-BAF8-1C3A4E978BA3}"/>
              </a:ext>
            </a:extLst>
          </p:cNvPr>
          <p:cNvSpPr/>
          <p:nvPr/>
        </p:nvSpPr>
        <p:spPr>
          <a:xfrm>
            <a:off x="5986233" y="3447814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DD80CD5A-9863-4843-93BF-B2B02BBE4671}"/>
              </a:ext>
            </a:extLst>
          </p:cNvPr>
          <p:cNvSpPr/>
          <p:nvPr/>
        </p:nvSpPr>
        <p:spPr>
          <a:xfrm>
            <a:off x="5629864" y="3841565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6CEC8942-2D2C-4E8F-91FB-DFB154C20F84}"/>
              </a:ext>
            </a:extLst>
          </p:cNvPr>
          <p:cNvSpPr/>
          <p:nvPr/>
        </p:nvSpPr>
        <p:spPr>
          <a:xfrm>
            <a:off x="7585713" y="2910219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75F7C0FB-54F8-43B8-ABC4-FDFECAF5D22B}"/>
              </a:ext>
            </a:extLst>
          </p:cNvPr>
          <p:cNvSpPr/>
          <p:nvPr/>
        </p:nvSpPr>
        <p:spPr>
          <a:xfrm>
            <a:off x="8283532" y="3117878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B664D2C1-6866-45F8-BEA7-F4F9A5F68F15}"/>
              </a:ext>
            </a:extLst>
          </p:cNvPr>
          <p:cNvSpPr/>
          <p:nvPr/>
        </p:nvSpPr>
        <p:spPr>
          <a:xfrm>
            <a:off x="4530983" y="4201549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2DE631C1-9BE6-42F3-9A89-CD8265E5E138}"/>
              </a:ext>
            </a:extLst>
          </p:cNvPr>
          <p:cNvSpPr/>
          <p:nvPr/>
        </p:nvSpPr>
        <p:spPr>
          <a:xfrm>
            <a:off x="4080736" y="4944905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57B5AB5-8744-48F5-9915-CFF8D5AB3D07}"/>
              </a:ext>
            </a:extLst>
          </p:cNvPr>
          <p:cNvSpPr txBox="1"/>
          <p:nvPr/>
        </p:nvSpPr>
        <p:spPr>
          <a:xfrm>
            <a:off x="2955920" y="3832217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19EE4D-5E02-41DA-8CEB-6174A2CC6D35}"/>
              </a:ext>
            </a:extLst>
          </p:cNvPr>
          <p:cNvSpPr txBox="1"/>
          <p:nvPr/>
        </p:nvSpPr>
        <p:spPr>
          <a:xfrm>
            <a:off x="5787697" y="5978484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Tamaño</a:t>
            </a:r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860966FD-7A14-4ECF-BA2D-7A24990E8F52}"/>
              </a:ext>
            </a:extLst>
          </p:cNvPr>
          <p:cNvSpPr/>
          <p:nvPr/>
        </p:nvSpPr>
        <p:spPr>
          <a:xfrm>
            <a:off x="3953021" y="3325536"/>
            <a:ext cx="5120640" cy="2243531"/>
          </a:xfrm>
          <a:custGeom>
            <a:avLst/>
            <a:gdLst>
              <a:gd name="connsiteX0" fmla="*/ 0 w 5120640"/>
              <a:gd name="connsiteY0" fmla="*/ 2243531 h 2243531"/>
              <a:gd name="connsiteX1" fmla="*/ 407963 w 5120640"/>
              <a:gd name="connsiteY1" fmla="*/ 1694891 h 2243531"/>
              <a:gd name="connsiteX2" fmla="*/ 970671 w 5120640"/>
              <a:gd name="connsiteY2" fmla="*/ 1089980 h 2243531"/>
              <a:gd name="connsiteX3" fmla="*/ 1547446 w 5120640"/>
              <a:gd name="connsiteY3" fmla="*/ 696085 h 2243531"/>
              <a:gd name="connsiteX4" fmla="*/ 2278966 w 5120640"/>
              <a:gd name="connsiteY4" fmla="*/ 400663 h 2243531"/>
              <a:gd name="connsiteX5" fmla="*/ 2996419 w 5120640"/>
              <a:gd name="connsiteY5" fmla="*/ 203715 h 2243531"/>
              <a:gd name="connsiteX6" fmla="*/ 3770142 w 5120640"/>
              <a:gd name="connsiteY6" fmla="*/ 77106 h 2243531"/>
              <a:gd name="connsiteX7" fmla="*/ 4543865 w 5120640"/>
              <a:gd name="connsiteY7" fmla="*/ 6768 h 2243531"/>
              <a:gd name="connsiteX8" fmla="*/ 5120640 w 5120640"/>
              <a:gd name="connsiteY8" fmla="*/ 6768 h 224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0640" h="2243531">
                <a:moveTo>
                  <a:pt x="0" y="2243531"/>
                </a:moveTo>
                <a:cubicBezTo>
                  <a:pt x="123092" y="2065340"/>
                  <a:pt x="246185" y="1887149"/>
                  <a:pt x="407963" y="1694891"/>
                </a:cubicBezTo>
                <a:cubicBezTo>
                  <a:pt x="569741" y="1502633"/>
                  <a:pt x="780757" y="1256448"/>
                  <a:pt x="970671" y="1089980"/>
                </a:cubicBezTo>
                <a:cubicBezTo>
                  <a:pt x="1160585" y="923512"/>
                  <a:pt x="1329397" y="810971"/>
                  <a:pt x="1547446" y="696085"/>
                </a:cubicBezTo>
                <a:cubicBezTo>
                  <a:pt x="1765495" y="581199"/>
                  <a:pt x="2037471" y="482725"/>
                  <a:pt x="2278966" y="400663"/>
                </a:cubicBezTo>
                <a:cubicBezTo>
                  <a:pt x="2520461" y="318601"/>
                  <a:pt x="2747890" y="257641"/>
                  <a:pt x="2996419" y="203715"/>
                </a:cubicBezTo>
                <a:cubicBezTo>
                  <a:pt x="3244948" y="149789"/>
                  <a:pt x="3512234" y="109930"/>
                  <a:pt x="3770142" y="77106"/>
                </a:cubicBezTo>
                <a:cubicBezTo>
                  <a:pt x="4028050" y="44281"/>
                  <a:pt x="4318782" y="18491"/>
                  <a:pt x="4543865" y="6768"/>
                </a:cubicBezTo>
                <a:cubicBezTo>
                  <a:pt x="4768948" y="-4955"/>
                  <a:pt x="4944794" y="906"/>
                  <a:pt x="5120640" y="67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1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1F90CD-1AA7-4714-9241-ADA90189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CO" dirty="0"/>
              <a:t>Aprendizaje no supervisado: </a:t>
            </a:r>
            <a:r>
              <a:rPr lang="es-CO" dirty="0" err="1"/>
              <a:t>Clustering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457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6D6F-90A7-41CF-8F07-5270C655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Tumor maligno o benigno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ECE871-C124-4654-8F1D-36C184700FC3}"/>
              </a:ext>
            </a:extLst>
          </p:cNvPr>
          <p:cNvCxnSpPr>
            <a:cxnSpLocks/>
          </p:cNvCxnSpPr>
          <p:nvPr/>
        </p:nvCxnSpPr>
        <p:spPr>
          <a:xfrm>
            <a:off x="3742007" y="6049107"/>
            <a:ext cx="5613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43236CF-B378-45D1-A258-6CCB42C12D4E}"/>
              </a:ext>
            </a:extLst>
          </p:cNvPr>
          <p:cNvCxnSpPr>
            <a:cxnSpLocks/>
          </p:cNvCxnSpPr>
          <p:nvPr/>
        </p:nvCxnSpPr>
        <p:spPr>
          <a:xfrm flipH="1" flipV="1">
            <a:off x="3742007" y="2405575"/>
            <a:ext cx="11724" cy="364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97400383-DA47-4313-BF5C-1C54E9EAAE88}"/>
              </a:ext>
            </a:extLst>
          </p:cNvPr>
          <p:cNvSpPr/>
          <p:nvPr/>
        </p:nvSpPr>
        <p:spPr>
          <a:xfrm>
            <a:off x="6761292" y="3953227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65F455DF-8848-486A-95AE-40441C7D0523}"/>
              </a:ext>
            </a:extLst>
          </p:cNvPr>
          <p:cNvSpPr/>
          <p:nvPr/>
        </p:nvSpPr>
        <p:spPr>
          <a:xfrm>
            <a:off x="7277100" y="3158625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A6FF52C2-5CE6-4F77-9F83-B4305A7FB162}"/>
              </a:ext>
            </a:extLst>
          </p:cNvPr>
          <p:cNvSpPr/>
          <p:nvPr/>
        </p:nvSpPr>
        <p:spPr>
          <a:xfrm>
            <a:off x="7797612" y="4258027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BBB15414-F825-4A42-9CA0-969BDA955A02}"/>
              </a:ext>
            </a:extLst>
          </p:cNvPr>
          <p:cNvSpPr/>
          <p:nvPr/>
        </p:nvSpPr>
        <p:spPr>
          <a:xfrm>
            <a:off x="6505729" y="3280546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5FE5CDFC-7065-4706-8968-CA93F457B102}"/>
              </a:ext>
            </a:extLst>
          </p:cNvPr>
          <p:cNvSpPr/>
          <p:nvPr/>
        </p:nvSpPr>
        <p:spPr>
          <a:xfrm>
            <a:off x="7211444" y="4502317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CEDC6C35-3988-4052-90AE-2CAEF98E7D69}"/>
              </a:ext>
            </a:extLst>
          </p:cNvPr>
          <p:cNvSpPr/>
          <p:nvPr/>
        </p:nvSpPr>
        <p:spPr>
          <a:xfrm>
            <a:off x="6765968" y="2578448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24F78D3B-8FDB-4195-AEFD-9F641C9063FC}"/>
              </a:ext>
            </a:extLst>
          </p:cNvPr>
          <p:cNvSpPr/>
          <p:nvPr/>
        </p:nvSpPr>
        <p:spPr>
          <a:xfrm>
            <a:off x="8486916" y="2761326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12C3138A-6185-4547-BDF2-AA7A9DD40E44}"/>
              </a:ext>
            </a:extLst>
          </p:cNvPr>
          <p:cNvSpPr/>
          <p:nvPr/>
        </p:nvSpPr>
        <p:spPr>
          <a:xfrm>
            <a:off x="5904349" y="3524383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5407AB-4A24-4AFC-9D55-7E4EC4EFA59B}"/>
              </a:ext>
            </a:extLst>
          </p:cNvPr>
          <p:cNvSpPr/>
          <p:nvPr/>
        </p:nvSpPr>
        <p:spPr>
          <a:xfrm>
            <a:off x="4360985" y="4455664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48BBAC4-A636-4784-BE0D-EA1121375ED1}"/>
              </a:ext>
            </a:extLst>
          </p:cNvPr>
          <p:cNvSpPr/>
          <p:nvPr/>
        </p:nvSpPr>
        <p:spPr>
          <a:xfrm>
            <a:off x="4062042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7B8D278-7C38-422E-9706-E7653C6736B8}"/>
              </a:ext>
            </a:extLst>
          </p:cNvPr>
          <p:cNvSpPr/>
          <p:nvPr/>
        </p:nvSpPr>
        <p:spPr>
          <a:xfrm>
            <a:off x="4846897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6ABB8D8-E362-45DB-9B88-E49A2C8F2632}"/>
              </a:ext>
            </a:extLst>
          </p:cNvPr>
          <p:cNvSpPr/>
          <p:nvPr/>
        </p:nvSpPr>
        <p:spPr>
          <a:xfrm>
            <a:off x="4889700" y="4224675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3A958CE-2A12-4803-B1F2-A77632DC4D97}"/>
              </a:ext>
            </a:extLst>
          </p:cNvPr>
          <p:cNvSpPr/>
          <p:nvPr/>
        </p:nvSpPr>
        <p:spPr>
          <a:xfrm>
            <a:off x="5882639" y="51353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9724F08-83C3-4611-9422-5AF630BF9610}"/>
              </a:ext>
            </a:extLst>
          </p:cNvPr>
          <p:cNvSpPr/>
          <p:nvPr/>
        </p:nvSpPr>
        <p:spPr>
          <a:xfrm>
            <a:off x="4958854" y="48605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8322D8C-E06A-4047-BE16-E96A9E40B851}"/>
              </a:ext>
            </a:extLst>
          </p:cNvPr>
          <p:cNvSpPr/>
          <p:nvPr/>
        </p:nvSpPr>
        <p:spPr>
          <a:xfrm>
            <a:off x="6567262" y="5586487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863BCE4-2A7C-49D2-A34C-9DED6F5E7C89}"/>
              </a:ext>
            </a:extLst>
          </p:cNvPr>
          <p:cNvSpPr/>
          <p:nvPr/>
        </p:nvSpPr>
        <p:spPr>
          <a:xfrm>
            <a:off x="4144113" y="335626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Signo de multiplicación 29">
            <a:extLst>
              <a:ext uri="{FF2B5EF4-FFF2-40B4-BE49-F238E27FC236}">
                <a16:creationId xmlns:a16="http://schemas.microsoft.com/office/drawing/2014/main" id="{A97C2FEA-5DBA-4C66-9718-36B200621397}"/>
              </a:ext>
            </a:extLst>
          </p:cNvPr>
          <p:cNvSpPr/>
          <p:nvPr/>
        </p:nvSpPr>
        <p:spPr>
          <a:xfrm>
            <a:off x="5165786" y="2414449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003C5F9-1E5E-421C-B1F2-C1E02A0C4FA2}"/>
              </a:ext>
            </a:extLst>
          </p:cNvPr>
          <p:cNvSpPr txBox="1"/>
          <p:nvPr/>
        </p:nvSpPr>
        <p:spPr>
          <a:xfrm>
            <a:off x="2984055" y="3958827"/>
            <a:ext cx="6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Edad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45D1D5B-C259-471D-9268-779E5D41A494}"/>
              </a:ext>
            </a:extLst>
          </p:cNvPr>
          <p:cNvSpPr txBox="1"/>
          <p:nvPr/>
        </p:nvSpPr>
        <p:spPr>
          <a:xfrm>
            <a:off x="5351585" y="6077074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Tamaño del tumor</a:t>
            </a:r>
          </a:p>
        </p:txBody>
      </p:sp>
      <p:sp>
        <p:nvSpPr>
          <p:cNvPr id="31" name="Signo de multiplicación 30">
            <a:extLst>
              <a:ext uri="{FF2B5EF4-FFF2-40B4-BE49-F238E27FC236}">
                <a16:creationId xmlns:a16="http://schemas.microsoft.com/office/drawing/2014/main" id="{8065B972-303E-4283-9766-ED03ED145ABB}"/>
              </a:ext>
            </a:extLst>
          </p:cNvPr>
          <p:cNvSpPr/>
          <p:nvPr/>
        </p:nvSpPr>
        <p:spPr>
          <a:xfrm>
            <a:off x="8931774" y="5416970"/>
            <a:ext cx="365747" cy="3657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4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6D6F-90A7-41CF-8F07-5270C655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Tumor maligno o benigno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ECE871-C124-4654-8F1D-36C184700FC3}"/>
              </a:ext>
            </a:extLst>
          </p:cNvPr>
          <p:cNvCxnSpPr>
            <a:cxnSpLocks/>
          </p:cNvCxnSpPr>
          <p:nvPr/>
        </p:nvCxnSpPr>
        <p:spPr>
          <a:xfrm>
            <a:off x="3742007" y="6049107"/>
            <a:ext cx="5613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43236CF-B378-45D1-A258-6CCB42C12D4E}"/>
              </a:ext>
            </a:extLst>
          </p:cNvPr>
          <p:cNvCxnSpPr>
            <a:cxnSpLocks/>
          </p:cNvCxnSpPr>
          <p:nvPr/>
        </p:nvCxnSpPr>
        <p:spPr>
          <a:xfrm flipH="1" flipV="1">
            <a:off x="3742007" y="2405575"/>
            <a:ext cx="11724" cy="364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F5407AB-4A24-4AFC-9D55-7E4EC4EFA59B}"/>
              </a:ext>
            </a:extLst>
          </p:cNvPr>
          <p:cNvSpPr/>
          <p:nvPr/>
        </p:nvSpPr>
        <p:spPr>
          <a:xfrm>
            <a:off x="4360985" y="4455664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48BBAC4-A636-4784-BE0D-EA1121375ED1}"/>
              </a:ext>
            </a:extLst>
          </p:cNvPr>
          <p:cNvSpPr/>
          <p:nvPr/>
        </p:nvSpPr>
        <p:spPr>
          <a:xfrm>
            <a:off x="4062042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7B8D278-7C38-422E-9706-E7653C6736B8}"/>
              </a:ext>
            </a:extLst>
          </p:cNvPr>
          <p:cNvSpPr/>
          <p:nvPr/>
        </p:nvSpPr>
        <p:spPr>
          <a:xfrm>
            <a:off x="4846897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6ABB8D8-E362-45DB-9B88-E49A2C8F2632}"/>
              </a:ext>
            </a:extLst>
          </p:cNvPr>
          <p:cNvSpPr/>
          <p:nvPr/>
        </p:nvSpPr>
        <p:spPr>
          <a:xfrm>
            <a:off x="4889700" y="4224675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3A958CE-2A12-4803-B1F2-A77632DC4D97}"/>
              </a:ext>
            </a:extLst>
          </p:cNvPr>
          <p:cNvSpPr/>
          <p:nvPr/>
        </p:nvSpPr>
        <p:spPr>
          <a:xfrm>
            <a:off x="5882639" y="51353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9724F08-83C3-4611-9422-5AF630BF9610}"/>
              </a:ext>
            </a:extLst>
          </p:cNvPr>
          <p:cNvSpPr/>
          <p:nvPr/>
        </p:nvSpPr>
        <p:spPr>
          <a:xfrm>
            <a:off x="4958854" y="486057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8322D8C-E06A-4047-BE16-E96A9E40B851}"/>
              </a:ext>
            </a:extLst>
          </p:cNvPr>
          <p:cNvSpPr/>
          <p:nvPr/>
        </p:nvSpPr>
        <p:spPr>
          <a:xfrm>
            <a:off x="6567262" y="5586487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863BCE4-2A7C-49D2-A34C-9DED6F5E7C89}"/>
              </a:ext>
            </a:extLst>
          </p:cNvPr>
          <p:cNvSpPr/>
          <p:nvPr/>
        </p:nvSpPr>
        <p:spPr>
          <a:xfrm>
            <a:off x="4144113" y="335626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003C5F9-1E5E-421C-B1F2-C1E02A0C4FA2}"/>
              </a:ext>
            </a:extLst>
          </p:cNvPr>
          <p:cNvSpPr txBox="1"/>
          <p:nvPr/>
        </p:nvSpPr>
        <p:spPr>
          <a:xfrm>
            <a:off x="2984055" y="3958827"/>
            <a:ext cx="6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Edad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45D1D5B-C259-471D-9268-779E5D41A494}"/>
              </a:ext>
            </a:extLst>
          </p:cNvPr>
          <p:cNvSpPr txBox="1"/>
          <p:nvPr/>
        </p:nvSpPr>
        <p:spPr>
          <a:xfrm>
            <a:off x="5351585" y="6077074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Tamaño del tumor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2BB4E92-F29A-45F9-9918-2735AC8C87D4}"/>
              </a:ext>
            </a:extLst>
          </p:cNvPr>
          <p:cNvSpPr/>
          <p:nvPr/>
        </p:nvSpPr>
        <p:spPr>
          <a:xfrm>
            <a:off x="5236701" y="2521847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3171F22-A177-4EB9-9E46-A43B121B847C}"/>
              </a:ext>
            </a:extLst>
          </p:cNvPr>
          <p:cNvSpPr/>
          <p:nvPr/>
        </p:nvSpPr>
        <p:spPr>
          <a:xfrm>
            <a:off x="5984042" y="3594515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540AFA6-EDF3-4781-921F-41642F00B60E}"/>
              </a:ext>
            </a:extLst>
          </p:cNvPr>
          <p:cNvSpPr/>
          <p:nvPr/>
        </p:nvSpPr>
        <p:spPr>
          <a:xfrm>
            <a:off x="6831630" y="2635498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590ECC9-B6E3-409A-8DE0-4AE6DDD88ED5}"/>
              </a:ext>
            </a:extLst>
          </p:cNvPr>
          <p:cNvSpPr/>
          <p:nvPr/>
        </p:nvSpPr>
        <p:spPr>
          <a:xfrm>
            <a:off x="6563762" y="3356269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0136A54-1E5A-43B7-954B-F062A8FF9FB7}"/>
              </a:ext>
            </a:extLst>
          </p:cNvPr>
          <p:cNvSpPr/>
          <p:nvPr/>
        </p:nvSpPr>
        <p:spPr>
          <a:xfrm>
            <a:off x="7348015" y="323714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C3D973F-66CF-4376-A7DD-BD6318AC7FC0}"/>
              </a:ext>
            </a:extLst>
          </p:cNvPr>
          <p:cNvSpPr/>
          <p:nvPr/>
        </p:nvSpPr>
        <p:spPr>
          <a:xfrm>
            <a:off x="6854485" y="4026484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08064AB-8718-47CC-AC5B-9BADD7AFD1A7}"/>
              </a:ext>
            </a:extLst>
          </p:cNvPr>
          <p:cNvSpPr/>
          <p:nvPr/>
        </p:nvSpPr>
        <p:spPr>
          <a:xfrm>
            <a:off x="8557831" y="2834930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97B43CF-072F-44D5-9213-8A84A5C30BB7}"/>
              </a:ext>
            </a:extLst>
          </p:cNvPr>
          <p:cNvSpPr/>
          <p:nvPr/>
        </p:nvSpPr>
        <p:spPr>
          <a:xfrm>
            <a:off x="7282359" y="4566073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9CDE460-6F4B-4DC4-97BB-64FA64D8121F}"/>
              </a:ext>
            </a:extLst>
          </p:cNvPr>
          <p:cNvSpPr/>
          <p:nvPr/>
        </p:nvSpPr>
        <p:spPr>
          <a:xfrm>
            <a:off x="7868527" y="4321783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6195D3F-F956-4077-A927-164EDF0B67BC}"/>
              </a:ext>
            </a:extLst>
          </p:cNvPr>
          <p:cNvSpPr/>
          <p:nvPr/>
        </p:nvSpPr>
        <p:spPr>
          <a:xfrm>
            <a:off x="9002689" y="5480986"/>
            <a:ext cx="223915" cy="238246"/>
          </a:xfrm>
          <a:prstGeom prst="ellipse">
            <a:avLst/>
          </a:prstGeom>
          <a:noFill/>
          <a:ln w="38100">
            <a:solidFill>
              <a:srgbClr val="35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A8650BBA-5ACC-4D29-90AC-87B5E534E600}"/>
              </a:ext>
            </a:extLst>
          </p:cNvPr>
          <p:cNvSpPr/>
          <p:nvPr/>
        </p:nvSpPr>
        <p:spPr>
          <a:xfrm>
            <a:off x="5113853" y="2096086"/>
            <a:ext cx="4494381" cy="3713871"/>
          </a:xfrm>
          <a:custGeom>
            <a:avLst/>
            <a:gdLst>
              <a:gd name="connsiteX0" fmla="*/ 499156 w 4494381"/>
              <a:gd name="connsiteY0" fmla="*/ 84406 h 3713871"/>
              <a:gd name="connsiteX1" fmla="*/ 414750 w 4494381"/>
              <a:gd name="connsiteY1" fmla="*/ 98474 h 3713871"/>
              <a:gd name="connsiteX2" fmla="*/ 358479 w 4494381"/>
              <a:gd name="connsiteY2" fmla="*/ 126609 h 3713871"/>
              <a:gd name="connsiteX3" fmla="*/ 316276 w 4494381"/>
              <a:gd name="connsiteY3" fmla="*/ 140677 h 3713871"/>
              <a:gd name="connsiteX4" fmla="*/ 260005 w 4494381"/>
              <a:gd name="connsiteY4" fmla="*/ 182880 h 3713871"/>
              <a:gd name="connsiteX5" fmla="*/ 217802 w 4494381"/>
              <a:gd name="connsiteY5" fmla="*/ 196948 h 3713871"/>
              <a:gd name="connsiteX6" fmla="*/ 175599 w 4494381"/>
              <a:gd name="connsiteY6" fmla="*/ 225083 h 3713871"/>
              <a:gd name="connsiteX7" fmla="*/ 147464 w 4494381"/>
              <a:gd name="connsiteY7" fmla="*/ 267286 h 3713871"/>
              <a:gd name="connsiteX8" fmla="*/ 91193 w 4494381"/>
              <a:gd name="connsiteY8" fmla="*/ 323557 h 3713871"/>
              <a:gd name="connsiteX9" fmla="*/ 20855 w 4494381"/>
              <a:gd name="connsiteY9" fmla="*/ 450166 h 3713871"/>
              <a:gd name="connsiteX10" fmla="*/ 63058 w 4494381"/>
              <a:gd name="connsiteY10" fmla="*/ 984739 h 3713871"/>
              <a:gd name="connsiteX11" fmla="*/ 105261 w 4494381"/>
              <a:gd name="connsiteY11" fmla="*/ 1041009 h 3713871"/>
              <a:gd name="connsiteX12" fmla="*/ 147464 w 4494381"/>
              <a:gd name="connsiteY12" fmla="*/ 1209822 h 3713871"/>
              <a:gd name="connsiteX13" fmla="*/ 175599 w 4494381"/>
              <a:gd name="connsiteY13" fmla="*/ 1252025 h 3713871"/>
              <a:gd name="connsiteX14" fmla="*/ 217802 w 4494381"/>
              <a:gd name="connsiteY14" fmla="*/ 1406769 h 3713871"/>
              <a:gd name="connsiteX15" fmla="*/ 302209 w 4494381"/>
              <a:gd name="connsiteY15" fmla="*/ 1519311 h 3713871"/>
              <a:gd name="connsiteX16" fmla="*/ 330344 w 4494381"/>
              <a:gd name="connsiteY16" fmla="*/ 1575582 h 3713871"/>
              <a:gd name="connsiteX17" fmla="*/ 456953 w 4494381"/>
              <a:gd name="connsiteY17" fmla="*/ 1688123 h 3713871"/>
              <a:gd name="connsiteX18" fmla="*/ 513224 w 4494381"/>
              <a:gd name="connsiteY18" fmla="*/ 1758462 h 3713871"/>
              <a:gd name="connsiteX19" fmla="*/ 555427 w 4494381"/>
              <a:gd name="connsiteY19" fmla="*/ 1786597 h 3713871"/>
              <a:gd name="connsiteX20" fmla="*/ 611698 w 4494381"/>
              <a:gd name="connsiteY20" fmla="*/ 1828800 h 3713871"/>
              <a:gd name="connsiteX21" fmla="*/ 682036 w 4494381"/>
              <a:gd name="connsiteY21" fmla="*/ 1899139 h 3713871"/>
              <a:gd name="connsiteX22" fmla="*/ 710172 w 4494381"/>
              <a:gd name="connsiteY22" fmla="*/ 1927274 h 3713871"/>
              <a:gd name="connsiteX23" fmla="*/ 752375 w 4494381"/>
              <a:gd name="connsiteY23" fmla="*/ 1969477 h 3713871"/>
              <a:gd name="connsiteX24" fmla="*/ 808645 w 4494381"/>
              <a:gd name="connsiteY24" fmla="*/ 1997612 h 3713871"/>
              <a:gd name="connsiteX25" fmla="*/ 850849 w 4494381"/>
              <a:gd name="connsiteY25" fmla="*/ 2039816 h 3713871"/>
              <a:gd name="connsiteX26" fmla="*/ 1033729 w 4494381"/>
              <a:gd name="connsiteY26" fmla="*/ 2138289 h 3713871"/>
              <a:gd name="connsiteX27" fmla="*/ 1174405 w 4494381"/>
              <a:gd name="connsiteY27" fmla="*/ 2293034 h 3713871"/>
              <a:gd name="connsiteX28" fmla="*/ 1216609 w 4494381"/>
              <a:gd name="connsiteY28" fmla="*/ 2377440 h 3713871"/>
              <a:gd name="connsiteX29" fmla="*/ 1286947 w 4494381"/>
              <a:gd name="connsiteY29" fmla="*/ 2489982 h 3713871"/>
              <a:gd name="connsiteX30" fmla="*/ 1329150 w 4494381"/>
              <a:gd name="connsiteY30" fmla="*/ 2518117 h 3713871"/>
              <a:gd name="connsiteX31" fmla="*/ 1357285 w 4494381"/>
              <a:gd name="connsiteY31" fmla="*/ 2560320 h 3713871"/>
              <a:gd name="connsiteX32" fmla="*/ 1483895 w 4494381"/>
              <a:gd name="connsiteY32" fmla="*/ 2644726 h 3713871"/>
              <a:gd name="connsiteX33" fmla="*/ 1526098 w 4494381"/>
              <a:gd name="connsiteY33" fmla="*/ 2672862 h 3713871"/>
              <a:gd name="connsiteX34" fmla="*/ 1624572 w 4494381"/>
              <a:gd name="connsiteY34" fmla="*/ 2771336 h 3713871"/>
              <a:gd name="connsiteX35" fmla="*/ 1708978 w 4494381"/>
              <a:gd name="connsiteY35" fmla="*/ 2841674 h 3713871"/>
              <a:gd name="connsiteX36" fmla="*/ 1793384 w 4494381"/>
              <a:gd name="connsiteY36" fmla="*/ 2869809 h 3713871"/>
              <a:gd name="connsiteX37" fmla="*/ 1891858 w 4494381"/>
              <a:gd name="connsiteY37" fmla="*/ 2926080 h 3713871"/>
              <a:gd name="connsiteX38" fmla="*/ 1990332 w 4494381"/>
              <a:gd name="connsiteY38" fmla="*/ 2968283 h 3713871"/>
              <a:gd name="connsiteX39" fmla="*/ 2032535 w 4494381"/>
              <a:gd name="connsiteY39" fmla="*/ 2996419 h 3713871"/>
              <a:gd name="connsiteX40" fmla="*/ 2173212 w 4494381"/>
              <a:gd name="connsiteY40" fmla="*/ 3038622 h 3713871"/>
              <a:gd name="connsiteX41" fmla="*/ 2215415 w 4494381"/>
              <a:gd name="connsiteY41" fmla="*/ 3066757 h 3713871"/>
              <a:gd name="connsiteX42" fmla="*/ 2313889 w 4494381"/>
              <a:gd name="connsiteY42" fmla="*/ 3094892 h 3713871"/>
              <a:gd name="connsiteX43" fmla="*/ 2384227 w 4494381"/>
              <a:gd name="connsiteY43" fmla="*/ 3123028 h 3713871"/>
              <a:gd name="connsiteX44" fmla="*/ 2440498 w 4494381"/>
              <a:gd name="connsiteY44" fmla="*/ 3151163 h 3713871"/>
              <a:gd name="connsiteX45" fmla="*/ 2482701 w 4494381"/>
              <a:gd name="connsiteY45" fmla="*/ 3165231 h 3713871"/>
              <a:gd name="connsiteX46" fmla="*/ 2623378 w 4494381"/>
              <a:gd name="connsiteY46" fmla="*/ 3249637 h 3713871"/>
              <a:gd name="connsiteX47" fmla="*/ 2735919 w 4494381"/>
              <a:gd name="connsiteY47" fmla="*/ 3291840 h 3713871"/>
              <a:gd name="connsiteX48" fmla="*/ 2778122 w 4494381"/>
              <a:gd name="connsiteY48" fmla="*/ 3305908 h 3713871"/>
              <a:gd name="connsiteX49" fmla="*/ 2862529 w 4494381"/>
              <a:gd name="connsiteY49" fmla="*/ 3362179 h 3713871"/>
              <a:gd name="connsiteX50" fmla="*/ 2932867 w 4494381"/>
              <a:gd name="connsiteY50" fmla="*/ 3390314 h 3713871"/>
              <a:gd name="connsiteX51" fmla="*/ 3003205 w 4494381"/>
              <a:gd name="connsiteY51" fmla="*/ 3446585 h 3713871"/>
              <a:gd name="connsiteX52" fmla="*/ 3073544 w 4494381"/>
              <a:gd name="connsiteY52" fmla="*/ 3488788 h 3713871"/>
              <a:gd name="connsiteX53" fmla="*/ 3157950 w 4494381"/>
              <a:gd name="connsiteY53" fmla="*/ 3516923 h 3713871"/>
              <a:gd name="connsiteX54" fmla="*/ 3200153 w 4494381"/>
              <a:gd name="connsiteY54" fmla="*/ 3530991 h 3713871"/>
              <a:gd name="connsiteX55" fmla="*/ 3312695 w 4494381"/>
              <a:gd name="connsiteY55" fmla="*/ 3559126 h 3713871"/>
              <a:gd name="connsiteX56" fmla="*/ 3481507 w 4494381"/>
              <a:gd name="connsiteY56" fmla="*/ 3615397 h 3713871"/>
              <a:gd name="connsiteX57" fmla="*/ 3523710 w 4494381"/>
              <a:gd name="connsiteY57" fmla="*/ 3629465 h 3713871"/>
              <a:gd name="connsiteX58" fmla="*/ 3608116 w 4494381"/>
              <a:gd name="connsiteY58" fmla="*/ 3643532 h 3713871"/>
              <a:gd name="connsiteX59" fmla="*/ 3706590 w 4494381"/>
              <a:gd name="connsiteY59" fmla="*/ 3671668 h 3713871"/>
              <a:gd name="connsiteX60" fmla="*/ 3790996 w 4494381"/>
              <a:gd name="connsiteY60" fmla="*/ 3699803 h 3713871"/>
              <a:gd name="connsiteX61" fmla="*/ 3833199 w 4494381"/>
              <a:gd name="connsiteY61" fmla="*/ 3713871 h 3713871"/>
              <a:gd name="connsiteX62" fmla="*/ 4198959 w 4494381"/>
              <a:gd name="connsiteY62" fmla="*/ 3699803 h 3713871"/>
              <a:gd name="connsiteX63" fmla="*/ 4227095 w 4494381"/>
              <a:gd name="connsiteY63" fmla="*/ 3671668 h 3713871"/>
              <a:gd name="connsiteX64" fmla="*/ 4269298 w 4494381"/>
              <a:gd name="connsiteY64" fmla="*/ 3601329 h 3713871"/>
              <a:gd name="connsiteX65" fmla="*/ 4283365 w 4494381"/>
              <a:gd name="connsiteY65" fmla="*/ 3559126 h 3713871"/>
              <a:gd name="connsiteX66" fmla="*/ 4325569 w 4494381"/>
              <a:gd name="connsiteY66" fmla="*/ 3488788 h 3713871"/>
              <a:gd name="connsiteX67" fmla="*/ 4339636 w 4494381"/>
              <a:gd name="connsiteY67" fmla="*/ 3376246 h 3713871"/>
              <a:gd name="connsiteX68" fmla="*/ 4395907 w 4494381"/>
              <a:gd name="connsiteY68" fmla="*/ 3291840 h 3713871"/>
              <a:gd name="connsiteX69" fmla="*/ 4424042 w 4494381"/>
              <a:gd name="connsiteY69" fmla="*/ 3108960 h 3713871"/>
              <a:gd name="connsiteX70" fmla="*/ 4438110 w 4494381"/>
              <a:gd name="connsiteY70" fmla="*/ 3066757 h 3713871"/>
              <a:gd name="connsiteX71" fmla="*/ 4466245 w 4494381"/>
              <a:gd name="connsiteY71" fmla="*/ 2841674 h 3713871"/>
              <a:gd name="connsiteX72" fmla="*/ 4480313 w 4494381"/>
              <a:gd name="connsiteY72" fmla="*/ 2799471 h 3713871"/>
              <a:gd name="connsiteX73" fmla="*/ 4494381 w 4494381"/>
              <a:gd name="connsiteY73" fmla="*/ 2729132 h 3713871"/>
              <a:gd name="connsiteX74" fmla="*/ 4480313 w 4494381"/>
              <a:gd name="connsiteY74" fmla="*/ 1674056 h 3713871"/>
              <a:gd name="connsiteX75" fmla="*/ 4466245 w 4494381"/>
              <a:gd name="connsiteY75" fmla="*/ 1631852 h 3713871"/>
              <a:gd name="connsiteX76" fmla="*/ 4424042 w 4494381"/>
              <a:gd name="connsiteY76" fmla="*/ 1294228 h 3713871"/>
              <a:gd name="connsiteX77" fmla="*/ 4395907 w 4494381"/>
              <a:gd name="connsiteY77" fmla="*/ 1167619 h 3713871"/>
              <a:gd name="connsiteX78" fmla="*/ 4367772 w 4494381"/>
              <a:gd name="connsiteY78" fmla="*/ 1111348 h 3713871"/>
              <a:gd name="connsiteX79" fmla="*/ 4311501 w 4494381"/>
              <a:gd name="connsiteY79" fmla="*/ 1041009 h 3713871"/>
              <a:gd name="connsiteX80" fmla="*/ 4269298 w 4494381"/>
              <a:gd name="connsiteY80" fmla="*/ 1012874 h 3713871"/>
              <a:gd name="connsiteX81" fmla="*/ 4241162 w 4494381"/>
              <a:gd name="connsiteY81" fmla="*/ 900332 h 3713871"/>
              <a:gd name="connsiteX82" fmla="*/ 4170824 w 4494381"/>
              <a:gd name="connsiteY82" fmla="*/ 815926 h 3713871"/>
              <a:gd name="connsiteX83" fmla="*/ 4128621 w 4494381"/>
              <a:gd name="connsiteY83" fmla="*/ 787791 h 3713871"/>
              <a:gd name="connsiteX84" fmla="*/ 4086418 w 4494381"/>
              <a:gd name="connsiteY84" fmla="*/ 745588 h 3713871"/>
              <a:gd name="connsiteX85" fmla="*/ 3959809 w 4494381"/>
              <a:gd name="connsiteY85" fmla="*/ 675249 h 3713871"/>
              <a:gd name="connsiteX86" fmla="*/ 3903538 w 4494381"/>
              <a:gd name="connsiteY86" fmla="*/ 618979 h 3713871"/>
              <a:gd name="connsiteX87" fmla="*/ 3861335 w 4494381"/>
              <a:gd name="connsiteY87" fmla="*/ 604911 h 3713871"/>
              <a:gd name="connsiteX88" fmla="*/ 3805064 w 4494381"/>
              <a:gd name="connsiteY88" fmla="*/ 576776 h 3713871"/>
              <a:gd name="connsiteX89" fmla="*/ 3762861 w 4494381"/>
              <a:gd name="connsiteY89" fmla="*/ 562708 h 3713871"/>
              <a:gd name="connsiteX90" fmla="*/ 3706590 w 4494381"/>
              <a:gd name="connsiteY90" fmla="*/ 534572 h 3713871"/>
              <a:gd name="connsiteX91" fmla="*/ 3523710 w 4494381"/>
              <a:gd name="connsiteY91" fmla="*/ 506437 h 3713871"/>
              <a:gd name="connsiteX92" fmla="*/ 3425236 w 4494381"/>
              <a:gd name="connsiteY92" fmla="*/ 450166 h 3713871"/>
              <a:gd name="connsiteX93" fmla="*/ 3383033 w 4494381"/>
              <a:gd name="connsiteY93" fmla="*/ 436099 h 3713871"/>
              <a:gd name="connsiteX94" fmla="*/ 3340830 w 4494381"/>
              <a:gd name="connsiteY94" fmla="*/ 407963 h 3713871"/>
              <a:gd name="connsiteX95" fmla="*/ 3284559 w 4494381"/>
              <a:gd name="connsiteY95" fmla="*/ 393896 h 3713871"/>
              <a:gd name="connsiteX96" fmla="*/ 3242356 w 4494381"/>
              <a:gd name="connsiteY96" fmla="*/ 379828 h 3713871"/>
              <a:gd name="connsiteX97" fmla="*/ 3157950 w 4494381"/>
              <a:gd name="connsiteY97" fmla="*/ 365760 h 3713871"/>
              <a:gd name="connsiteX98" fmla="*/ 3087612 w 4494381"/>
              <a:gd name="connsiteY98" fmla="*/ 351692 h 3713871"/>
              <a:gd name="connsiteX99" fmla="*/ 3031341 w 4494381"/>
              <a:gd name="connsiteY99" fmla="*/ 337625 h 3713871"/>
              <a:gd name="connsiteX100" fmla="*/ 2989138 w 4494381"/>
              <a:gd name="connsiteY100" fmla="*/ 323557 h 3713871"/>
              <a:gd name="connsiteX101" fmla="*/ 2890664 w 4494381"/>
              <a:gd name="connsiteY101" fmla="*/ 309489 h 3713871"/>
              <a:gd name="connsiteX102" fmla="*/ 2820325 w 4494381"/>
              <a:gd name="connsiteY102" fmla="*/ 295422 h 3713871"/>
              <a:gd name="connsiteX103" fmla="*/ 2721852 w 4494381"/>
              <a:gd name="connsiteY103" fmla="*/ 281354 h 3713871"/>
              <a:gd name="connsiteX104" fmla="*/ 2623378 w 4494381"/>
              <a:gd name="connsiteY104" fmla="*/ 253219 h 3713871"/>
              <a:gd name="connsiteX105" fmla="*/ 2538972 w 4494381"/>
              <a:gd name="connsiteY105" fmla="*/ 239151 h 3713871"/>
              <a:gd name="connsiteX106" fmla="*/ 2496769 w 4494381"/>
              <a:gd name="connsiteY106" fmla="*/ 225083 h 3713871"/>
              <a:gd name="connsiteX107" fmla="*/ 2440498 w 4494381"/>
              <a:gd name="connsiteY107" fmla="*/ 211016 h 3713871"/>
              <a:gd name="connsiteX108" fmla="*/ 2356092 w 4494381"/>
              <a:gd name="connsiteY108" fmla="*/ 182880 h 3713871"/>
              <a:gd name="connsiteX109" fmla="*/ 2313889 w 4494381"/>
              <a:gd name="connsiteY109" fmla="*/ 168812 h 3713871"/>
              <a:gd name="connsiteX110" fmla="*/ 2243550 w 4494381"/>
              <a:gd name="connsiteY110" fmla="*/ 140677 h 3713871"/>
              <a:gd name="connsiteX111" fmla="*/ 2201347 w 4494381"/>
              <a:gd name="connsiteY111" fmla="*/ 126609 h 3713871"/>
              <a:gd name="connsiteX112" fmla="*/ 2032535 w 4494381"/>
              <a:gd name="connsiteY112" fmla="*/ 112542 h 3713871"/>
              <a:gd name="connsiteX113" fmla="*/ 1919993 w 4494381"/>
              <a:gd name="connsiteY113" fmla="*/ 98474 h 3713871"/>
              <a:gd name="connsiteX114" fmla="*/ 1554233 w 4494381"/>
              <a:gd name="connsiteY114" fmla="*/ 84406 h 3713871"/>
              <a:gd name="connsiteX115" fmla="*/ 1371353 w 4494381"/>
              <a:gd name="connsiteY115" fmla="*/ 56271 h 3713871"/>
              <a:gd name="connsiteX116" fmla="*/ 1244744 w 4494381"/>
              <a:gd name="connsiteY116" fmla="*/ 28136 h 3713871"/>
              <a:gd name="connsiteX117" fmla="*/ 977458 w 4494381"/>
              <a:gd name="connsiteY117" fmla="*/ 0 h 3713871"/>
              <a:gd name="connsiteX118" fmla="*/ 625765 w 4494381"/>
              <a:gd name="connsiteY118" fmla="*/ 42203 h 3713871"/>
              <a:gd name="connsiteX119" fmla="*/ 583562 w 4494381"/>
              <a:gd name="connsiteY119" fmla="*/ 56271 h 3713871"/>
              <a:gd name="connsiteX120" fmla="*/ 541359 w 4494381"/>
              <a:gd name="connsiteY120" fmla="*/ 70339 h 3713871"/>
              <a:gd name="connsiteX121" fmla="*/ 499156 w 4494381"/>
              <a:gd name="connsiteY121" fmla="*/ 84406 h 37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494381" h="3713871">
                <a:moveTo>
                  <a:pt x="499156" y="84406"/>
                </a:moveTo>
                <a:cubicBezTo>
                  <a:pt x="471021" y="89095"/>
                  <a:pt x="442071" y="90278"/>
                  <a:pt x="414750" y="98474"/>
                </a:cubicBezTo>
                <a:cubicBezTo>
                  <a:pt x="394664" y="104500"/>
                  <a:pt x="377754" y="118348"/>
                  <a:pt x="358479" y="126609"/>
                </a:cubicBezTo>
                <a:cubicBezTo>
                  <a:pt x="344849" y="132450"/>
                  <a:pt x="330344" y="135988"/>
                  <a:pt x="316276" y="140677"/>
                </a:cubicBezTo>
                <a:cubicBezTo>
                  <a:pt x="297519" y="154745"/>
                  <a:pt x="280362" y="171247"/>
                  <a:pt x="260005" y="182880"/>
                </a:cubicBezTo>
                <a:cubicBezTo>
                  <a:pt x="247130" y="190237"/>
                  <a:pt x="231065" y="190316"/>
                  <a:pt x="217802" y="196948"/>
                </a:cubicBezTo>
                <a:cubicBezTo>
                  <a:pt x="202680" y="204509"/>
                  <a:pt x="189667" y="215705"/>
                  <a:pt x="175599" y="225083"/>
                </a:cubicBezTo>
                <a:cubicBezTo>
                  <a:pt x="166221" y="239151"/>
                  <a:pt x="158467" y="254449"/>
                  <a:pt x="147464" y="267286"/>
                </a:cubicBezTo>
                <a:cubicBezTo>
                  <a:pt x="130201" y="287426"/>
                  <a:pt x="91193" y="323557"/>
                  <a:pt x="91193" y="323557"/>
                </a:cubicBezTo>
                <a:cubicBezTo>
                  <a:pt x="56767" y="426837"/>
                  <a:pt x="84029" y="386992"/>
                  <a:pt x="20855" y="450166"/>
                </a:cubicBezTo>
                <a:cubicBezTo>
                  <a:pt x="31960" y="838858"/>
                  <a:pt x="-55801" y="818339"/>
                  <a:pt x="63058" y="984739"/>
                </a:cubicBezTo>
                <a:cubicBezTo>
                  <a:pt x="76686" y="1003818"/>
                  <a:pt x="91193" y="1022252"/>
                  <a:pt x="105261" y="1041009"/>
                </a:cubicBezTo>
                <a:cubicBezTo>
                  <a:pt x="116301" y="1096207"/>
                  <a:pt x="126643" y="1157768"/>
                  <a:pt x="147464" y="1209822"/>
                </a:cubicBezTo>
                <a:cubicBezTo>
                  <a:pt x="153743" y="1225520"/>
                  <a:pt x="168038" y="1236903"/>
                  <a:pt x="175599" y="1252025"/>
                </a:cubicBezTo>
                <a:cubicBezTo>
                  <a:pt x="191684" y="1284194"/>
                  <a:pt x="212699" y="1401666"/>
                  <a:pt x="217802" y="1406769"/>
                </a:cubicBezTo>
                <a:cubicBezTo>
                  <a:pt x="257369" y="1446336"/>
                  <a:pt x="270397" y="1455685"/>
                  <a:pt x="302209" y="1519311"/>
                </a:cubicBezTo>
                <a:cubicBezTo>
                  <a:pt x="311587" y="1538068"/>
                  <a:pt x="317244" y="1559206"/>
                  <a:pt x="330344" y="1575582"/>
                </a:cubicBezTo>
                <a:cubicBezTo>
                  <a:pt x="425686" y="1694760"/>
                  <a:pt x="382076" y="1628222"/>
                  <a:pt x="456953" y="1688123"/>
                </a:cubicBezTo>
                <a:cubicBezTo>
                  <a:pt x="526562" y="1743810"/>
                  <a:pt x="440105" y="1685343"/>
                  <a:pt x="513224" y="1758462"/>
                </a:cubicBezTo>
                <a:cubicBezTo>
                  <a:pt x="525179" y="1770417"/>
                  <a:pt x="541669" y="1776770"/>
                  <a:pt x="555427" y="1786597"/>
                </a:cubicBezTo>
                <a:cubicBezTo>
                  <a:pt x="574506" y="1800225"/>
                  <a:pt x="594174" y="1813223"/>
                  <a:pt x="611698" y="1828800"/>
                </a:cubicBezTo>
                <a:cubicBezTo>
                  <a:pt x="636480" y="1850829"/>
                  <a:pt x="658590" y="1875693"/>
                  <a:pt x="682036" y="1899139"/>
                </a:cubicBezTo>
                <a:lnTo>
                  <a:pt x="710172" y="1927274"/>
                </a:lnTo>
                <a:cubicBezTo>
                  <a:pt x="724240" y="1941342"/>
                  <a:pt x="734581" y="1960580"/>
                  <a:pt x="752375" y="1969477"/>
                </a:cubicBezTo>
                <a:cubicBezTo>
                  <a:pt x="771132" y="1978855"/>
                  <a:pt x="791581" y="1985423"/>
                  <a:pt x="808645" y="1997612"/>
                </a:cubicBezTo>
                <a:cubicBezTo>
                  <a:pt x="824834" y="2009176"/>
                  <a:pt x="834064" y="2029135"/>
                  <a:pt x="850849" y="2039816"/>
                </a:cubicBezTo>
                <a:cubicBezTo>
                  <a:pt x="889524" y="2064427"/>
                  <a:pt x="991524" y="2103118"/>
                  <a:pt x="1033729" y="2138289"/>
                </a:cubicBezTo>
                <a:cubicBezTo>
                  <a:pt x="1110429" y="2202206"/>
                  <a:pt x="1123720" y="2225454"/>
                  <a:pt x="1174405" y="2293034"/>
                </a:cubicBezTo>
                <a:cubicBezTo>
                  <a:pt x="1203880" y="2410931"/>
                  <a:pt x="1166439" y="2302186"/>
                  <a:pt x="1216609" y="2377440"/>
                </a:cubicBezTo>
                <a:cubicBezTo>
                  <a:pt x="1261185" y="2444303"/>
                  <a:pt x="1225503" y="2428538"/>
                  <a:pt x="1286947" y="2489982"/>
                </a:cubicBezTo>
                <a:cubicBezTo>
                  <a:pt x="1298902" y="2501937"/>
                  <a:pt x="1315082" y="2508739"/>
                  <a:pt x="1329150" y="2518117"/>
                </a:cubicBezTo>
                <a:cubicBezTo>
                  <a:pt x="1338528" y="2532185"/>
                  <a:pt x="1344561" y="2549187"/>
                  <a:pt x="1357285" y="2560320"/>
                </a:cubicBezTo>
                <a:cubicBezTo>
                  <a:pt x="1357289" y="2560324"/>
                  <a:pt x="1462791" y="2630656"/>
                  <a:pt x="1483895" y="2644726"/>
                </a:cubicBezTo>
                <a:cubicBezTo>
                  <a:pt x="1497963" y="2654105"/>
                  <a:pt x="1515954" y="2659336"/>
                  <a:pt x="1526098" y="2672862"/>
                </a:cubicBezTo>
                <a:cubicBezTo>
                  <a:pt x="1599250" y="2770396"/>
                  <a:pt x="1532663" y="2692556"/>
                  <a:pt x="1624572" y="2771336"/>
                </a:cubicBezTo>
                <a:cubicBezTo>
                  <a:pt x="1660249" y="2801916"/>
                  <a:pt x="1665928" y="2822541"/>
                  <a:pt x="1708978" y="2841674"/>
                </a:cubicBezTo>
                <a:cubicBezTo>
                  <a:pt x="1736079" y="2853719"/>
                  <a:pt x="1793384" y="2869809"/>
                  <a:pt x="1793384" y="2869809"/>
                </a:cubicBezTo>
                <a:cubicBezTo>
                  <a:pt x="1840704" y="2901356"/>
                  <a:pt x="1835760" y="2900581"/>
                  <a:pt x="1891858" y="2926080"/>
                </a:cubicBezTo>
                <a:cubicBezTo>
                  <a:pt x="1924369" y="2940858"/>
                  <a:pt x="1958390" y="2952312"/>
                  <a:pt x="1990332" y="2968283"/>
                </a:cubicBezTo>
                <a:cubicBezTo>
                  <a:pt x="2005454" y="2975844"/>
                  <a:pt x="2017085" y="2989552"/>
                  <a:pt x="2032535" y="2996419"/>
                </a:cubicBezTo>
                <a:cubicBezTo>
                  <a:pt x="2076566" y="3015988"/>
                  <a:pt x="2126449" y="3026931"/>
                  <a:pt x="2173212" y="3038622"/>
                </a:cubicBezTo>
                <a:cubicBezTo>
                  <a:pt x="2187280" y="3048000"/>
                  <a:pt x="2200293" y="3059196"/>
                  <a:pt x="2215415" y="3066757"/>
                </a:cubicBezTo>
                <a:cubicBezTo>
                  <a:pt x="2242518" y="3080308"/>
                  <a:pt x="2286835" y="3085874"/>
                  <a:pt x="2313889" y="3094892"/>
                </a:cubicBezTo>
                <a:cubicBezTo>
                  <a:pt x="2337845" y="3102877"/>
                  <a:pt x="2361151" y="3112772"/>
                  <a:pt x="2384227" y="3123028"/>
                </a:cubicBezTo>
                <a:cubicBezTo>
                  <a:pt x="2403390" y="3131545"/>
                  <a:pt x="2421223" y="3142902"/>
                  <a:pt x="2440498" y="3151163"/>
                </a:cubicBezTo>
                <a:cubicBezTo>
                  <a:pt x="2454128" y="3157004"/>
                  <a:pt x="2469645" y="3158201"/>
                  <a:pt x="2482701" y="3165231"/>
                </a:cubicBezTo>
                <a:cubicBezTo>
                  <a:pt x="2530850" y="3191157"/>
                  <a:pt x="2570325" y="3236374"/>
                  <a:pt x="2623378" y="3249637"/>
                </a:cubicBezTo>
                <a:cubicBezTo>
                  <a:pt x="2727122" y="3275573"/>
                  <a:pt x="2632932" y="3247702"/>
                  <a:pt x="2735919" y="3291840"/>
                </a:cubicBezTo>
                <a:cubicBezTo>
                  <a:pt x="2749549" y="3297681"/>
                  <a:pt x="2765159" y="3298707"/>
                  <a:pt x="2778122" y="3305908"/>
                </a:cubicBezTo>
                <a:cubicBezTo>
                  <a:pt x="2807681" y="3322330"/>
                  <a:pt x="2832843" y="3345987"/>
                  <a:pt x="2862529" y="3362179"/>
                </a:cubicBezTo>
                <a:cubicBezTo>
                  <a:pt x="2884698" y="3374271"/>
                  <a:pt x="2910281" y="3379021"/>
                  <a:pt x="2932867" y="3390314"/>
                </a:cubicBezTo>
                <a:cubicBezTo>
                  <a:pt x="3012844" y="3430302"/>
                  <a:pt x="2942139" y="3402966"/>
                  <a:pt x="3003205" y="3446585"/>
                </a:cubicBezTo>
                <a:cubicBezTo>
                  <a:pt x="3025455" y="3462478"/>
                  <a:pt x="3048652" y="3477474"/>
                  <a:pt x="3073544" y="3488788"/>
                </a:cubicBezTo>
                <a:cubicBezTo>
                  <a:pt x="3100543" y="3501060"/>
                  <a:pt x="3129815" y="3507545"/>
                  <a:pt x="3157950" y="3516923"/>
                </a:cubicBezTo>
                <a:cubicBezTo>
                  <a:pt x="3172018" y="3521612"/>
                  <a:pt x="3185767" y="3527395"/>
                  <a:pt x="3200153" y="3530991"/>
                </a:cubicBezTo>
                <a:cubicBezTo>
                  <a:pt x="3237667" y="3540369"/>
                  <a:pt x="3276011" y="3546898"/>
                  <a:pt x="3312695" y="3559126"/>
                </a:cubicBezTo>
                <a:lnTo>
                  <a:pt x="3481507" y="3615397"/>
                </a:lnTo>
                <a:cubicBezTo>
                  <a:pt x="3495575" y="3620086"/>
                  <a:pt x="3509083" y="3627027"/>
                  <a:pt x="3523710" y="3629465"/>
                </a:cubicBezTo>
                <a:lnTo>
                  <a:pt x="3608116" y="3643532"/>
                </a:lnTo>
                <a:cubicBezTo>
                  <a:pt x="3749918" y="3690801"/>
                  <a:pt x="3529986" y="3618687"/>
                  <a:pt x="3706590" y="3671668"/>
                </a:cubicBezTo>
                <a:cubicBezTo>
                  <a:pt x="3734996" y="3680190"/>
                  <a:pt x="3762861" y="3690425"/>
                  <a:pt x="3790996" y="3699803"/>
                </a:cubicBezTo>
                <a:lnTo>
                  <a:pt x="3833199" y="3713871"/>
                </a:lnTo>
                <a:cubicBezTo>
                  <a:pt x="3955119" y="3709182"/>
                  <a:pt x="4077643" y="3712801"/>
                  <a:pt x="4198959" y="3699803"/>
                </a:cubicBezTo>
                <a:cubicBezTo>
                  <a:pt x="4212147" y="3698390"/>
                  <a:pt x="4220271" y="3683041"/>
                  <a:pt x="4227095" y="3671668"/>
                </a:cubicBezTo>
                <a:cubicBezTo>
                  <a:pt x="4281883" y="3580355"/>
                  <a:pt x="4198005" y="3672622"/>
                  <a:pt x="4269298" y="3601329"/>
                </a:cubicBezTo>
                <a:cubicBezTo>
                  <a:pt x="4273987" y="3587261"/>
                  <a:pt x="4275736" y="3571841"/>
                  <a:pt x="4283365" y="3559126"/>
                </a:cubicBezTo>
                <a:cubicBezTo>
                  <a:pt x="4341299" y="3462570"/>
                  <a:pt x="4285715" y="3608348"/>
                  <a:pt x="4325569" y="3488788"/>
                </a:cubicBezTo>
                <a:cubicBezTo>
                  <a:pt x="4330258" y="3451274"/>
                  <a:pt x="4326921" y="3411849"/>
                  <a:pt x="4339636" y="3376246"/>
                </a:cubicBezTo>
                <a:cubicBezTo>
                  <a:pt x="4351009" y="3344401"/>
                  <a:pt x="4395907" y="3291840"/>
                  <a:pt x="4395907" y="3291840"/>
                </a:cubicBezTo>
                <a:cubicBezTo>
                  <a:pt x="4404447" y="3223518"/>
                  <a:pt x="4407933" y="3173398"/>
                  <a:pt x="4424042" y="3108960"/>
                </a:cubicBezTo>
                <a:cubicBezTo>
                  <a:pt x="4427638" y="3094574"/>
                  <a:pt x="4433421" y="3080825"/>
                  <a:pt x="4438110" y="3066757"/>
                </a:cubicBezTo>
                <a:cubicBezTo>
                  <a:pt x="4447488" y="2991729"/>
                  <a:pt x="4454452" y="2916360"/>
                  <a:pt x="4466245" y="2841674"/>
                </a:cubicBezTo>
                <a:cubicBezTo>
                  <a:pt x="4468558" y="2827027"/>
                  <a:pt x="4476716" y="2813857"/>
                  <a:pt x="4480313" y="2799471"/>
                </a:cubicBezTo>
                <a:cubicBezTo>
                  <a:pt x="4486112" y="2776274"/>
                  <a:pt x="4489692" y="2752578"/>
                  <a:pt x="4494381" y="2729132"/>
                </a:cubicBezTo>
                <a:cubicBezTo>
                  <a:pt x="4489692" y="2377440"/>
                  <a:pt x="4489329" y="2025664"/>
                  <a:pt x="4480313" y="1674056"/>
                </a:cubicBezTo>
                <a:cubicBezTo>
                  <a:pt x="4479933" y="1659232"/>
                  <a:pt x="4467476" y="1646630"/>
                  <a:pt x="4466245" y="1631852"/>
                </a:cubicBezTo>
                <a:cubicBezTo>
                  <a:pt x="4438626" y="1300422"/>
                  <a:pt x="4509050" y="1421738"/>
                  <a:pt x="4424042" y="1294228"/>
                </a:cubicBezTo>
                <a:cubicBezTo>
                  <a:pt x="4414664" y="1252025"/>
                  <a:pt x="4408621" y="1208940"/>
                  <a:pt x="4395907" y="1167619"/>
                </a:cubicBezTo>
                <a:cubicBezTo>
                  <a:pt x="4389740" y="1147575"/>
                  <a:pt x="4378176" y="1129556"/>
                  <a:pt x="4367772" y="1111348"/>
                </a:cubicBezTo>
                <a:cubicBezTo>
                  <a:pt x="4352381" y="1084414"/>
                  <a:pt x="4335822" y="1060466"/>
                  <a:pt x="4311501" y="1041009"/>
                </a:cubicBezTo>
                <a:cubicBezTo>
                  <a:pt x="4298299" y="1030447"/>
                  <a:pt x="4283366" y="1022252"/>
                  <a:pt x="4269298" y="1012874"/>
                </a:cubicBezTo>
                <a:cubicBezTo>
                  <a:pt x="4259919" y="975360"/>
                  <a:pt x="4262611" y="932506"/>
                  <a:pt x="4241162" y="900332"/>
                </a:cubicBezTo>
                <a:cubicBezTo>
                  <a:pt x="4213498" y="858835"/>
                  <a:pt x="4211443" y="849775"/>
                  <a:pt x="4170824" y="815926"/>
                </a:cubicBezTo>
                <a:cubicBezTo>
                  <a:pt x="4157836" y="805102"/>
                  <a:pt x="4141609" y="798615"/>
                  <a:pt x="4128621" y="787791"/>
                </a:cubicBezTo>
                <a:cubicBezTo>
                  <a:pt x="4113337" y="775055"/>
                  <a:pt x="4102122" y="757802"/>
                  <a:pt x="4086418" y="745588"/>
                </a:cubicBezTo>
                <a:cubicBezTo>
                  <a:pt x="4013860" y="689154"/>
                  <a:pt x="4023485" y="696475"/>
                  <a:pt x="3959809" y="675249"/>
                </a:cubicBezTo>
                <a:cubicBezTo>
                  <a:pt x="3941052" y="656492"/>
                  <a:pt x="3925123" y="634397"/>
                  <a:pt x="3903538" y="618979"/>
                </a:cubicBezTo>
                <a:cubicBezTo>
                  <a:pt x="3891471" y="610360"/>
                  <a:pt x="3874965" y="610752"/>
                  <a:pt x="3861335" y="604911"/>
                </a:cubicBezTo>
                <a:cubicBezTo>
                  <a:pt x="3842060" y="596650"/>
                  <a:pt x="3824339" y="585037"/>
                  <a:pt x="3805064" y="576776"/>
                </a:cubicBezTo>
                <a:cubicBezTo>
                  <a:pt x="3791434" y="570935"/>
                  <a:pt x="3776491" y="568549"/>
                  <a:pt x="3762861" y="562708"/>
                </a:cubicBezTo>
                <a:cubicBezTo>
                  <a:pt x="3743586" y="554447"/>
                  <a:pt x="3726677" y="540598"/>
                  <a:pt x="3706590" y="534572"/>
                </a:cubicBezTo>
                <a:cubicBezTo>
                  <a:pt x="3688853" y="529251"/>
                  <a:pt x="3534898" y="508035"/>
                  <a:pt x="3523710" y="506437"/>
                </a:cubicBezTo>
                <a:cubicBezTo>
                  <a:pt x="3481328" y="478183"/>
                  <a:pt x="3475208" y="471582"/>
                  <a:pt x="3425236" y="450166"/>
                </a:cubicBezTo>
                <a:cubicBezTo>
                  <a:pt x="3411606" y="444325"/>
                  <a:pt x="3397101" y="440788"/>
                  <a:pt x="3383033" y="436099"/>
                </a:cubicBezTo>
                <a:cubicBezTo>
                  <a:pt x="3368965" y="426720"/>
                  <a:pt x="3356370" y="414623"/>
                  <a:pt x="3340830" y="407963"/>
                </a:cubicBezTo>
                <a:cubicBezTo>
                  <a:pt x="3323059" y="400347"/>
                  <a:pt x="3303149" y="399207"/>
                  <a:pt x="3284559" y="393896"/>
                </a:cubicBezTo>
                <a:cubicBezTo>
                  <a:pt x="3270301" y="389822"/>
                  <a:pt x="3256832" y="383045"/>
                  <a:pt x="3242356" y="379828"/>
                </a:cubicBezTo>
                <a:cubicBezTo>
                  <a:pt x="3214512" y="373640"/>
                  <a:pt x="3186013" y="370863"/>
                  <a:pt x="3157950" y="365760"/>
                </a:cubicBezTo>
                <a:cubicBezTo>
                  <a:pt x="3134425" y="361483"/>
                  <a:pt x="3110953" y="356879"/>
                  <a:pt x="3087612" y="351692"/>
                </a:cubicBezTo>
                <a:cubicBezTo>
                  <a:pt x="3068738" y="347498"/>
                  <a:pt x="3049931" y="342936"/>
                  <a:pt x="3031341" y="337625"/>
                </a:cubicBezTo>
                <a:cubicBezTo>
                  <a:pt x="3017083" y="333551"/>
                  <a:pt x="3003679" y="326465"/>
                  <a:pt x="2989138" y="323557"/>
                </a:cubicBezTo>
                <a:cubicBezTo>
                  <a:pt x="2956624" y="317054"/>
                  <a:pt x="2923371" y="314940"/>
                  <a:pt x="2890664" y="309489"/>
                </a:cubicBezTo>
                <a:cubicBezTo>
                  <a:pt x="2867079" y="305558"/>
                  <a:pt x="2843910" y="299353"/>
                  <a:pt x="2820325" y="295422"/>
                </a:cubicBezTo>
                <a:cubicBezTo>
                  <a:pt x="2787619" y="289971"/>
                  <a:pt x="2754676" y="286043"/>
                  <a:pt x="2721852" y="281354"/>
                </a:cubicBezTo>
                <a:cubicBezTo>
                  <a:pt x="2681623" y="267944"/>
                  <a:pt x="2667546" y="262053"/>
                  <a:pt x="2623378" y="253219"/>
                </a:cubicBezTo>
                <a:cubicBezTo>
                  <a:pt x="2595408" y="247625"/>
                  <a:pt x="2566816" y="245339"/>
                  <a:pt x="2538972" y="239151"/>
                </a:cubicBezTo>
                <a:cubicBezTo>
                  <a:pt x="2524496" y="235934"/>
                  <a:pt x="2511027" y="229157"/>
                  <a:pt x="2496769" y="225083"/>
                </a:cubicBezTo>
                <a:cubicBezTo>
                  <a:pt x="2478179" y="219772"/>
                  <a:pt x="2459017" y="216572"/>
                  <a:pt x="2440498" y="211016"/>
                </a:cubicBezTo>
                <a:cubicBezTo>
                  <a:pt x="2412091" y="202494"/>
                  <a:pt x="2384227" y="192259"/>
                  <a:pt x="2356092" y="182880"/>
                </a:cubicBezTo>
                <a:cubicBezTo>
                  <a:pt x="2342024" y="178191"/>
                  <a:pt x="2327657" y="174319"/>
                  <a:pt x="2313889" y="168812"/>
                </a:cubicBezTo>
                <a:cubicBezTo>
                  <a:pt x="2290443" y="159434"/>
                  <a:pt x="2267195" y="149544"/>
                  <a:pt x="2243550" y="140677"/>
                </a:cubicBezTo>
                <a:cubicBezTo>
                  <a:pt x="2229665" y="135470"/>
                  <a:pt x="2216046" y="128569"/>
                  <a:pt x="2201347" y="126609"/>
                </a:cubicBezTo>
                <a:cubicBezTo>
                  <a:pt x="2145377" y="119146"/>
                  <a:pt x="2088720" y="118160"/>
                  <a:pt x="2032535" y="112542"/>
                </a:cubicBezTo>
                <a:cubicBezTo>
                  <a:pt x="1994917" y="108780"/>
                  <a:pt x="1957734" y="100694"/>
                  <a:pt x="1919993" y="98474"/>
                </a:cubicBezTo>
                <a:cubicBezTo>
                  <a:pt x="1798193" y="91309"/>
                  <a:pt x="1676153" y="89095"/>
                  <a:pt x="1554233" y="84406"/>
                </a:cubicBezTo>
                <a:cubicBezTo>
                  <a:pt x="1459170" y="52720"/>
                  <a:pt x="1552694" y="80450"/>
                  <a:pt x="1371353" y="56271"/>
                </a:cubicBezTo>
                <a:cubicBezTo>
                  <a:pt x="1214984" y="35421"/>
                  <a:pt x="1378447" y="50419"/>
                  <a:pt x="1244744" y="28136"/>
                </a:cubicBezTo>
                <a:cubicBezTo>
                  <a:pt x="1170968" y="15840"/>
                  <a:pt x="1046334" y="6262"/>
                  <a:pt x="977458" y="0"/>
                </a:cubicBezTo>
                <a:cubicBezTo>
                  <a:pt x="680565" y="15626"/>
                  <a:pt x="794809" y="-14145"/>
                  <a:pt x="625765" y="42203"/>
                </a:cubicBezTo>
                <a:lnTo>
                  <a:pt x="583562" y="56271"/>
                </a:lnTo>
                <a:cubicBezTo>
                  <a:pt x="569494" y="60960"/>
                  <a:pt x="551844" y="59854"/>
                  <a:pt x="541359" y="70339"/>
                </a:cubicBezTo>
                <a:lnTo>
                  <a:pt x="499156" y="84406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637C93AE-C359-47D7-B1CF-EFFBFDB12294}"/>
              </a:ext>
            </a:extLst>
          </p:cNvPr>
          <p:cNvSpPr/>
          <p:nvPr/>
        </p:nvSpPr>
        <p:spPr>
          <a:xfrm>
            <a:off x="3840480" y="3277772"/>
            <a:ext cx="3518534" cy="2686930"/>
          </a:xfrm>
          <a:custGeom>
            <a:avLst/>
            <a:gdLst>
              <a:gd name="connsiteX0" fmla="*/ 1125415 w 3518534"/>
              <a:gd name="connsiteY0" fmla="*/ 2602523 h 2686930"/>
              <a:gd name="connsiteX1" fmla="*/ 590843 w 3518534"/>
              <a:gd name="connsiteY1" fmla="*/ 2588456 h 2686930"/>
              <a:gd name="connsiteX2" fmla="*/ 534572 w 3518534"/>
              <a:gd name="connsiteY2" fmla="*/ 2574388 h 2686930"/>
              <a:gd name="connsiteX3" fmla="*/ 450166 w 3518534"/>
              <a:gd name="connsiteY3" fmla="*/ 2560320 h 2686930"/>
              <a:gd name="connsiteX4" fmla="*/ 393895 w 3518534"/>
              <a:gd name="connsiteY4" fmla="*/ 2546253 h 2686930"/>
              <a:gd name="connsiteX5" fmla="*/ 267286 w 3518534"/>
              <a:gd name="connsiteY5" fmla="*/ 2489982 h 2686930"/>
              <a:gd name="connsiteX6" fmla="*/ 211015 w 3518534"/>
              <a:gd name="connsiteY6" fmla="*/ 2433711 h 2686930"/>
              <a:gd name="connsiteX7" fmla="*/ 182880 w 3518534"/>
              <a:gd name="connsiteY7" fmla="*/ 2349305 h 2686930"/>
              <a:gd name="connsiteX8" fmla="*/ 168812 w 3518534"/>
              <a:gd name="connsiteY8" fmla="*/ 2307102 h 2686930"/>
              <a:gd name="connsiteX9" fmla="*/ 140677 w 3518534"/>
              <a:gd name="connsiteY9" fmla="*/ 2278966 h 2686930"/>
              <a:gd name="connsiteX10" fmla="*/ 126609 w 3518534"/>
              <a:gd name="connsiteY10" fmla="*/ 2222696 h 2686930"/>
              <a:gd name="connsiteX11" fmla="*/ 98474 w 3518534"/>
              <a:gd name="connsiteY11" fmla="*/ 1603717 h 2686930"/>
              <a:gd name="connsiteX12" fmla="*/ 70338 w 3518534"/>
              <a:gd name="connsiteY12" fmla="*/ 1420837 h 2686930"/>
              <a:gd name="connsiteX13" fmla="*/ 42203 w 3518534"/>
              <a:gd name="connsiteY13" fmla="*/ 1308296 h 2686930"/>
              <a:gd name="connsiteX14" fmla="*/ 28135 w 3518534"/>
              <a:gd name="connsiteY14" fmla="*/ 1041010 h 2686930"/>
              <a:gd name="connsiteX15" fmla="*/ 14068 w 3518534"/>
              <a:gd name="connsiteY15" fmla="*/ 844062 h 2686930"/>
              <a:gd name="connsiteX16" fmla="*/ 0 w 3518534"/>
              <a:gd name="connsiteY16" fmla="*/ 478302 h 2686930"/>
              <a:gd name="connsiteX17" fmla="*/ 14068 w 3518534"/>
              <a:gd name="connsiteY17" fmla="*/ 281354 h 2686930"/>
              <a:gd name="connsiteX18" fmla="*/ 28135 w 3518534"/>
              <a:gd name="connsiteY18" fmla="*/ 239151 h 2686930"/>
              <a:gd name="connsiteX19" fmla="*/ 84406 w 3518534"/>
              <a:gd name="connsiteY19" fmla="*/ 182880 h 2686930"/>
              <a:gd name="connsiteX20" fmla="*/ 112542 w 3518534"/>
              <a:gd name="connsiteY20" fmla="*/ 154745 h 2686930"/>
              <a:gd name="connsiteX21" fmla="*/ 154745 w 3518534"/>
              <a:gd name="connsiteY21" fmla="*/ 126610 h 2686930"/>
              <a:gd name="connsiteX22" fmla="*/ 182880 w 3518534"/>
              <a:gd name="connsiteY22" fmla="*/ 98474 h 2686930"/>
              <a:gd name="connsiteX23" fmla="*/ 225083 w 3518534"/>
              <a:gd name="connsiteY23" fmla="*/ 84406 h 2686930"/>
              <a:gd name="connsiteX24" fmla="*/ 351692 w 3518534"/>
              <a:gd name="connsiteY24" fmla="*/ 28136 h 2686930"/>
              <a:gd name="connsiteX25" fmla="*/ 393895 w 3518534"/>
              <a:gd name="connsiteY25" fmla="*/ 14068 h 2686930"/>
              <a:gd name="connsiteX26" fmla="*/ 436098 w 3518534"/>
              <a:gd name="connsiteY26" fmla="*/ 0 h 2686930"/>
              <a:gd name="connsiteX27" fmla="*/ 759655 w 3518534"/>
              <a:gd name="connsiteY27" fmla="*/ 14068 h 2686930"/>
              <a:gd name="connsiteX28" fmla="*/ 801858 w 3518534"/>
              <a:gd name="connsiteY28" fmla="*/ 42203 h 2686930"/>
              <a:gd name="connsiteX29" fmla="*/ 858129 w 3518534"/>
              <a:gd name="connsiteY29" fmla="*/ 70339 h 2686930"/>
              <a:gd name="connsiteX30" fmla="*/ 914400 w 3518534"/>
              <a:gd name="connsiteY30" fmla="*/ 126610 h 2686930"/>
              <a:gd name="connsiteX31" fmla="*/ 956603 w 3518534"/>
              <a:gd name="connsiteY31" fmla="*/ 154745 h 2686930"/>
              <a:gd name="connsiteX32" fmla="*/ 970671 w 3518534"/>
              <a:gd name="connsiteY32" fmla="*/ 196948 h 2686930"/>
              <a:gd name="connsiteX33" fmla="*/ 1012874 w 3518534"/>
              <a:gd name="connsiteY33" fmla="*/ 211016 h 2686930"/>
              <a:gd name="connsiteX34" fmla="*/ 1055077 w 3518534"/>
              <a:gd name="connsiteY34" fmla="*/ 239151 h 2686930"/>
              <a:gd name="connsiteX35" fmla="*/ 1153551 w 3518534"/>
              <a:gd name="connsiteY35" fmla="*/ 323557 h 2686930"/>
              <a:gd name="connsiteX36" fmla="*/ 1195754 w 3518534"/>
              <a:gd name="connsiteY36" fmla="*/ 407963 h 2686930"/>
              <a:gd name="connsiteX37" fmla="*/ 1209822 w 3518534"/>
              <a:gd name="connsiteY37" fmla="*/ 450166 h 2686930"/>
              <a:gd name="connsiteX38" fmla="*/ 1237957 w 3518534"/>
              <a:gd name="connsiteY38" fmla="*/ 478302 h 2686930"/>
              <a:gd name="connsiteX39" fmla="*/ 1294228 w 3518534"/>
              <a:gd name="connsiteY39" fmla="*/ 562708 h 2686930"/>
              <a:gd name="connsiteX40" fmla="*/ 1322363 w 3518534"/>
              <a:gd name="connsiteY40" fmla="*/ 604911 h 2686930"/>
              <a:gd name="connsiteX41" fmla="*/ 1336431 w 3518534"/>
              <a:gd name="connsiteY41" fmla="*/ 647114 h 2686930"/>
              <a:gd name="connsiteX42" fmla="*/ 1378634 w 3518534"/>
              <a:gd name="connsiteY42" fmla="*/ 689317 h 2686930"/>
              <a:gd name="connsiteX43" fmla="*/ 1406769 w 3518534"/>
              <a:gd name="connsiteY43" fmla="*/ 731520 h 2686930"/>
              <a:gd name="connsiteX44" fmla="*/ 1434905 w 3518534"/>
              <a:gd name="connsiteY44" fmla="*/ 759656 h 2686930"/>
              <a:gd name="connsiteX45" fmla="*/ 1463040 w 3518534"/>
              <a:gd name="connsiteY45" fmla="*/ 801859 h 2686930"/>
              <a:gd name="connsiteX46" fmla="*/ 1547446 w 3518534"/>
              <a:gd name="connsiteY46" fmla="*/ 858130 h 2686930"/>
              <a:gd name="connsiteX47" fmla="*/ 1589649 w 3518534"/>
              <a:gd name="connsiteY47" fmla="*/ 942536 h 2686930"/>
              <a:gd name="connsiteX48" fmla="*/ 1645920 w 3518534"/>
              <a:gd name="connsiteY48" fmla="*/ 984739 h 2686930"/>
              <a:gd name="connsiteX49" fmla="*/ 1730326 w 3518534"/>
              <a:gd name="connsiteY49" fmla="*/ 1125416 h 2686930"/>
              <a:gd name="connsiteX50" fmla="*/ 1758462 w 3518534"/>
              <a:gd name="connsiteY50" fmla="*/ 1153551 h 2686930"/>
              <a:gd name="connsiteX51" fmla="*/ 1800665 w 3518534"/>
              <a:gd name="connsiteY51" fmla="*/ 1181686 h 2686930"/>
              <a:gd name="connsiteX52" fmla="*/ 1871003 w 3518534"/>
              <a:gd name="connsiteY52" fmla="*/ 1266093 h 2686930"/>
              <a:gd name="connsiteX53" fmla="*/ 1927274 w 3518534"/>
              <a:gd name="connsiteY53" fmla="*/ 1350499 h 2686930"/>
              <a:gd name="connsiteX54" fmla="*/ 1955409 w 3518534"/>
              <a:gd name="connsiteY54" fmla="*/ 1392702 h 2686930"/>
              <a:gd name="connsiteX55" fmla="*/ 1969477 w 3518534"/>
              <a:gd name="connsiteY55" fmla="*/ 1434905 h 2686930"/>
              <a:gd name="connsiteX56" fmla="*/ 2011680 w 3518534"/>
              <a:gd name="connsiteY56" fmla="*/ 1448973 h 2686930"/>
              <a:gd name="connsiteX57" fmla="*/ 2053883 w 3518534"/>
              <a:gd name="connsiteY57" fmla="*/ 1477108 h 2686930"/>
              <a:gd name="connsiteX58" fmla="*/ 2096086 w 3518534"/>
              <a:gd name="connsiteY58" fmla="*/ 1491176 h 2686930"/>
              <a:gd name="connsiteX59" fmla="*/ 2138289 w 3518534"/>
              <a:gd name="connsiteY59" fmla="*/ 1519311 h 2686930"/>
              <a:gd name="connsiteX60" fmla="*/ 2194560 w 3518534"/>
              <a:gd name="connsiteY60" fmla="*/ 1547446 h 2686930"/>
              <a:gd name="connsiteX61" fmla="*/ 2264898 w 3518534"/>
              <a:gd name="connsiteY61" fmla="*/ 1589650 h 2686930"/>
              <a:gd name="connsiteX62" fmla="*/ 2335237 w 3518534"/>
              <a:gd name="connsiteY62" fmla="*/ 1674056 h 2686930"/>
              <a:gd name="connsiteX63" fmla="*/ 2419643 w 3518534"/>
              <a:gd name="connsiteY63" fmla="*/ 1730326 h 2686930"/>
              <a:gd name="connsiteX64" fmla="*/ 2461846 w 3518534"/>
              <a:gd name="connsiteY64" fmla="*/ 1758462 h 2686930"/>
              <a:gd name="connsiteX65" fmla="*/ 2588455 w 3518534"/>
              <a:gd name="connsiteY65" fmla="*/ 1800665 h 2686930"/>
              <a:gd name="connsiteX66" fmla="*/ 2630658 w 3518534"/>
              <a:gd name="connsiteY66" fmla="*/ 1814733 h 2686930"/>
              <a:gd name="connsiteX67" fmla="*/ 2672862 w 3518534"/>
              <a:gd name="connsiteY67" fmla="*/ 1828800 h 2686930"/>
              <a:gd name="connsiteX68" fmla="*/ 2799471 w 3518534"/>
              <a:gd name="connsiteY68" fmla="*/ 1899139 h 2686930"/>
              <a:gd name="connsiteX69" fmla="*/ 2827606 w 3518534"/>
              <a:gd name="connsiteY69" fmla="*/ 1941342 h 2686930"/>
              <a:gd name="connsiteX70" fmla="*/ 2912012 w 3518534"/>
              <a:gd name="connsiteY70" fmla="*/ 1969477 h 2686930"/>
              <a:gd name="connsiteX71" fmla="*/ 2954215 w 3518534"/>
              <a:gd name="connsiteY71" fmla="*/ 2011680 h 2686930"/>
              <a:gd name="connsiteX72" fmla="*/ 3080825 w 3518534"/>
              <a:gd name="connsiteY72" fmla="*/ 2053883 h 2686930"/>
              <a:gd name="connsiteX73" fmla="*/ 3151163 w 3518534"/>
              <a:gd name="connsiteY73" fmla="*/ 2082019 h 2686930"/>
              <a:gd name="connsiteX74" fmla="*/ 3221502 w 3518534"/>
              <a:gd name="connsiteY74" fmla="*/ 2124222 h 2686930"/>
              <a:gd name="connsiteX75" fmla="*/ 3263705 w 3518534"/>
              <a:gd name="connsiteY75" fmla="*/ 2152357 h 2686930"/>
              <a:gd name="connsiteX76" fmla="*/ 3446585 w 3518534"/>
              <a:gd name="connsiteY76" fmla="*/ 2250831 h 2686930"/>
              <a:gd name="connsiteX77" fmla="*/ 3516923 w 3518534"/>
              <a:gd name="connsiteY77" fmla="*/ 2391508 h 2686930"/>
              <a:gd name="connsiteX78" fmla="*/ 3502855 w 3518534"/>
              <a:gd name="connsiteY78" fmla="*/ 2574388 h 2686930"/>
              <a:gd name="connsiteX79" fmla="*/ 3488788 w 3518534"/>
              <a:gd name="connsiteY79" fmla="*/ 2616591 h 2686930"/>
              <a:gd name="connsiteX80" fmla="*/ 3446585 w 3518534"/>
              <a:gd name="connsiteY80" fmla="*/ 2644726 h 2686930"/>
              <a:gd name="connsiteX81" fmla="*/ 3376246 w 3518534"/>
              <a:gd name="connsiteY81" fmla="*/ 2686930 h 2686930"/>
              <a:gd name="connsiteX82" fmla="*/ 2715065 w 3518534"/>
              <a:gd name="connsiteY82" fmla="*/ 2672862 h 2686930"/>
              <a:gd name="connsiteX83" fmla="*/ 2293034 w 3518534"/>
              <a:gd name="connsiteY83" fmla="*/ 2644726 h 2686930"/>
              <a:gd name="connsiteX84" fmla="*/ 1969477 w 3518534"/>
              <a:gd name="connsiteY84" fmla="*/ 2630659 h 2686930"/>
              <a:gd name="connsiteX85" fmla="*/ 1800665 w 3518534"/>
              <a:gd name="connsiteY85" fmla="*/ 2616591 h 2686930"/>
              <a:gd name="connsiteX86" fmla="*/ 1420837 w 3518534"/>
              <a:gd name="connsiteY86" fmla="*/ 2602523 h 2686930"/>
              <a:gd name="connsiteX87" fmla="*/ 1280160 w 3518534"/>
              <a:gd name="connsiteY87" fmla="*/ 2574388 h 2686930"/>
              <a:gd name="connsiteX88" fmla="*/ 1125415 w 3518534"/>
              <a:gd name="connsiteY88" fmla="*/ 2602523 h 268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518534" h="2686930">
                <a:moveTo>
                  <a:pt x="1125415" y="2602523"/>
                </a:moveTo>
                <a:cubicBezTo>
                  <a:pt x="947224" y="2597834"/>
                  <a:pt x="768894" y="2596934"/>
                  <a:pt x="590843" y="2588456"/>
                </a:cubicBezTo>
                <a:cubicBezTo>
                  <a:pt x="571531" y="2587536"/>
                  <a:pt x="553531" y="2578180"/>
                  <a:pt x="534572" y="2574388"/>
                </a:cubicBezTo>
                <a:cubicBezTo>
                  <a:pt x="506602" y="2568794"/>
                  <a:pt x="478136" y="2565914"/>
                  <a:pt x="450166" y="2560320"/>
                </a:cubicBezTo>
                <a:cubicBezTo>
                  <a:pt x="431207" y="2556528"/>
                  <a:pt x="412414" y="2551809"/>
                  <a:pt x="393895" y="2546253"/>
                </a:cubicBezTo>
                <a:cubicBezTo>
                  <a:pt x="339570" y="2529955"/>
                  <a:pt x="307873" y="2524771"/>
                  <a:pt x="267286" y="2489982"/>
                </a:cubicBezTo>
                <a:cubicBezTo>
                  <a:pt x="247146" y="2472719"/>
                  <a:pt x="211015" y="2433711"/>
                  <a:pt x="211015" y="2433711"/>
                </a:cubicBezTo>
                <a:lnTo>
                  <a:pt x="182880" y="2349305"/>
                </a:lnTo>
                <a:cubicBezTo>
                  <a:pt x="178191" y="2335237"/>
                  <a:pt x="179297" y="2317588"/>
                  <a:pt x="168812" y="2307102"/>
                </a:cubicBezTo>
                <a:lnTo>
                  <a:pt x="140677" y="2278966"/>
                </a:lnTo>
                <a:cubicBezTo>
                  <a:pt x="135988" y="2260209"/>
                  <a:pt x="129787" y="2241767"/>
                  <a:pt x="126609" y="2222696"/>
                </a:cubicBezTo>
                <a:cubicBezTo>
                  <a:pt x="92949" y="2020734"/>
                  <a:pt x="107550" y="1798836"/>
                  <a:pt x="98474" y="1603717"/>
                </a:cubicBezTo>
                <a:cubicBezTo>
                  <a:pt x="97762" y="1588411"/>
                  <a:pt x="74898" y="1442116"/>
                  <a:pt x="70338" y="1420837"/>
                </a:cubicBezTo>
                <a:cubicBezTo>
                  <a:pt x="62236" y="1383027"/>
                  <a:pt x="42203" y="1308296"/>
                  <a:pt x="42203" y="1308296"/>
                </a:cubicBezTo>
                <a:cubicBezTo>
                  <a:pt x="37514" y="1219201"/>
                  <a:pt x="33532" y="1130065"/>
                  <a:pt x="28135" y="1041010"/>
                </a:cubicBezTo>
                <a:cubicBezTo>
                  <a:pt x="24153" y="975314"/>
                  <a:pt x="17355" y="909796"/>
                  <a:pt x="14068" y="844062"/>
                </a:cubicBezTo>
                <a:cubicBezTo>
                  <a:pt x="7975" y="722204"/>
                  <a:pt x="4689" y="600222"/>
                  <a:pt x="0" y="478302"/>
                </a:cubicBezTo>
                <a:cubicBezTo>
                  <a:pt x="4689" y="412653"/>
                  <a:pt x="6378" y="346720"/>
                  <a:pt x="14068" y="281354"/>
                </a:cubicBezTo>
                <a:cubicBezTo>
                  <a:pt x="15801" y="266627"/>
                  <a:pt x="19516" y="251218"/>
                  <a:pt x="28135" y="239151"/>
                </a:cubicBezTo>
                <a:cubicBezTo>
                  <a:pt x="43553" y="217566"/>
                  <a:pt x="65649" y="201637"/>
                  <a:pt x="84406" y="182880"/>
                </a:cubicBezTo>
                <a:cubicBezTo>
                  <a:pt x="93785" y="173502"/>
                  <a:pt x="101506" y="162102"/>
                  <a:pt x="112542" y="154745"/>
                </a:cubicBezTo>
                <a:cubicBezTo>
                  <a:pt x="126610" y="145367"/>
                  <a:pt x="141543" y="137172"/>
                  <a:pt x="154745" y="126610"/>
                </a:cubicBezTo>
                <a:cubicBezTo>
                  <a:pt x="165102" y="118324"/>
                  <a:pt x="171507" y="105298"/>
                  <a:pt x="182880" y="98474"/>
                </a:cubicBezTo>
                <a:cubicBezTo>
                  <a:pt x="195595" y="90845"/>
                  <a:pt x="211820" y="91038"/>
                  <a:pt x="225083" y="84406"/>
                </a:cubicBezTo>
                <a:cubicBezTo>
                  <a:pt x="358840" y="17528"/>
                  <a:pt x="133935" y="100722"/>
                  <a:pt x="351692" y="28136"/>
                </a:cubicBezTo>
                <a:lnTo>
                  <a:pt x="393895" y="14068"/>
                </a:lnTo>
                <a:lnTo>
                  <a:pt x="436098" y="0"/>
                </a:lnTo>
                <a:cubicBezTo>
                  <a:pt x="543950" y="4689"/>
                  <a:pt x="652412" y="1694"/>
                  <a:pt x="759655" y="14068"/>
                </a:cubicBezTo>
                <a:cubicBezTo>
                  <a:pt x="776451" y="16006"/>
                  <a:pt x="787178" y="33815"/>
                  <a:pt x="801858" y="42203"/>
                </a:cubicBezTo>
                <a:cubicBezTo>
                  <a:pt x="820066" y="52608"/>
                  <a:pt x="841352" y="57756"/>
                  <a:pt x="858129" y="70339"/>
                </a:cubicBezTo>
                <a:cubicBezTo>
                  <a:pt x="879350" y="86255"/>
                  <a:pt x="892329" y="111896"/>
                  <a:pt x="914400" y="126610"/>
                </a:cubicBezTo>
                <a:lnTo>
                  <a:pt x="956603" y="154745"/>
                </a:lnTo>
                <a:cubicBezTo>
                  <a:pt x="961292" y="168813"/>
                  <a:pt x="960186" y="186463"/>
                  <a:pt x="970671" y="196948"/>
                </a:cubicBezTo>
                <a:cubicBezTo>
                  <a:pt x="981156" y="207433"/>
                  <a:pt x="999611" y="204384"/>
                  <a:pt x="1012874" y="211016"/>
                </a:cubicBezTo>
                <a:cubicBezTo>
                  <a:pt x="1027996" y="218577"/>
                  <a:pt x="1041319" y="229324"/>
                  <a:pt x="1055077" y="239151"/>
                </a:cubicBezTo>
                <a:cubicBezTo>
                  <a:pt x="1118240" y="284267"/>
                  <a:pt x="1102426" y="272432"/>
                  <a:pt x="1153551" y="323557"/>
                </a:cubicBezTo>
                <a:cubicBezTo>
                  <a:pt x="1188245" y="462341"/>
                  <a:pt x="1142003" y="318380"/>
                  <a:pt x="1195754" y="407963"/>
                </a:cubicBezTo>
                <a:cubicBezTo>
                  <a:pt x="1203383" y="420678"/>
                  <a:pt x="1202193" y="437450"/>
                  <a:pt x="1209822" y="450166"/>
                </a:cubicBezTo>
                <a:cubicBezTo>
                  <a:pt x="1216646" y="461539"/>
                  <a:pt x="1229999" y="467691"/>
                  <a:pt x="1237957" y="478302"/>
                </a:cubicBezTo>
                <a:cubicBezTo>
                  <a:pt x="1258246" y="505354"/>
                  <a:pt x="1275471" y="534573"/>
                  <a:pt x="1294228" y="562708"/>
                </a:cubicBezTo>
                <a:cubicBezTo>
                  <a:pt x="1303606" y="576776"/>
                  <a:pt x="1317016" y="588871"/>
                  <a:pt x="1322363" y="604911"/>
                </a:cubicBezTo>
                <a:cubicBezTo>
                  <a:pt x="1327052" y="618979"/>
                  <a:pt x="1328206" y="634776"/>
                  <a:pt x="1336431" y="647114"/>
                </a:cubicBezTo>
                <a:cubicBezTo>
                  <a:pt x="1347467" y="663667"/>
                  <a:pt x="1365898" y="674033"/>
                  <a:pt x="1378634" y="689317"/>
                </a:cubicBezTo>
                <a:cubicBezTo>
                  <a:pt x="1389458" y="702305"/>
                  <a:pt x="1396207" y="718318"/>
                  <a:pt x="1406769" y="731520"/>
                </a:cubicBezTo>
                <a:cubicBezTo>
                  <a:pt x="1415055" y="741877"/>
                  <a:pt x="1426619" y="749299"/>
                  <a:pt x="1434905" y="759656"/>
                </a:cubicBezTo>
                <a:cubicBezTo>
                  <a:pt x="1445467" y="772858"/>
                  <a:pt x="1450316" y="790726"/>
                  <a:pt x="1463040" y="801859"/>
                </a:cubicBezTo>
                <a:cubicBezTo>
                  <a:pt x="1488488" y="824126"/>
                  <a:pt x="1547446" y="858130"/>
                  <a:pt x="1547446" y="858130"/>
                </a:cubicBezTo>
                <a:cubicBezTo>
                  <a:pt x="1558887" y="892454"/>
                  <a:pt x="1562379" y="915266"/>
                  <a:pt x="1589649" y="942536"/>
                </a:cubicBezTo>
                <a:cubicBezTo>
                  <a:pt x="1606228" y="959115"/>
                  <a:pt x="1627163" y="970671"/>
                  <a:pt x="1645920" y="984739"/>
                </a:cubicBezTo>
                <a:cubicBezTo>
                  <a:pt x="1668121" y="1029143"/>
                  <a:pt x="1696374" y="1091465"/>
                  <a:pt x="1730326" y="1125416"/>
                </a:cubicBezTo>
                <a:cubicBezTo>
                  <a:pt x="1739705" y="1134794"/>
                  <a:pt x="1748105" y="1145266"/>
                  <a:pt x="1758462" y="1153551"/>
                </a:cubicBezTo>
                <a:cubicBezTo>
                  <a:pt x="1771664" y="1164113"/>
                  <a:pt x="1786597" y="1172308"/>
                  <a:pt x="1800665" y="1181686"/>
                </a:cubicBezTo>
                <a:cubicBezTo>
                  <a:pt x="1901186" y="1332473"/>
                  <a:pt x="1744654" y="1103645"/>
                  <a:pt x="1871003" y="1266093"/>
                </a:cubicBezTo>
                <a:cubicBezTo>
                  <a:pt x="1891763" y="1292785"/>
                  <a:pt x="1908517" y="1322364"/>
                  <a:pt x="1927274" y="1350499"/>
                </a:cubicBezTo>
                <a:cubicBezTo>
                  <a:pt x="1936652" y="1364567"/>
                  <a:pt x="1950062" y="1376662"/>
                  <a:pt x="1955409" y="1392702"/>
                </a:cubicBezTo>
                <a:cubicBezTo>
                  <a:pt x="1960098" y="1406770"/>
                  <a:pt x="1958992" y="1424420"/>
                  <a:pt x="1969477" y="1434905"/>
                </a:cubicBezTo>
                <a:cubicBezTo>
                  <a:pt x="1979962" y="1445390"/>
                  <a:pt x="1998417" y="1442341"/>
                  <a:pt x="2011680" y="1448973"/>
                </a:cubicBezTo>
                <a:cubicBezTo>
                  <a:pt x="2026802" y="1456534"/>
                  <a:pt x="2038761" y="1469547"/>
                  <a:pt x="2053883" y="1477108"/>
                </a:cubicBezTo>
                <a:cubicBezTo>
                  <a:pt x="2067146" y="1483740"/>
                  <a:pt x="2082823" y="1484544"/>
                  <a:pt x="2096086" y="1491176"/>
                </a:cubicBezTo>
                <a:cubicBezTo>
                  <a:pt x="2111208" y="1498737"/>
                  <a:pt x="2123609" y="1510923"/>
                  <a:pt x="2138289" y="1519311"/>
                </a:cubicBezTo>
                <a:cubicBezTo>
                  <a:pt x="2156497" y="1529715"/>
                  <a:pt x="2175803" y="1538068"/>
                  <a:pt x="2194560" y="1547446"/>
                </a:cubicBezTo>
                <a:cubicBezTo>
                  <a:pt x="2265843" y="1618732"/>
                  <a:pt x="2173594" y="1534868"/>
                  <a:pt x="2264898" y="1589650"/>
                </a:cubicBezTo>
                <a:cubicBezTo>
                  <a:pt x="2291360" y="1605527"/>
                  <a:pt x="2317343" y="1658151"/>
                  <a:pt x="2335237" y="1674056"/>
                </a:cubicBezTo>
                <a:cubicBezTo>
                  <a:pt x="2360510" y="1696521"/>
                  <a:pt x="2391508" y="1711569"/>
                  <a:pt x="2419643" y="1730326"/>
                </a:cubicBezTo>
                <a:cubicBezTo>
                  <a:pt x="2433711" y="1739705"/>
                  <a:pt x="2445806" y="1753115"/>
                  <a:pt x="2461846" y="1758462"/>
                </a:cubicBezTo>
                <a:lnTo>
                  <a:pt x="2588455" y="1800665"/>
                </a:lnTo>
                <a:lnTo>
                  <a:pt x="2630658" y="1814733"/>
                </a:lnTo>
                <a:lnTo>
                  <a:pt x="2672862" y="1828800"/>
                </a:lnTo>
                <a:cubicBezTo>
                  <a:pt x="2769606" y="1893296"/>
                  <a:pt x="2725189" y="1874378"/>
                  <a:pt x="2799471" y="1899139"/>
                </a:cubicBezTo>
                <a:cubicBezTo>
                  <a:pt x="2808849" y="1913207"/>
                  <a:pt x="2813269" y="1932381"/>
                  <a:pt x="2827606" y="1941342"/>
                </a:cubicBezTo>
                <a:cubicBezTo>
                  <a:pt x="2852755" y="1957060"/>
                  <a:pt x="2912012" y="1969477"/>
                  <a:pt x="2912012" y="1969477"/>
                </a:cubicBezTo>
                <a:cubicBezTo>
                  <a:pt x="2926080" y="1983545"/>
                  <a:pt x="2936421" y="2002783"/>
                  <a:pt x="2954215" y="2011680"/>
                </a:cubicBezTo>
                <a:cubicBezTo>
                  <a:pt x="2994005" y="2031575"/>
                  <a:pt x="3039521" y="2037361"/>
                  <a:pt x="3080825" y="2053883"/>
                </a:cubicBezTo>
                <a:cubicBezTo>
                  <a:pt x="3104271" y="2063262"/>
                  <a:pt x="3128577" y="2070726"/>
                  <a:pt x="3151163" y="2082019"/>
                </a:cubicBezTo>
                <a:cubicBezTo>
                  <a:pt x="3175619" y="2094247"/>
                  <a:pt x="3198315" y="2109730"/>
                  <a:pt x="3221502" y="2124222"/>
                </a:cubicBezTo>
                <a:cubicBezTo>
                  <a:pt x="3235839" y="2133183"/>
                  <a:pt x="3248583" y="2144796"/>
                  <a:pt x="3263705" y="2152357"/>
                </a:cubicBezTo>
                <a:cubicBezTo>
                  <a:pt x="3444635" y="2242822"/>
                  <a:pt x="3336667" y="2168393"/>
                  <a:pt x="3446585" y="2250831"/>
                </a:cubicBezTo>
                <a:cubicBezTo>
                  <a:pt x="3473664" y="2291450"/>
                  <a:pt x="3512133" y="2343604"/>
                  <a:pt x="3516923" y="2391508"/>
                </a:cubicBezTo>
                <a:cubicBezTo>
                  <a:pt x="3523007" y="2452345"/>
                  <a:pt x="3510438" y="2513720"/>
                  <a:pt x="3502855" y="2574388"/>
                </a:cubicBezTo>
                <a:cubicBezTo>
                  <a:pt x="3501016" y="2589102"/>
                  <a:pt x="3498051" y="2605012"/>
                  <a:pt x="3488788" y="2616591"/>
                </a:cubicBezTo>
                <a:cubicBezTo>
                  <a:pt x="3478226" y="2629793"/>
                  <a:pt x="3459787" y="2634164"/>
                  <a:pt x="3446585" y="2644726"/>
                </a:cubicBezTo>
                <a:cubicBezTo>
                  <a:pt x="3391411" y="2688865"/>
                  <a:pt x="3449538" y="2662499"/>
                  <a:pt x="3376246" y="2686930"/>
                </a:cubicBezTo>
                <a:lnTo>
                  <a:pt x="2715065" y="2672862"/>
                </a:lnTo>
                <a:cubicBezTo>
                  <a:pt x="2453994" y="2664703"/>
                  <a:pt x="2525586" y="2657645"/>
                  <a:pt x="2293034" y="2644726"/>
                </a:cubicBezTo>
                <a:cubicBezTo>
                  <a:pt x="2185246" y="2638738"/>
                  <a:pt x="2077255" y="2636818"/>
                  <a:pt x="1969477" y="2630659"/>
                </a:cubicBezTo>
                <a:cubicBezTo>
                  <a:pt x="1913103" y="2627438"/>
                  <a:pt x="1857057" y="2619483"/>
                  <a:pt x="1800665" y="2616591"/>
                </a:cubicBezTo>
                <a:cubicBezTo>
                  <a:pt x="1674135" y="2610102"/>
                  <a:pt x="1547446" y="2607212"/>
                  <a:pt x="1420837" y="2602523"/>
                </a:cubicBezTo>
                <a:cubicBezTo>
                  <a:pt x="1373945" y="2593145"/>
                  <a:pt x="1327688" y="2569107"/>
                  <a:pt x="1280160" y="2574388"/>
                </a:cubicBezTo>
                <a:lnTo>
                  <a:pt x="1125415" y="2602523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0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pi.ning.com/files/4*70048ZsE4d4vAJg-aTE95xugJ5lTBq5r9WVsZ54EvqkwPajzn6AeprtzImBldqq*dbze8ZGDtuyoeewh4MamSwpz8EHC5Q/Capture.PNG">
            <a:extLst>
              <a:ext uri="{FF2B5EF4-FFF2-40B4-BE49-F238E27FC236}">
                <a16:creationId xmlns:a16="http://schemas.microsoft.com/office/drawing/2014/main" id="{FF03DBCF-670C-4D3F-ACB4-56A85C94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49" y="0"/>
            <a:ext cx="51587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0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C1B48-BF21-46C2-AA08-E6C01D441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A8B5B-940C-4463-814B-4B7D8B4CC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7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4F37D8-4BC1-49E5-8F79-82C782DDB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Introducción a </a:t>
            </a:r>
            <a:r>
              <a:rPr lang="es-CO" dirty="0" err="1"/>
              <a:t>Machie</a:t>
            </a:r>
            <a:r>
              <a:rPr lang="es-CO" dirty="0"/>
              <a:t> </a:t>
            </a:r>
            <a:r>
              <a:rPr lang="es-CO" dirty="0" err="1"/>
              <a:t>Learning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C187325-E196-4817-8D5A-435BCD68F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Samir Char – IBM Global </a:t>
            </a:r>
            <a:r>
              <a:rPr lang="es-CO" dirty="0" err="1"/>
              <a:t>Entrepreneur</a:t>
            </a:r>
            <a:r>
              <a:rPr lang="es-CO" dirty="0"/>
              <a:t> </a:t>
            </a:r>
            <a:r>
              <a:rPr lang="es-CO" dirty="0" err="1"/>
              <a:t>Program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409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b/b9/CRISP-DM_Process_Diagram.png">
            <a:extLst>
              <a:ext uri="{FF2B5EF4-FFF2-40B4-BE49-F238E27FC236}">
                <a16:creationId xmlns:a16="http://schemas.microsoft.com/office/drawing/2014/main" id="{DBBB6910-F0B9-4E2D-89EC-FF762705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0"/>
            <a:ext cx="684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9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48660-1009-4250-9B82-2A5E95C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Entendimiento del negocio/industria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43621-F92A-43A2-B6B5-C9CF06DB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Conoce el negocio y cómo funciona:</a:t>
            </a:r>
          </a:p>
          <a:p>
            <a:pPr lvl="1"/>
            <a:r>
              <a:rPr lang="es-CO" dirty="0"/>
              <a:t>Habla con un experto en el área.</a:t>
            </a:r>
          </a:p>
          <a:p>
            <a:pPr lvl="1"/>
            <a:r>
              <a:rPr lang="es-CO" dirty="0"/>
              <a:t>Criterios de éxito empresarial.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Evalúa la viabilidad del proyecto:</a:t>
            </a:r>
          </a:p>
          <a:p>
            <a:pPr lvl="1"/>
            <a:r>
              <a:rPr lang="es-CO" dirty="0"/>
              <a:t>Análisis costo/beneficio.</a:t>
            </a:r>
          </a:p>
          <a:p>
            <a:pPr lvl="1"/>
            <a:r>
              <a:rPr lang="es-CO" dirty="0"/>
              <a:t>Suficiente data: variables y observaciones.</a:t>
            </a:r>
          </a:p>
          <a:p>
            <a:pPr lvl="1"/>
            <a:r>
              <a:rPr lang="es-CO" dirty="0"/>
              <a:t>Calidad de los datos.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Determina los objetivos del científico de datos:</a:t>
            </a:r>
          </a:p>
          <a:p>
            <a:pPr lvl="1"/>
            <a:r>
              <a:rPr lang="es-CO" dirty="0"/>
              <a:t>Criterios de éxito en ciencia de datos: error del algoritmo, velocidad, </a:t>
            </a:r>
            <a:r>
              <a:rPr lang="es-CO" dirty="0" err="1"/>
              <a:t>etc</a:t>
            </a:r>
            <a:r>
              <a:rPr lang="es-CO" dirty="0"/>
              <a:t>…</a:t>
            </a:r>
          </a:p>
          <a:p>
            <a:pPr lvl="1"/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02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0B2E-4981-4026-ABE2-E53F0A03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Entendimiento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B82B4B-0F61-43BD-BBEC-1D27535C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Recolectar datos:</a:t>
            </a:r>
          </a:p>
          <a:p>
            <a:pPr lvl="1"/>
            <a:r>
              <a:rPr lang="es-CO" dirty="0"/>
              <a:t>Datos existentes.</a:t>
            </a:r>
          </a:p>
          <a:p>
            <a:pPr lvl="1"/>
            <a:r>
              <a:rPr lang="es-CO" dirty="0"/>
              <a:t>Información adicional.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Describir los datos:</a:t>
            </a:r>
          </a:p>
          <a:p>
            <a:pPr lvl="1"/>
            <a:r>
              <a:rPr lang="es-CO" dirty="0"/>
              <a:t>Cantidad de datos.</a:t>
            </a:r>
          </a:p>
          <a:p>
            <a:pPr lvl="1"/>
            <a:r>
              <a:rPr lang="es-CO" dirty="0"/>
              <a:t>Tipos de datos.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Explorar los datos: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Verificar calidad de los datos:</a:t>
            </a:r>
          </a:p>
          <a:p>
            <a:pPr lvl="1"/>
            <a:r>
              <a:rPr lang="es-CO" dirty="0"/>
              <a:t>Datos faltantes.</a:t>
            </a:r>
          </a:p>
          <a:p>
            <a:pPr lvl="1"/>
            <a:r>
              <a:rPr lang="es-CO" dirty="0"/>
              <a:t>Errores en los datos.</a:t>
            </a:r>
          </a:p>
        </p:txBody>
      </p:sp>
    </p:spTree>
    <p:extLst>
      <p:ext uri="{BB962C8B-B14F-4D97-AF65-F5344CB8AC3E}">
        <p14:creationId xmlns:p14="http://schemas.microsoft.com/office/powerpoint/2010/main" val="7918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75B47-EE32-4A3D-A987-CFAE2B46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Preparación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44C86-2AAC-4C0D-B80F-E9F87581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Limpieza de datos:</a:t>
            </a:r>
          </a:p>
          <a:p>
            <a:pPr lvl="1"/>
            <a:r>
              <a:rPr lang="es-CO" dirty="0"/>
              <a:t>Lidiar con data faltante.</a:t>
            </a:r>
          </a:p>
          <a:p>
            <a:pPr lvl="1"/>
            <a:r>
              <a:rPr lang="es-CO" dirty="0"/>
              <a:t>Lidiar con errores.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Formatear los datos:</a:t>
            </a:r>
          </a:p>
          <a:p>
            <a:pPr lvl="1"/>
            <a:r>
              <a:rPr lang="es-CO" dirty="0"/>
              <a:t>Codificar variables categóricas.</a:t>
            </a:r>
          </a:p>
          <a:p>
            <a:pPr lvl="1"/>
            <a:r>
              <a:rPr lang="es-CO" dirty="0"/>
              <a:t>Normalizar variables numéricas.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Selecciona la información correcta:</a:t>
            </a:r>
          </a:p>
          <a:p>
            <a:pPr lvl="1"/>
            <a:r>
              <a:rPr lang="es-CO" dirty="0"/>
              <a:t>Seleccionar variables.</a:t>
            </a:r>
          </a:p>
          <a:p>
            <a:pPr lvl="1"/>
            <a:r>
              <a:rPr lang="es-CO" dirty="0"/>
              <a:t>Crear nuevas variables (ingeniería de características)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Definir datos de entrenamiento, validación y prueba</a:t>
            </a:r>
          </a:p>
          <a:p>
            <a:pPr marL="0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654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632A-43B9-461C-8900-D0D51E16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Preparación de datos: entrenamiento/validación/prueba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D69EAB-71CC-4280-B5EF-52F4DEC08BB0}"/>
              </a:ext>
            </a:extLst>
          </p:cNvPr>
          <p:cNvSpPr/>
          <p:nvPr/>
        </p:nvSpPr>
        <p:spPr>
          <a:xfrm>
            <a:off x="1083212" y="3429000"/>
            <a:ext cx="10270588" cy="1702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855D06D9-C5D8-4CED-9635-5930F8671CF5}"/>
              </a:ext>
            </a:extLst>
          </p:cNvPr>
          <p:cNvSpPr/>
          <p:nvPr/>
        </p:nvSpPr>
        <p:spPr>
          <a:xfrm rot="5400000">
            <a:off x="5965931" y="-2148781"/>
            <a:ext cx="491088" cy="10270586"/>
          </a:xfrm>
          <a:prstGeom prst="leftBrace">
            <a:avLst>
              <a:gd name="adj1" fmla="val 1343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BE24A3-E2CF-40BE-8E1F-70947FDAC024}"/>
              </a:ext>
            </a:extLst>
          </p:cNvPr>
          <p:cNvSpPr txBox="1"/>
          <p:nvPr/>
        </p:nvSpPr>
        <p:spPr>
          <a:xfrm>
            <a:off x="5402215" y="2108701"/>
            <a:ext cx="161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Todos los datos</a:t>
            </a:r>
          </a:p>
          <a:p>
            <a:pPr algn="ctr"/>
            <a:r>
              <a:rPr lang="es-CO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56214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632A-43B9-461C-8900-D0D51E16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Preparación de datos: entrenamiento/validación/prueba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D69EAB-71CC-4280-B5EF-52F4DEC08BB0}"/>
              </a:ext>
            </a:extLst>
          </p:cNvPr>
          <p:cNvSpPr/>
          <p:nvPr/>
        </p:nvSpPr>
        <p:spPr>
          <a:xfrm>
            <a:off x="1076182" y="3429000"/>
            <a:ext cx="10270588" cy="1702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1E93A69D-4BF4-4E92-8D91-35B79F165F02}"/>
              </a:ext>
            </a:extLst>
          </p:cNvPr>
          <p:cNvSpPr/>
          <p:nvPr/>
        </p:nvSpPr>
        <p:spPr>
          <a:xfrm rot="5400000">
            <a:off x="5965931" y="-2148781"/>
            <a:ext cx="491088" cy="10270586"/>
          </a:xfrm>
          <a:prstGeom prst="leftBrace">
            <a:avLst>
              <a:gd name="adj1" fmla="val 1343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3DF038-A581-4EBB-BC74-75F4161CD9BB}"/>
              </a:ext>
            </a:extLst>
          </p:cNvPr>
          <p:cNvSpPr txBox="1"/>
          <p:nvPr/>
        </p:nvSpPr>
        <p:spPr>
          <a:xfrm>
            <a:off x="5402215" y="2108701"/>
            <a:ext cx="161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Todos los datos</a:t>
            </a:r>
          </a:p>
          <a:p>
            <a:pPr algn="ctr"/>
            <a:r>
              <a:rPr lang="es-CO" dirty="0"/>
              <a:t>100%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E70427-86B8-452A-A10A-6D2A5302B499}"/>
              </a:ext>
            </a:extLst>
          </p:cNvPr>
          <p:cNvSpPr/>
          <p:nvPr/>
        </p:nvSpPr>
        <p:spPr>
          <a:xfrm>
            <a:off x="1076182" y="3429000"/>
            <a:ext cx="6054970" cy="1702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F2F1281-C659-4D04-8AC0-AEBC096ABCD2}"/>
              </a:ext>
            </a:extLst>
          </p:cNvPr>
          <p:cNvSpPr/>
          <p:nvPr/>
        </p:nvSpPr>
        <p:spPr>
          <a:xfrm>
            <a:off x="7131152" y="3429000"/>
            <a:ext cx="2104292" cy="1702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55059B5-73E5-4046-A316-B1E50A29E861}"/>
              </a:ext>
            </a:extLst>
          </p:cNvPr>
          <p:cNvSpPr/>
          <p:nvPr/>
        </p:nvSpPr>
        <p:spPr>
          <a:xfrm>
            <a:off x="9242476" y="3428999"/>
            <a:ext cx="2104292" cy="1702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33E4611A-8358-41EC-9403-F403A1F52632}"/>
              </a:ext>
            </a:extLst>
          </p:cNvPr>
          <p:cNvSpPr/>
          <p:nvPr/>
        </p:nvSpPr>
        <p:spPr>
          <a:xfrm rot="5400000" flipH="1">
            <a:off x="3876029" y="2528287"/>
            <a:ext cx="455276" cy="6054970"/>
          </a:xfrm>
          <a:prstGeom prst="leftBrace">
            <a:avLst>
              <a:gd name="adj1" fmla="val 2338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466ABA-727C-4B93-B8D2-90C52C3557F5}"/>
              </a:ext>
            </a:extLst>
          </p:cNvPr>
          <p:cNvSpPr txBox="1"/>
          <p:nvPr/>
        </p:nvSpPr>
        <p:spPr>
          <a:xfrm>
            <a:off x="2931089" y="5980353"/>
            <a:ext cx="24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de entrenamiento</a:t>
            </a:r>
          </a:p>
          <a:p>
            <a:pPr algn="ctr"/>
            <a:r>
              <a:rPr lang="es-CO" dirty="0"/>
              <a:t>60%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5083A63B-B681-4B13-BD62-7E4E47020C5B}"/>
              </a:ext>
            </a:extLst>
          </p:cNvPr>
          <p:cNvSpPr/>
          <p:nvPr/>
        </p:nvSpPr>
        <p:spPr>
          <a:xfrm rot="5400000" flipH="1">
            <a:off x="7959176" y="4500109"/>
            <a:ext cx="455276" cy="2111324"/>
          </a:xfrm>
          <a:prstGeom prst="leftBrace">
            <a:avLst>
              <a:gd name="adj1" fmla="val 2338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D4553384-7BAA-4CCC-AB91-0148844F5F92}"/>
              </a:ext>
            </a:extLst>
          </p:cNvPr>
          <p:cNvSpPr/>
          <p:nvPr/>
        </p:nvSpPr>
        <p:spPr>
          <a:xfrm rot="5400000" flipH="1">
            <a:off x="10070500" y="4500109"/>
            <a:ext cx="455276" cy="2111324"/>
          </a:xfrm>
          <a:prstGeom prst="leftBrace">
            <a:avLst>
              <a:gd name="adj1" fmla="val 2338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BA15CB-BB08-41C2-BE36-41B9C60593B7}"/>
              </a:ext>
            </a:extLst>
          </p:cNvPr>
          <p:cNvSpPr txBox="1"/>
          <p:nvPr/>
        </p:nvSpPr>
        <p:spPr>
          <a:xfrm>
            <a:off x="7178728" y="5985452"/>
            <a:ext cx="200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de validación</a:t>
            </a:r>
          </a:p>
          <a:p>
            <a:pPr algn="ctr"/>
            <a:r>
              <a:rPr lang="es-CO" dirty="0"/>
              <a:t>20%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D82EA-D9FA-47B8-BD72-41B112267E32}"/>
              </a:ext>
            </a:extLst>
          </p:cNvPr>
          <p:cNvSpPr txBox="1"/>
          <p:nvPr/>
        </p:nvSpPr>
        <p:spPr>
          <a:xfrm>
            <a:off x="9426211" y="5980351"/>
            <a:ext cx="173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de prueba</a:t>
            </a:r>
          </a:p>
          <a:p>
            <a:pPr algn="ctr"/>
            <a:r>
              <a:rPr lang="es-CO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17867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E1299-FF55-4985-AA88-319ECA8D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1E00-F48F-463B-96AE-36559AD1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Seleccionar algoritmo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Construir el modelo</a:t>
            </a:r>
          </a:p>
          <a:p>
            <a:pPr lvl="1"/>
            <a:r>
              <a:rPr lang="es-CO" dirty="0"/>
              <a:t>Sintonizar </a:t>
            </a:r>
            <a:r>
              <a:rPr lang="es-CO" dirty="0" err="1"/>
              <a:t>hiperparámetros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Entrenar el modelo.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3618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E1299-FF55-4985-AA88-319ECA8D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Evaluacíón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1E00-F48F-463B-96AE-36559AD1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Seleccionar algoritmo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Construir el modelo</a:t>
            </a:r>
          </a:p>
          <a:p>
            <a:pPr lvl="1"/>
            <a:r>
              <a:rPr lang="es-CO" dirty="0"/>
              <a:t>Sintonizar </a:t>
            </a:r>
            <a:r>
              <a:rPr lang="es-CO" dirty="0" err="1"/>
              <a:t>hiperparámetros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Entrenar el modelo.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Determinar pasos a seguir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439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C29ABA-BE50-4700-87F1-3FC69DA7401B}"/>
              </a:ext>
            </a:extLst>
          </p:cNvPr>
          <p:cNvSpPr/>
          <p:nvPr/>
        </p:nvSpPr>
        <p:spPr>
          <a:xfrm>
            <a:off x="3746692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entrenado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B97301-6C7A-4F9C-BA7F-17A5045BDEA4}"/>
              </a:ext>
            </a:extLst>
          </p:cNvPr>
          <p:cNvSpPr/>
          <p:nvPr/>
        </p:nvSpPr>
        <p:spPr>
          <a:xfrm>
            <a:off x="854171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entrenamiento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67F3B9-1B36-49B8-91EC-354F098096BB}"/>
              </a:ext>
            </a:extLst>
          </p:cNvPr>
          <p:cNvSpPr/>
          <p:nvPr/>
        </p:nvSpPr>
        <p:spPr>
          <a:xfrm>
            <a:off x="3746695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Entrenamiento de modelo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327403-AFF8-424C-8AD3-3BF94BFF2A32}"/>
              </a:ext>
            </a:extLst>
          </p:cNvPr>
          <p:cNvSpPr/>
          <p:nvPr/>
        </p:nvSpPr>
        <p:spPr>
          <a:xfrm>
            <a:off x="854169" y="367533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validación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A200BE9-1B25-4D07-AE5D-19C220DFF5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91056" y="2260209"/>
            <a:ext cx="85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DCCC1D-EF39-4DE9-BCF1-7683E3AF48F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765135" y="2601021"/>
            <a:ext cx="3" cy="10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ED95F-5EB2-47A9-9F76-4BF81383D8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891054" y="4014311"/>
            <a:ext cx="855638" cy="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5FC5B8F-6B9C-4A62-A43F-C24EDFA81BEA}"/>
              </a:ext>
            </a:extLst>
          </p:cNvPr>
          <p:cNvSpPr/>
          <p:nvPr/>
        </p:nvSpPr>
        <p:spPr>
          <a:xfrm>
            <a:off x="6601848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BF662E-FE9C-485A-AA5A-9F89E9B4917A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5783577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3797D37-8314-4E32-B9C5-A4373B284031}"/>
              </a:ext>
            </a:extLst>
          </p:cNvPr>
          <p:cNvSpPr/>
          <p:nvPr/>
        </p:nvSpPr>
        <p:spPr>
          <a:xfrm>
            <a:off x="9457004" y="3600229"/>
            <a:ext cx="2036878" cy="8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¿Se obtuvo el desempeño deseado?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0E6AE80-E959-406D-A629-9F0DDB0FB9EA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8638733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AD6AC24-7389-4818-8CCC-DF03C292FF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542" y="2260209"/>
            <a:ext cx="74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2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35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C29ABA-BE50-4700-87F1-3FC69DA7401B}"/>
              </a:ext>
            </a:extLst>
          </p:cNvPr>
          <p:cNvSpPr/>
          <p:nvPr/>
        </p:nvSpPr>
        <p:spPr>
          <a:xfrm>
            <a:off x="3746692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entrenado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B97301-6C7A-4F9C-BA7F-17A5045BDEA4}"/>
              </a:ext>
            </a:extLst>
          </p:cNvPr>
          <p:cNvSpPr/>
          <p:nvPr/>
        </p:nvSpPr>
        <p:spPr>
          <a:xfrm>
            <a:off x="854171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entrenamiento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67F3B9-1B36-49B8-91EC-354F098096BB}"/>
              </a:ext>
            </a:extLst>
          </p:cNvPr>
          <p:cNvSpPr/>
          <p:nvPr/>
        </p:nvSpPr>
        <p:spPr>
          <a:xfrm>
            <a:off x="3746695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Entrenamiento de modelo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327403-AFF8-424C-8AD3-3BF94BFF2A32}"/>
              </a:ext>
            </a:extLst>
          </p:cNvPr>
          <p:cNvSpPr/>
          <p:nvPr/>
        </p:nvSpPr>
        <p:spPr>
          <a:xfrm>
            <a:off x="854169" y="367533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validación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A200BE9-1B25-4D07-AE5D-19C220DFF5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91056" y="2260209"/>
            <a:ext cx="85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DCCC1D-EF39-4DE9-BCF1-7683E3AF48F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765135" y="2601021"/>
            <a:ext cx="3" cy="10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ED95F-5EB2-47A9-9F76-4BF81383D8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891054" y="4014311"/>
            <a:ext cx="855638" cy="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5FC5B8F-6B9C-4A62-A43F-C24EDFA81BEA}"/>
              </a:ext>
            </a:extLst>
          </p:cNvPr>
          <p:cNvSpPr/>
          <p:nvPr/>
        </p:nvSpPr>
        <p:spPr>
          <a:xfrm>
            <a:off x="6601848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BF662E-FE9C-485A-AA5A-9F89E9B4917A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5783577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3797D37-8314-4E32-B9C5-A4373B284031}"/>
              </a:ext>
            </a:extLst>
          </p:cNvPr>
          <p:cNvSpPr/>
          <p:nvPr/>
        </p:nvSpPr>
        <p:spPr>
          <a:xfrm>
            <a:off x="9457004" y="3600229"/>
            <a:ext cx="2036878" cy="8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¿Se obtuvo el desempeño deseado?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0E6AE80-E959-406D-A629-9F0DDB0FB9EA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8638733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F43DB08-E885-4113-88F4-BDF0777E8D61}"/>
              </a:ext>
            </a:extLst>
          </p:cNvPr>
          <p:cNvSpPr/>
          <p:nvPr/>
        </p:nvSpPr>
        <p:spPr>
          <a:xfrm>
            <a:off x="3746694" y="49237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Realizar ajustes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372AE03-C2A1-4598-879F-B6172CE1148A}"/>
              </a:ext>
            </a:extLst>
          </p:cNvPr>
          <p:cNvCxnSpPr>
            <a:cxnSpLocks/>
            <a:stCxn id="52" idx="0"/>
            <a:endCxn id="61" idx="3"/>
          </p:cNvCxnSpPr>
          <p:nvPr/>
        </p:nvCxnSpPr>
        <p:spPr>
          <a:xfrm rot="16200000" flipV="1">
            <a:off x="6745988" y="-129226"/>
            <a:ext cx="2767047" cy="46918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4A18D90-DE0C-4724-9CF1-A64EB838D750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V="1">
            <a:off x="854172" y="833181"/>
            <a:ext cx="2892523" cy="1427027"/>
          </a:xfrm>
          <a:prstGeom prst="bentConnector3">
            <a:avLst>
              <a:gd name="adj1" fmla="val 1079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1571D88-F408-4650-ACE1-B1C023E60331}"/>
              </a:ext>
            </a:extLst>
          </p:cNvPr>
          <p:cNvSpPr txBox="1"/>
          <p:nvPr/>
        </p:nvSpPr>
        <p:spPr>
          <a:xfrm>
            <a:off x="10484602" y="2075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AD6AC24-7389-4818-8CCC-DF03C292FF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542" y="2260209"/>
            <a:ext cx="74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05544D-5708-4AAE-A936-EBE4CBCA2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¿Qué es Machine </a:t>
            </a:r>
            <a:r>
              <a:rPr lang="es-CO" dirty="0" err="1"/>
              <a:t>Learning</a:t>
            </a:r>
            <a:r>
              <a:rPr lang="es-CO" dirty="0"/>
              <a:t>?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1021C8F-A209-4586-AC4E-A356BE0F7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77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C29ABA-BE50-4700-87F1-3FC69DA7401B}"/>
              </a:ext>
            </a:extLst>
          </p:cNvPr>
          <p:cNvSpPr/>
          <p:nvPr/>
        </p:nvSpPr>
        <p:spPr>
          <a:xfrm>
            <a:off x="3746692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entrenado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B97301-6C7A-4F9C-BA7F-17A5045BDEA4}"/>
              </a:ext>
            </a:extLst>
          </p:cNvPr>
          <p:cNvSpPr/>
          <p:nvPr/>
        </p:nvSpPr>
        <p:spPr>
          <a:xfrm>
            <a:off x="854171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entrenamiento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67F3B9-1B36-49B8-91EC-354F098096BB}"/>
              </a:ext>
            </a:extLst>
          </p:cNvPr>
          <p:cNvSpPr/>
          <p:nvPr/>
        </p:nvSpPr>
        <p:spPr>
          <a:xfrm>
            <a:off x="3746695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Entrenamiento de modelo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327403-AFF8-424C-8AD3-3BF94BFF2A32}"/>
              </a:ext>
            </a:extLst>
          </p:cNvPr>
          <p:cNvSpPr/>
          <p:nvPr/>
        </p:nvSpPr>
        <p:spPr>
          <a:xfrm>
            <a:off x="854169" y="367533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validación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A200BE9-1B25-4D07-AE5D-19C220DFF5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91056" y="2260209"/>
            <a:ext cx="85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DCCC1D-EF39-4DE9-BCF1-7683E3AF48F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765135" y="2601021"/>
            <a:ext cx="3" cy="10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ED95F-5EB2-47A9-9F76-4BF81383D8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891054" y="4014311"/>
            <a:ext cx="855638" cy="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5FC5B8F-6B9C-4A62-A43F-C24EDFA81BEA}"/>
              </a:ext>
            </a:extLst>
          </p:cNvPr>
          <p:cNvSpPr/>
          <p:nvPr/>
        </p:nvSpPr>
        <p:spPr>
          <a:xfrm>
            <a:off x="6601848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BF662E-FE9C-485A-AA5A-9F89E9B4917A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5783577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3797D37-8314-4E32-B9C5-A4373B284031}"/>
              </a:ext>
            </a:extLst>
          </p:cNvPr>
          <p:cNvSpPr/>
          <p:nvPr/>
        </p:nvSpPr>
        <p:spPr>
          <a:xfrm>
            <a:off x="9457004" y="3600229"/>
            <a:ext cx="2036878" cy="8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¿Se obtuvo el desempeño deseado?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0E6AE80-E959-406D-A629-9F0DDB0FB9EA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8638733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F43DB08-E885-4113-88F4-BDF0777E8D61}"/>
              </a:ext>
            </a:extLst>
          </p:cNvPr>
          <p:cNvSpPr/>
          <p:nvPr/>
        </p:nvSpPr>
        <p:spPr>
          <a:xfrm>
            <a:off x="3746694" y="49237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Realizar ajustes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372AE03-C2A1-4598-879F-B6172CE1148A}"/>
              </a:ext>
            </a:extLst>
          </p:cNvPr>
          <p:cNvCxnSpPr>
            <a:cxnSpLocks/>
            <a:stCxn id="52" idx="0"/>
            <a:endCxn id="61" idx="3"/>
          </p:cNvCxnSpPr>
          <p:nvPr/>
        </p:nvCxnSpPr>
        <p:spPr>
          <a:xfrm rot="16200000" flipV="1">
            <a:off x="6745988" y="-129226"/>
            <a:ext cx="2767047" cy="46918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4A18D90-DE0C-4724-9CF1-A64EB838D750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V="1">
            <a:off x="854172" y="833181"/>
            <a:ext cx="2892523" cy="1427027"/>
          </a:xfrm>
          <a:prstGeom prst="bentConnector3">
            <a:avLst>
              <a:gd name="adj1" fmla="val 1079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1571D88-F408-4650-ACE1-B1C023E60331}"/>
              </a:ext>
            </a:extLst>
          </p:cNvPr>
          <p:cNvSpPr txBox="1"/>
          <p:nvPr/>
        </p:nvSpPr>
        <p:spPr>
          <a:xfrm>
            <a:off x="10484602" y="2075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AD6AC24-7389-4818-8CCC-DF03C292FF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542" y="2260209"/>
            <a:ext cx="74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35" grpId="0" animBg="1"/>
      <p:bldP spid="52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C29ABA-BE50-4700-87F1-3FC69DA7401B}"/>
              </a:ext>
            </a:extLst>
          </p:cNvPr>
          <p:cNvSpPr/>
          <p:nvPr/>
        </p:nvSpPr>
        <p:spPr>
          <a:xfrm>
            <a:off x="3746692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entrenado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B97301-6C7A-4F9C-BA7F-17A5045BDEA4}"/>
              </a:ext>
            </a:extLst>
          </p:cNvPr>
          <p:cNvSpPr/>
          <p:nvPr/>
        </p:nvSpPr>
        <p:spPr>
          <a:xfrm>
            <a:off x="854171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entrenamiento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67F3B9-1B36-49B8-91EC-354F098096BB}"/>
              </a:ext>
            </a:extLst>
          </p:cNvPr>
          <p:cNvSpPr/>
          <p:nvPr/>
        </p:nvSpPr>
        <p:spPr>
          <a:xfrm>
            <a:off x="3746695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Entrenamiento de modelo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327403-AFF8-424C-8AD3-3BF94BFF2A32}"/>
              </a:ext>
            </a:extLst>
          </p:cNvPr>
          <p:cNvSpPr/>
          <p:nvPr/>
        </p:nvSpPr>
        <p:spPr>
          <a:xfrm>
            <a:off x="854169" y="367533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validación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A200BE9-1B25-4D07-AE5D-19C220DFF5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91056" y="2260209"/>
            <a:ext cx="85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DCCC1D-EF39-4DE9-BCF1-7683E3AF48F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765135" y="2601021"/>
            <a:ext cx="3" cy="10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ED95F-5EB2-47A9-9F76-4BF81383D8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891054" y="4014311"/>
            <a:ext cx="855638" cy="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5FC5B8F-6B9C-4A62-A43F-C24EDFA81BEA}"/>
              </a:ext>
            </a:extLst>
          </p:cNvPr>
          <p:cNvSpPr/>
          <p:nvPr/>
        </p:nvSpPr>
        <p:spPr>
          <a:xfrm>
            <a:off x="6601848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BF662E-FE9C-485A-AA5A-9F89E9B4917A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5783577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3797D37-8314-4E32-B9C5-A4373B284031}"/>
              </a:ext>
            </a:extLst>
          </p:cNvPr>
          <p:cNvSpPr/>
          <p:nvPr/>
        </p:nvSpPr>
        <p:spPr>
          <a:xfrm>
            <a:off x="9457004" y="3600229"/>
            <a:ext cx="2036878" cy="8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¿Se obtuvo el desempeño deseado?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0E6AE80-E959-406D-A629-9F0DDB0FB9EA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8638733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F43DB08-E885-4113-88F4-BDF0777E8D61}"/>
              </a:ext>
            </a:extLst>
          </p:cNvPr>
          <p:cNvSpPr/>
          <p:nvPr/>
        </p:nvSpPr>
        <p:spPr>
          <a:xfrm>
            <a:off x="3746694" y="49237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Realizar ajustes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9372AE03-C2A1-4598-879F-B6172CE1148A}"/>
              </a:ext>
            </a:extLst>
          </p:cNvPr>
          <p:cNvCxnSpPr>
            <a:cxnSpLocks/>
            <a:stCxn id="52" idx="0"/>
            <a:endCxn id="61" idx="3"/>
          </p:cNvCxnSpPr>
          <p:nvPr/>
        </p:nvCxnSpPr>
        <p:spPr>
          <a:xfrm rot="16200000" flipV="1">
            <a:off x="6745988" y="-129226"/>
            <a:ext cx="2767047" cy="46918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D4A18D90-DE0C-4724-9CF1-A64EB838D750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V="1">
            <a:off x="854172" y="833181"/>
            <a:ext cx="2892523" cy="1427027"/>
          </a:xfrm>
          <a:prstGeom prst="bentConnector3">
            <a:avLst>
              <a:gd name="adj1" fmla="val 1079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1571D88-F408-4650-ACE1-B1C023E60331}"/>
              </a:ext>
            </a:extLst>
          </p:cNvPr>
          <p:cNvSpPr txBox="1"/>
          <p:nvPr/>
        </p:nvSpPr>
        <p:spPr>
          <a:xfrm>
            <a:off x="10484602" y="2075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AD6AC24-7389-4818-8CCC-DF03C292FF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542" y="2260209"/>
            <a:ext cx="74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35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C29ABA-BE50-4700-87F1-3FC69DA7401B}"/>
              </a:ext>
            </a:extLst>
          </p:cNvPr>
          <p:cNvSpPr/>
          <p:nvPr/>
        </p:nvSpPr>
        <p:spPr>
          <a:xfrm>
            <a:off x="3746692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entrenado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B97301-6C7A-4F9C-BA7F-17A5045BDEA4}"/>
              </a:ext>
            </a:extLst>
          </p:cNvPr>
          <p:cNvSpPr/>
          <p:nvPr/>
        </p:nvSpPr>
        <p:spPr>
          <a:xfrm>
            <a:off x="854171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entrenamiento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67F3B9-1B36-49B8-91EC-354F098096BB}"/>
              </a:ext>
            </a:extLst>
          </p:cNvPr>
          <p:cNvSpPr/>
          <p:nvPr/>
        </p:nvSpPr>
        <p:spPr>
          <a:xfrm>
            <a:off x="3746695" y="1919397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Entrenamiento de modelo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327403-AFF8-424C-8AD3-3BF94BFF2A32}"/>
              </a:ext>
            </a:extLst>
          </p:cNvPr>
          <p:cNvSpPr/>
          <p:nvPr/>
        </p:nvSpPr>
        <p:spPr>
          <a:xfrm>
            <a:off x="854169" y="3675330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validación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A200BE9-1B25-4D07-AE5D-19C220DFF5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891056" y="2260209"/>
            <a:ext cx="85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5DCCC1D-EF39-4DE9-BCF1-7683E3AF48F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765135" y="2601021"/>
            <a:ext cx="3" cy="10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CED95F-5EB2-47A9-9F76-4BF81383D8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891054" y="4014311"/>
            <a:ext cx="855638" cy="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5FC5B8F-6B9C-4A62-A43F-C24EDFA81BEA}"/>
              </a:ext>
            </a:extLst>
          </p:cNvPr>
          <p:cNvSpPr/>
          <p:nvPr/>
        </p:nvSpPr>
        <p:spPr>
          <a:xfrm>
            <a:off x="6601848" y="367349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6BF662E-FE9C-485A-AA5A-9F89E9B4917A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5783577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FD6CF5BC-49EA-4804-B0B4-9630961D0C5B}"/>
              </a:ext>
            </a:extLst>
          </p:cNvPr>
          <p:cNvSpPr/>
          <p:nvPr/>
        </p:nvSpPr>
        <p:spPr>
          <a:xfrm>
            <a:off x="891541" y="557435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prueba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3797D37-8314-4E32-B9C5-A4373B284031}"/>
              </a:ext>
            </a:extLst>
          </p:cNvPr>
          <p:cNvSpPr/>
          <p:nvPr/>
        </p:nvSpPr>
        <p:spPr>
          <a:xfrm>
            <a:off x="9457004" y="3600229"/>
            <a:ext cx="2036878" cy="8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¿Se obtuvo el desempeño deseado?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0E6AE80-E959-406D-A629-9F0DDB0FB9EA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8638733" y="4014311"/>
            <a:ext cx="81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8877FDE-8A68-4CC3-AF13-C15E5046F1C7}"/>
              </a:ext>
            </a:extLst>
          </p:cNvPr>
          <p:cNvCxnSpPr>
            <a:cxnSpLocks/>
            <a:stCxn id="49" idx="3"/>
            <a:endCxn id="92" idx="1"/>
          </p:cNvCxnSpPr>
          <p:nvPr/>
        </p:nvCxnSpPr>
        <p:spPr>
          <a:xfrm>
            <a:off x="2928426" y="5915171"/>
            <a:ext cx="818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D092319D-3386-421B-B4A7-7C2861870970}"/>
              </a:ext>
            </a:extLst>
          </p:cNvPr>
          <p:cNvCxnSpPr>
            <a:cxnSpLocks/>
            <a:stCxn id="52" idx="2"/>
            <a:endCxn id="92" idx="0"/>
          </p:cNvCxnSpPr>
          <p:nvPr/>
        </p:nvCxnSpPr>
        <p:spPr>
          <a:xfrm rot="5400000">
            <a:off x="7047305" y="2146220"/>
            <a:ext cx="1145967" cy="571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56DBBE17-373E-4928-A203-881D29649753}"/>
              </a:ext>
            </a:extLst>
          </p:cNvPr>
          <p:cNvSpPr/>
          <p:nvPr/>
        </p:nvSpPr>
        <p:spPr>
          <a:xfrm>
            <a:off x="3746689" y="557435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predictivo final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061306B-F7B8-4B20-9EAA-EA3633A44740}"/>
              </a:ext>
            </a:extLst>
          </p:cNvPr>
          <p:cNvSpPr txBox="1"/>
          <p:nvPr/>
        </p:nvSpPr>
        <p:spPr>
          <a:xfrm>
            <a:off x="7392502" y="4708070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Sí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F0C6677E-4E40-48A6-8735-8FCC37337228}"/>
              </a:ext>
            </a:extLst>
          </p:cNvPr>
          <p:cNvSpPr/>
          <p:nvPr/>
        </p:nvSpPr>
        <p:spPr>
          <a:xfrm>
            <a:off x="6601846" y="557435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Predicciones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5E3D2059-CDDC-415B-A1EF-4E0DAEDC947A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>
            <a:off x="5783574" y="5915171"/>
            <a:ext cx="818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A3F23CFD-0209-40F8-9D24-4229E4BB8140}"/>
              </a:ext>
            </a:extLst>
          </p:cNvPr>
          <p:cNvSpPr/>
          <p:nvPr/>
        </p:nvSpPr>
        <p:spPr>
          <a:xfrm>
            <a:off x="9456997" y="5574359"/>
            <a:ext cx="2036885" cy="681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Desempeño final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50ED94C4-9253-4E9F-BF02-5A7464E0864D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8638731" y="5915171"/>
            <a:ext cx="81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AD6AC24-7389-4818-8CCC-DF03C292FF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2542" y="2260209"/>
            <a:ext cx="74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2" grpId="0" animBg="1"/>
      <p:bldP spid="96" grpId="0" animBg="1"/>
      <p:bldP spid="1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B359B-BAFE-4F83-871E-E0C88AE0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0EC7E-BAAA-4578-B3A2-2C71E56A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Método de despliegue</a:t>
            </a:r>
          </a:p>
          <a:p>
            <a:pPr lvl="1"/>
            <a:r>
              <a:rPr lang="es-CO" dirty="0"/>
              <a:t>Servicio web</a:t>
            </a:r>
          </a:p>
          <a:p>
            <a:pPr lvl="1"/>
            <a:r>
              <a:rPr lang="es-CO" dirty="0"/>
              <a:t>Predicción por lotes</a:t>
            </a:r>
          </a:p>
          <a:p>
            <a:pPr lvl="1"/>
            <a:r>
              <a:rPr lang="es-CO" dirty="0" err="1"/>
              <a:t>Streaming</a:t>
            </a:r>
            <a:r>
              <a:rPr lang="es-CO" dirty="0"/>
              <a:t> en tiempo real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Monitoreo y mantenimiento</a:t>
            </a:r>
          </a:p>
          <a:p>
            <a:pPr marL="0" indent="0">
              <a:buNone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75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E3182-12DA-4859-83D1-01D8C197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265"/>
            <a:ext cx="10515600" cy="131147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“Machine Learning: Field of study that gives computers the ability to learn without being explicitly programmed” – </a:t>
            </a:r>
            <a:r>
              <a:rPr lang="en-US" i="1" dirty="0" err="1"/>
              <a:t>Arthut</a:t>
            </a:r>
            <a:r>
              <a:rPr lang="en-US" i="1" dirty="0"/>
              <a:t> Samuel (1959)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39682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C08D8D5-6A49-47EC-9096-051B81B1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1600200"/>
            <a:ext cx="26670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s-CO" sz="2800" dirty="0"/>
              <a:t>Computer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4E9D53E-6D29-489A-A00F-E8154895B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262F311-3D5A-4B6A-8C6A-1CD10F3A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EBC39C14-8B6E-4DE9-BDFA-72BD4B64E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F815264-BCA6-43E4-B4C8-AF9D8404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692275"/>
            <a:ext cx="861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 dirty="0"/>
              <a:t>Data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84B30BA-AC1B-4E8A-8692-AA8924B5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362200"/>
            <a:ext cx="142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 dirty="0"/>
              <a:t>Program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19FC77C1-1323-4874-B56E-A23CD957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1981200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/>
              <a:t>Output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E3A565E2-9101-458F-AB78-E0EBA715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4419600"/>
            <a:ext cx="26670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s-CO" sz="2800"/>
              <a:t>Computer</a:t>
            </a: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6AB359F0-0101-4ACE-9671-3C803104A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217A17BD-2E60-4550-B4AE-0772B2C01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5CF2928B-B8DC-46D9-B7DE-F2103FD69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935AAA43-4014-41D7-BD28-C5494F56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4511675"/>
            <a:ext cx="861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/>
              <a:t>Data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29D76025-18A4-40C1-B5EF-5AE2C478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257800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/>
              <a:t>Output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2086FDB2-5581-4728-A960-4A278120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4800600"/>
            <a:ext cx="142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CO" sz="2800"/>
              <a:t>Program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289999B-2957-441B-BF42-4FFA69223A7C}"/>
              </a:ext>
            </a:extLst>
          </p:cNvPr>
          <p:cNvSpPr txBox="1"/>
          <p:nvPr/>
        </p:nvSpPr>
        <p:spPr>
          <a:xfrm>
            <a:off x="225083" y="450166"/>
            <a:ext cx="675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Programación tradicional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8E48A8-DAD2-4906-B352-803A16646359}"/>
              </a:ext>
            </a:extLst>
          </p:cNvPr>
          <p:cNvSpPr txBox="1"/>
          <p:nvPr/>
        </p:nvSpPr>
        <p:spPr>
          <a:xfrm>
            <a:off x="225083" y="3600262"/>
            <a:ext cx="675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Machine </a:t>
            </a:r>
            <a:r>
              <a:rPr lang="es-CO" sz="3600" dirty="0" err="1"/>
              <a:t>Learning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42649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3F118A-16E6-41C3-8B17-3E8249D9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¿Magia?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9D0720B-78F8-42E4-B73E-5EF381F0A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No, es más como jardinería.</a:t>
            </a:r>
          </a:p>
          <a:p>
            <a:r>
              <a:rPr lang="es-CO" dirty="0"/>
              <a:t>Semillas = Algoritmos</a:t>
            </a:r>
          </a:p>
          <a:p>
            <a:r>
              <a:rPr lang="es-CO" dirty="0"/>
              <a:t>Nutrientes = Datos</a:t>
            </a:r>
          </a:p>
          <a:p>
            <a:r>
              <a:rPr lang="es-CO" dirty="0"/>
              <a:t>Jardinero = Tú</a:t>
            </a:r>
          </a:p>
          <a:p>
            <a:r>
              <a:rPr lang="es-CO" dirty="0"/>
              <a:t>Plantas = Modelo/Programa</a:t>
            </a:r>
          </a:p>
        </p:txBody>
      </p:sp>
      <p:pic>
        <p:nvPicPr>
          <p:cNvPr id="1026" name="Picture 2" descr="Resultado de imagen para garden planting">
            <a:extLst>
              <a:ext uri="{FF2B5EF4-FFF2-40B4-BE49-F238E27FC236}">
                <a16:creationId xmlns:a16="http://schemas.microsoft.com/office/drawing/2014/main" id="{207E451E-4353-4327-8595-A6151CC90A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34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4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E5FF1-54A2-40BA-B0FE-4FC6F6E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de Machine </a:t>
            </a:r>
            <a:r>
              <a:rPr lang="es-CO" dirty="0" err="1"/>
              <a:t>Learning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0E61113-970C-4595-A250-98DDC4C0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Aprendizaje supervisado</a:t>
            </a:r>
          </a:p>
          <a:p>
            <a:r>
              <a:rPr lang="es-CO" dirty="0"/>
              <a:t>Aprendizaje no supervisado</a:t>
            </a:r>
          </a:p>
          <a:p>
            <a:r>
              <a:rPr lang="es-CO" dirty="0"/>
              <a:t>Aprendizaje por refuerzo </a:t>
            </a:r>
          </a:p>
          <a:p>
            <a:r>
              <a:rPr lang="es-CO" dirty="0"/>
              <a:t>Sistemas de recomendación</a:t>
            </a:r>
          </a:p>
        </p:txBody>
      </p:sp>
    </p:spTree>
    <p:extLst>
      <p:ext uri="{BB962C8B-B14F-4D97-AF65-F5344CB8AC3E}">
        <p14:creationId xmlns:p14="http://schemas.microsoft.com/office/powerpoint/2010/main" val="254191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1F90CD-1AA7-4714-9241-ADA90189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CO" dirty="0"/>
              <a:t>Aprendizaje supervisado: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78961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AF9721F-CE4B-4556-B004-E3C6E8E1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2" y="1124346"/>
            <a:ext cx="8056576" cy="57336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8748740-9A72-4A0A-ABBB-EFC23807CB42}"/>
              </a:ext>
            </a:extLst>
          </p:cNvPr>
          <p:cNvSpPr txBox="1"/>
          <p:nvPr/>
        </p:nvSpPr>
        <p:spPr>
          <a:xfrm>
            <a:off x="3236018" y="354905"/>
            <a:ext cx="5719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+mj-lt"/>
                <a:ea typeface="+mj-ea"/>
                <a:cs typeface="+mj-cs"/>
              </a:rPr>
              <a:t>Clasificador de animales</a:t>
            </a:r>
          </a:p>
        </p:txBody>
      </p:sp>
    </p:spTree>
    <p:extLst>
      <p:ext uri="{BB962C8B-B14F-4D97-AF65-F5344CB8AC3E}">
        <p14:creationId xmlns:p14="http://schemas.microsoft.com/office/powerpoint/2010/main" val="3725202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595</Words>
  <Application>Microsoft Office PowerPoint</Application>
  <PresentationFormat>Panorámica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Contenido</vt:lpstr>
      <vt:lpstr>Introducción a Machie Learning</vt:lpstr>
      <vt:lpstr>¿Qué es Machine Learning?</vt:lpstr>
      <vt:lpstr>Presentación de PowerPoint</vt:lpstr>
      <vt:lpstr>Presentación de PowerPoint</vt:lpstr>
      <vt:lpstr>¿Magia?</vt:lpstr>
      <vt:lpstr>Algoritmos de Machine Learning</vt:lpstr>
      <vt:lpstr>Aprendizaje supervisado: Clasificación</vt:lpstr>
      <vt:lpstr>Presentación de PowerPoint</vt:lpstr>
      <vt:lpstr>¿Qué usuarios abandonarán el banco?</vt:lpstr>
      <vt:lpstr>Tumor maligno o benigno</vt:lpstr>
      <vt:lpstr>Aprendizaje supervisado: Regresión</vt:lpstr>
      <vt:lpstr>Predicción del precio de una acción</vt:lpstr>
      <vt:lpstr>Estimar precio de una casa</vt:lpstr>
      <vt:lpstr>Aprendizaje no supervisado: Clustering</vt:lpstr>
      <vt:lpstr>Tumor maligno o benigno</vt:lpstr>
      <vt:lpstr>Tumor maligno o benigno</vt:lpstr>
      <vt:lpstr>Presentación de PowerPoint</vt:lpstr>
      <vt:lpstr>Metodología en ciencia de datos</vt:lpstr>
      <vt:lpstr>Presentación de PowerPoint</vt:lpstr>
      <vt:lpstr>Entendimiento del negocio/industria</vt:lpstr>
      <vt:lpstr>Entendimiento de los datos</vt:lpstr>
      <vt:lpstr>Preparación de los datos</vt:lpstr>
      <vt:lpstr>Preparación de datos: entrenamiento/validación/prueba</vt:lpstr>
      <vt:lpstr>Preparación de datos: entrenamiento/validación/prueba</vt:lpstr>
      <vt:lpstr>Modelaje</vt:lpstr>
      <vt:lpstr>Evaluacíón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¿Magia?</dc:title>
  <dc:creator>Samir Char</dc:creator>
  <cp:lastModifiedBy>Samir Char</cp:lastModifiedBy>
  <cp:revision>42</cp:revision>
  <dcterms:created xsi:type="dcterms:W3CDTF">2018-04-21T17:14:57Z</dcterms:created>
  <dcterms:modified xsi:type="dcterms:W3CDTF">2018-04-29T22:03:40Z</dcterms:modified>
</cp:coreProperties>
</file>