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1" r:id="rId1"/>
  </p:sldMasterIdLst>
  <p:notesMasterIdLst>
    <p:notesMasterId r:id="rId3"/>
  </p:notesMasterIdLst>
  <p:sldIdLst>
    <p:sldId id="256" r:id="rId2"/>
  </p:sldIdLst>
  <p:sldSz cx="43891200" cy="384048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3E08"/>
    <a:srgbClr val="D383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A6833-B0A2-4DAF-B5A0-A9F6E0EC5A80}" v="15" dt="2021-08-17T15:27:57.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4660"/>
  </p:normalViewPr>
  <p:slideViewPr>
    <p:cSldViewPr snapToGrid="0">
      <p:cViewPr varScale="1">
        <p:scale>
          <a:sx n="25" d="100"/>
          <a:sy n="25" d="100"/>
        </p:scale>
        <p:origin x="2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310C7-E4FE-4348-8AF6-EBC89AEBEC90}" type="datetimeFigureOut">
              <a:rPr lang="en-US" smtClean="0"/>
              <a:t>7/19/23</a:t>
            </a:fld>
            <a:endParaRPr lang="en-US"/>
          </a:p>
        </p:txBody>
      </p:sp>
      <p:sp>
        <p:nvSpPr>
          <p:cNvPr id="4" name="Slide Image Placeholder 3"/>
          <p:cNvSpPr>
            <a:spLocks noGrp="1" noRot="1" noChangeAspect="1"/>
          </p:cNvSpPr>
          <p:nvPr>
            <p:ph type="sldImg" idx="2"/>
          </p:nvPr>
        </p:nvSpPr>
        <p:spPr>
          <a:xfrm>
            <a:off x="1665288" y="1143000"/>
            <a:ext cx="3527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0664-05C6-40EC-9276-76E9EE442E01}" type="slidenum">
              <a:rPr lang="en-US" smtClean="0"/>
              <a:t>‹#›</a:t>
            </a:fld>
            <a:endParaRPr lang="en-US"/>
          </a:p>
        </p:txBody>
      </p:sp>
    </p:spTree>
    <p:extLst>
      <p:ext uri="{BB962C8B-B14F-4D97-AF65-F5344CB8AC3E}">
        <p14:creationId xmlns:p14="http://schemas.microsoft.com/office/powerpoint/2010/main" val="2192905850"/>
      </p:ext>
    </p:extLst>
  </p:cSld>
  <p:clrMap bg1="lt1" tx1="dk1" bg2="lt2" tx2="dk2" accent1="accent1" accent2="accent2" accent3="accent3" accent4="accent4" accent5="accent5" accent6="accent6" hlink="hlink" folHlink="folHlink"/>
  <p:notesStyle>
    <a:lvl1pPr marL="0" algn="l" defTabSz="1097280" rtl="0" eaLnBrk="1" latinLnBrk="0" hangingPunct="1">
      <a:defRPr sz="1440" kern="1200">
        <a:solidFill>
          <a:schemeClr val="tx1"/>
        </a:solidFill>
        <a:latin typeface="+mn-lt"/>
        <a:ea typeface="+mn-ea"/>
        <a:cs typeface="+mn-cs"/>
      </a:defRPr>
    </a:lvl1pPr>
    <a:lvl2pPr marL="548640" algn="l" defTabSz="1097280" rtl="0" eaLnBrk="1" latinLnBrk="0" hangingPunct="1">
      <a:defRPr sz="1440" kern="1200">
        <a:solidFill>
          <a:schemeClr val="tx1"/>
        </a:solidFill>
        <a:latin typeface="+mn-lt"/>
        <a:ea typeface="+mn-ea"/>
        <a:cs typeface="+mn-cs"/>
      </a:defRPr>
    </a:lvl2pPr>
    <a:lvl3pPr marL="1097280" algn="l" defTabSz="1097280" rtl="0" eaLnBrk="1" latinLnBrk="0" hangingPunct="1">
      <a:defRPr sz="1440" kern="1200">
        <a:solidFill>
          <a:schemeClr val="tx1"/>
        </a:solidFill>
        <a:latin typeface="+mn-lt"/>
        <a:ea typeface="+mn-ea"/>
        <a:cs typeface="+mn-cs"/>
      </a:defRPr>
    </a:lvl3pPr>
    <a:lvl4pPr marL="1645920" algn="l" defTabSz="1097280" rtl="0" eaLnBrk="1" latinLnBrk="0" hangingPunct="1">
      <a:defRPr sz="1440" kern="1200">
        <a:solidFill>
          <a:schemeClr val="tx1"/>
        </a:solidFill>
        <a:latin typeface="+mn-lt"/>
        <a:ea typeface="+mn-ea"/>
        <a:cs typeface="+mn-cs"/>
      </a:defRPr>
    </a:lvl4pPr>
    <a:lvl5pPr marL="2194560" algn="l" defTabSz="1097280" rtl="0" eaLnBrk="1" latinLnBrk="0" hangingPunct="1">
      <a:defRPr sz="1440" kern="1200">
        <a:solidFill>
          <a:schemeClr val="tx1"/>
        </a:solidFill>
        <a:latin typeface="+mn-lt"/>
        <a:ea typeface="+mn-ea"/>
        <a:cs typeface="+mn-cs"/>
      </a:defRPr>
    </a:lvl5pPr>
    <a:lvl6pPr marL="2743200" algn="l" defTabSz="1097280" rtl="0" eaLnBrk="1" latinLnBrk="0" hangingPunct="1">
      <a:defRPr sz="1440" kern="1200">
        <a:solidFill>
          <a:schemeClr val="tx1"/>
        </a:solidFill>
        <a:latin typeface="+mn-lt"/>
        <a:ea typeface="+mn-ea"/>
        <a:cs typeface="+mn-cs"/>
      </a:defRPr>
    </a:lvl6pPr>
    <a:lvl7pPr marL="3291840" algn="l" defTabSz="1097280" rtl="0" eaLnBrk="1" latinLnBrk="0" hangingPunct="1">
      <a:defRPr sz="1440" kern="1200">
        <a:solidFill>
          <a:schemeClr val="tx1"/>
        </a:solidFill>
        <a:latin typeface="+mn-lt"/>
        <a:ea typeface="+mn-ea"/>
        <a:cs typeface="+mn-cs"/>
      </a:defRPr>
    </a:lvl7pPr>
    <a:lvl8pPr marL="3840480" algn="l" defTabSz="1097280" rtl="0" eaLnBrk="1" latinLnBrk="0" hangingPunct="1">
      <a:defRPr sz="1440" kern="1200">
        <a:solidFill>
          <a:schemeClr val="tx1"/>
        </a:solidFill>
        <a:latin typeface="+mn-lt"/>
        <a:ea typeface="+mn-ea"/>
        <a:cs typeface="+mn-cs"/>
      </a:defRPr>
    </a:lvl8pPr>
    <a:lvl9pPr marL="4389120" algn="l" defTabSz="1097280"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C0664-05C6-40EC-9276-76E9EE442E01}" type="slidenum">
              <a:rPr lang="en-US" smtClean="0"/>
              <a:t>1</a:t>
            </a:fld>
            <a:endParaRPr lang="en-US"/>
          </a:p>
        </p:txBody>
      </p:sp>
    </p:spTree>
    <p:extLst>
      <p:ext uri="{BB962C8B-B14F-4D97-AF65-F5344CB8AC3E}">
        <p14:creationId xmlns:p14="http://schemas.microsoft.com/office/powerpoint/2010/main" val="1460540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9160E-B335-65D1-EB3E-1907BE1B952F}"/>
              </a:ext>
            </a:extLst>
          </p:cNvPr>
          <p:cNvSpPr/>
          <p:nvPr userDrawn="1"/>
        </p:nvSpPr>
        <p:spPr>
          <a:xfrm>
            <a:off x="-457201" y="34945983"/>
            <a:ext cx="44639345" cy="3514310"/>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5F0DD66-C058-22F7-0977-360089E8DB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497" y="35157845"/>
            <a:ext cx="7549668" cy="2407639"/>
          </a:xfrm>
          <a:prstGeom prst="rect">
            <a:avLst/>
          </a:prstGeom>
        </p:spPr>
      </p:pic>
      <p:sp>
        <p:nvSpPr>
          <p:cNvPr id="9" name="TextBox 8">
            <a:extLst>
              <a:ext uri="{FF2B5EF4-FFF2-40B4-BE49-F238E27FC236}">
                <a16:creationId xmlns:a16="http://schemas.microsoft.com/office/drawing/2014/main" id="{4EA4EC3C-970E-3D1B-CB42-95E2854A6A6F}"/>
              </a:ext>
            </a:extLst>
          </p:cNvPr>
          <p:cNvSpPr txBox="1"/>
          <p:nvPr userDrawn="1"/>
        </p:nvSpPr>
        <p:spPr>
          <a:xfrm>
            <a:off x="13203116" y="35090251"/>
            <a:ext cx="17484968" cy="1077218"/>
          </a:xfrm>
          <a:prstGeom prst="rect">
            <a:avLst/>
          </a:prstGeom>
          <a:noFill/>
        </p:spPr>
        <p:txBody>
          <a:bodyPr wrap="square" rtlCol="0">
            <a:spAutoFit/>
          </a:bodyPr>
          <a:lstStyle/>
          <a:p>
            <a:pPr algn="ct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School of Mechanical Industrial &amp; Manufacturing Engineering</a:t>
            </a:r>
            <a:b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b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Rogers Hall 2000 SW Monroe Ave Corvallis, OR 97331</a:t>
            </a:r>
          </a:p>
        </p:txBody>
      </p:sp>
      <p:sp>
        <p:nvSpPr>
          <p:cNvPr id="2" name="TextBox 1">
            <a:extLst>
              <a:ext uri="{FF2B5EF4-FFF2-40B4-BE49-F238E27FC236}">
                <a16:creationId xmlns:a16="http://schemas.microsoft.com/office/drawing/2014/main" id="{91772E28-10EC-751C-1CCA-E3A044437495}"/>
              </a:ext>
            </a:extLst>
          </p:cNvPr>
          <p:cNvSpPr txBox="1"/>
          <p:nvPr userDrawn="1"/>
        </p:nvSpPr>
        <p:spPr>
          <a:xfrm>
            <a:off x="13203116" y="36679402"/>
            <a:ext cx="17484968" cy="1077218"/>
          </a:xfrm>
          <a:prstGeom prst="rect">
            <a:avLst/>
          </a:prstGeom>
          <a:noFill/>
        </p:spPr>
        <p:txBody>
          <a:bodyPr wrap="square" rtlCol="0">
            <a:spAutoFit/>
          </a:bodyPr>
          <a:lstStyle/>
          <a:p>
            <a:pPr algn="ct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School of Nuclear Science &amp; Engineering</a:t>
            </a:r>
          </a:p>
          <a:p>
            <a:pPr algn="ct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Mayfield Hall </a:t>
            </a:r>
            <a:r>
              <a:rPr lang="en-US" sz="3200" b="0" i="0" dirty="0">
                <a:solidFill>
                  <a:schemeClr val="bg1"/>
                </a:solidFill>
                <a:effectLst/>
                <a:latin typeface="Lucida Grande" panose="020B0600040502020204" pitchFamily="34" charset="0"/>
                <a:ea typeface="Helvetica Neue" panose="02000503000000020004" pitchFamily="2" charset="0"/>
                <a:cs typeface="Lucida Grande" panose="020B0600040502020204" pitchFamily="34" charset="0"/>
              </a:rPr>
              <a:t>1600 SW Monroe Ave</a:t>
            </a:r>
            <a:r>
              <a:rPr lang="en-US" sz="3200" b="0" i="0" dirty="0">
                <a:solidFill>
                  <a:srgbClr val="000000"/>
                </a:solidFill>
                <a:effectLst/>
                <a:latin typeface="Lucida Grande" panose="020B0600040502020204" pitchFamily="34" charset="0"/>
                <a:ea typeface="Helvetica Neue" panose="02000503000000020004" pitchFamily="2" charset="0"/>
                <a:cs typeface="Lucida Grande" panose="020B0600040502020204" pitchFamily="34" charset="0"/>
              </a:rPr>
              <a:t> </a:t>
            </a: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Corvallis, OR 97331 </a:t>
            </a:r>
          </a:p>
        </p:txBody>
      </p:sp>
      <p:sp>
        <p:nvSpPr>
          <p:cNvPr id="3" name="TextBox 2">
            <a:extLst>
              <a:ext uri="{FF2B5EF4-FFF2-40B4-BE49-F238E27FC236}">
                <a16:creationId xmlns:a16="http://schemas.microsoft.com/office/drawing/2014/main" id="{E917B5A8-5158-772C-844C-94A66D7683C4}"/>
              </a:ext>
            </a:extLst>
          </p:cNvPr>
          <p:cNvSpPr txBox="1"/>
          <p:nvPr userDrawn="1"/>
        </p:nvSpPr>
        <p:spPr>
          <a:xfrm>
            <a:off x="13203116" y="36181185"/>
            <a:ext cx="17484968" cy="584775"/>
          </a:xfrm>
          <a:prstGeom prst="rect">
            <a:avLst/>
          </a:prstGeom>
          <a:noFill/>
        </p:spPr>
        <p:txBody>
          <a:bodyPr wrap="square" rtlCol="0">
            <a:spAutoFit/>
          </a:bodyPr>
          <a:lstStyle/>
          <a:p>
            <a:pPr algn="ct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&amp;</a:t>
            </a:r>
          </a:p>
        </p:txBody>
      </p:sp>
    </p:spTree>
    <p:extLst>
      <p:ext uri="{BB962C8B-B14F-4D97-AF65-F5344CB8AC3E}">
        <p14:creationId xmlns:p14="http://schemas.microsoft.com/office/powerpoint/2010/main" val="75623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E2FE-462A-4664-942F-E6BB6017D0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F2713-8500-433C-8915-8B07010EF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DE38C-9AC1-496C-9FDE-1F523EE10EA7}"/>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5" name="Footer Placeholder 4">
            <a:extLst>
              <a:ext uri="{FF2B5EF4-FFF2-40B4-BE49-F238E27FC236}">
                <a16:creationId xmlns:a16="http://schemas.microsoft.com/office/drawing/2014/main" id="{B963A817-D915-444F-9629-66EBAD8AC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A91EF-13BD-4AC8-951B-04535D8A3173}"/>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3688229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2B605-A1EF-45AE-AD72-7EA99B2100C0}"/>
              </a:ext>
            </a:extLst>
          </p:cNvPr>
          <p:cNvSpPr>
            <a:spLocks noGrp="1"/>
          </p:cNvSpPr>
          <p:nvPr>
            <p:ph type="title" orient="vert"/>
          </p:nvPr>
        </p:nvSpPr>
        <p:spPr>
          <a:xfrm>
            <a:off x="31409640" y="2044700"/>
            <a:ext cx="9464040" cy="3254629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8F9624-D514-4277-9BD6-111B4D900FC7}"/>
              </a:ext>
            </a:extLst>
          </p:cNvPr>
          <p:cNvSpPr>
            <a:spLocks noGrp="1"/>
          </p:cNvSpPr>
          <p:nvPr>
            <p:ph type="body" orient="vert" idx="1"/>
          </p:nvPr>
        </p:nvSpPr>
        <p:spPr>
          <a:xfrm>
            <a:off x="3017520" y="2044700"/>
            <a:ext cx="27843480" cy="325462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B8BE9-6770-4DF2-95BE-AA3A4D172727}"/>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5" name="Footer Placeholder 4">
            <a:extLst>
              <a:ext uri="{FF2B5EF4-FFF2-40B4-BE49-F238E27FC236}">
                <a16:creationId xmlns:a16="http://schemas.microsoft.com/office/drawing/2014/main" id="{07C5FF98-4195-4998-9AE6-447375B7B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4626C-CD92-4895-BA1A-74879BB5D3CB}"/>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217806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4FBF-BCAE-478D-967E-F0E642ADD2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8B7D56-9E7F-47D3-905A-E5B7ADF18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304E3-9008-4CC5-AA2C-72AB1AF85CB7}"/>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5" name="Footer Placeholder 4">
            <a:extLst>
              <a:ext uri="{FF2B5EF4-FFF2-40B4-BE49-F238E27FC236}">
                <a16:creationId xmlns:a16="http://schemas.microsoft.com/office/drawing/2014/main" id="{2B3F3D14-0422-4F76-81E5-1056C1C36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19AA8-179D-4C2E-B5EC-50A1FA49B5B7}"/>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154608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19A1-7C50-429F-9DB9-DD723957CD3B}"/>
              </a:ext>
            </a:extLst>
          </p:cNvPr>
          <p:cNvSpPr>
            <a:spLocks noGrp="1"/>
          </p:cNvSpPr>
          <p:nvPr>
            <p:ph type="title"/>
          </p:nvPr>
        </p:nvSpPr>
        <p:spPr>
          <a:xfrm>
            <a:off x="2994660" y="9574536"/>
            <a:ext cx="37856160" cy="15975328"/>
          </a:xfrm>
        </p:spPr>
        <p:txBody>
          <a:bodyPr anchor="b"/>
          <a:lstStyle>
            <a:lvl1pPr>
              <a:defRPr sz="25201"/>
            </a:lvl1pPr>
          </a:lstStyle>
          <a:p>
            <a:r>
              <a:rPr lang="en-US"/>
              <a:t>Click to edit Master title style</a:t>
            </a:r>
          </a:p>
        </p:txBody>
      </p:sp>
      <p:sp>
        <p:nvSpPr>
          <p:cNvPr id="3" name="Text Placeholder 2">
            <a:extLst>
              <a:ext uri="{FF2B5EF4-FFF2-40B4-BE49-F238E27FC236}">
                <a16:creationId xmlns:a16="http://schemas.microsoft.com/office/drawing/2014/main" id="{0774648F-2122-47EF-BAF2-18AAFCE1A062}"/>
              </a:ext>
            </a:extLst>
          </p:cNvPr>
          <p:cNvSpPr>
            <a:spLocks noGrp="1"/>
          </p:cNvSpPr>
          <p:nvPr>
            <p:ph type="body" idx="1"/>
          </p:nvPr>
        </p:nvSpPr>
        <p:spPr>
          <a:xfrm>
            <a:off x="2994660" y="25700996"/>
            <a:ext cx="37856160" cy="8401048"/>
          </a:xfrm>
        </p:spPr>
        <p:txBody>
          <a:bodyPr/>
          <a:lstStyle>
            <a:lvl1pPr marL="0" indent="0">
              <a:buNone/>
              <a:defRPr sz="10080">
                <a:solidFill>
                  <a:schemeClr val="tx1">
                    <a:tint val="75000"/>
                  </a:schemeClr>
                </a:solidFill>
              </a:defRPr>
            </a:lvl1pPr>
            <a:lvl2pPr marL="1920295" indent="0">
              <a:buNone/>
              <a:defRPr sz="8400">
                <a:solidFill>
                  <a:schemeClr val="tx1">
                    <a:tint val="75000"/>
                  </a:schemeClr>
                </a:solidFill>
              </a:defRPr>
            </a:lvl2pPr>
            <a:lvl3pPr marL="3840590" indent="0">
              <a:buNone/>
              <a:defRPr sz="7560">
                <a:solidFill>
                  <a:schemeClr val="tx1">
                    <a:tint val="75000"/>
                  </a:schemeClr>
                </a:solidFill>
              </a:defRPr>
            </a:lvl3pPr>
            <a:lvl4pPr marL="5760885" indent="0">
              <a:buNone/>
              <a:defRPr sz="6720">
                <a:solidFill>
                  <a:schemeClr val="tx1">
                    <a:tint val="75000"/>
                  </a:schemeClr>
                </a:solidFill>
              </a:defRPr>
            </a:lvl4pPr>
            <a:lvl5pPr marL="7681179" indent="0">
              <a:buNone/>
              <a:defRPr sz="6720">
                <a:solidFill>
                  <a:schemeClr val="tx1">
                    <a:tint val="75000"/>
                  </a:schemeClr>
                </a:solidFill>
              </a:defRPr>
            </a:lvl5pPr>
            <a:lvl6pPr marL="9601474" indent="0">
              <a:buNone/>
              <a:defRPr sz="6720">
                <a:solidFill>
                  <a:schemeClr val="tx1">
                    <a:tint val="75000"/>
                  </a:schemeClr>
                </a:solidFill>
              </a:defRPr>
            </a:lvl6pPr>
            <a:lvl7pPr marL="11521769" indent="0">
              <a:buNone/>
              <a:defRPr sz="6720">
                <a:solidFill>
                  <a:schemeClr val="tx1">
                    <a:tint val="75000"/>
                  </a:schemeClr>
                </a:solidFill>
              </a:defRPr>
            </a:lvl7pPr>
            <a:lvl8pPr marL="13442064" indent="0">
              <a:buNone/>
              <a:defRPr sz="6720">
                <a:solidFill>
                  <a:schemeClr val="tx1">
                    <a:tint val="75000"/>
                  </a:schemeClr>
                </a:solidFill>
              </a:defRPr>
            </a:lvl8pPr>
            <a:lvl9pPr marL="15362359" indent="0">
              <a:buNone/>
              <a:defRPr sz="67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124F63-4EE2-4463-83F3-57FD469BB2EA}"/>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5" name="Footer Placeholder 4">
            <a:extLst>
              <a:ext uri="{FF2B5EF4-FFF2-40B4-BE49-F238E27FC236}">
                <a16:creationId xmlns:a16="http://schemas.microsoft.com/office/drawing/2014/main" id="{1794A98E-AD8D-4257-AC1B-FCD22E4B6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D028F-DF11-4FD0-9D50-FE5B719223FA}"/>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112656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7765-6FFE-4810-AB4E-56B432997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77BCC-8A67-456A-A373-331C4562C3EC}"/>
              </a:ext>
            </a:extLst>
          </p:cNvPr>
          <p:cNvSpPr>
            <a:spLocks noGrp="1"/>
          </p:cNvSpPr>
          <p:nvPr>
            <p:ph sz="half" idx="1"/>
          </p:nvPr>
        </p:nvSpPr>
        <p:spPr>
          <a:xfrm>
            <a:off x="3017520" y="10223500"/>
            <a:ext cx="18653760" cy="243674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FC02EC-067F-4E0A-928B-9A97E635321D}"/>
              </a:ext>
            </a:extLst>
          </p:cNvPr>
          <p:cNvSpPr>
            <a:spLocks noGrp="1"/>
          </p:cNvSpPr>
          <p:nvPr>
            <p:ph sz="half" idx="2"/>
          </p:nvPr>
        </p:nvSpPr>
        <p:spPr>
          <a:xfrm>
            <a:off x="22219920" y="10223500"/>
            <a:ext cx="18653760" cy="243674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FE08C6-25E0-4D94-9F13-FFE7F0AF9C0D}"/>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6" name="Footer Placeholder 5">
            <a:extLst>
              <a:ext uri="{FF2B5EF4-FFF2-40B4-BE49-F238E27FC236}">
                <a16:creationId xmlns:a16="http://schemas.microsoft.com/office/drawing/2014/main" id="{D8700C59-0DA3-4DAB-AF66-434A040B2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6A51B-E7C4-4464-AD3B-4467D35EB4BA}"/>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37448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2EF0-A0E3-4DA8-B99B-151039E29F62}"/>
              </a:ext>
            </a:extLst>
          </p:cNvPr>
          <p:cNvSpPr>
            <a:spLocks noGrp="1"/>
          </p:cNvSpPr>
          <p:nvPr>
            <p:ph type="title"/>
          </p:nvPr>
        </p:nvSpPr>
        <p:spPr>
          <a:xfrm>
            <a:off x="3023237" y="2044704"/>
            <a:ext cx="37856160" cy="7423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A2D56-21E2-4D55-9E06-8011DC52AD87}"/>
              </a:ext>
            </a:extLst>
          </p:cNvPr>
          <p:cNvSpPr>
            <a:spLocks noGrp="1"/>
          </p:cNvSpPr>
          <p:nvPr>
            <p:ph type="body" idx="1"/>
          </p:nvPr>
        </p:nvSpPr>
        <p:spPr>
          <a:xfrm>
            <a:off x="3023241" y="9414512"/>
            <a:ext cx="18568033" cy="4613908"/>
          </a:xfrm>
        </p:spPr>
        <p:txBody>
          <a:bodyPr anchor="b"/>
          <a:lstStyle>
            <a:lvl1pPr marL="0" indent="0">
              <a:buNone/>
              <a:defRPr sz="10080" b="1"/>
            </a:lvl1pPr>
            <a:lvl2pPr marL="1920295" indent="0">
              <a:buNone/>
              <a:defRPr sz="8400" b="1"/>
            </a:lvl2pPr>
            <a:lvl3pPr marL="3840590" indent="0">
              <a:buNone/>
              <a:defRPr sz="7560" b="1"/>
            </a:lvl3pPr>
            <a:lvl4pPr marL="5760885" indent="0">
              <a:buNone/>
              <a:defRPr sz="6720" b="1"/>
            </a:lvl4pPr>
            <a:lvl5pPr marL="7681179" indent="0">
              <a:buNone/>
              <a:defRPr sz="6720" b="1"/>
            </a:lvl5pPr>
            <a:lvl6pPr marL="9601474" indent="0">
              <a:buNone/>
              <a:defRPr sz="6720" b="1"/>
            </a:lvl6pPr>
            <a:lvl7pPr marL="11521769" indent="0">
              <a:buNone/>
              <a:defRPr sz="6720" b="1"/>
            </a:lvl7pPr>
            <a:lvl8pPr marL="13442064" indent="0">
              <a:buNone/>
              <a:defRPr sz="6720" b="1"/>
            </a:lvl8pPr>
            <a:lvl9pPr marL="15362359" indent="0">
              <a:buNone/>
              <a:defRPr sz="6720" b="1"/>
            </a:lvl9pPr>
          </a:lstStyle>
          <a:p>
            <a:pPr lvl="0"/>
            <a:r>
              <a:rPr lang="en-US"/>
              <a:t>Click to edit Master text styles</a:t>
            </a:r>
          </a:p>
        </p:txBody>
      </p:sp>
      <p:sp>
        <p:nvSpPr>
          <p:cNvPr id="4" name="Content Placeholder 3">
            <a:extLst>
              <a:ext uri="{FF2B5EF4-FFF2-40B4-BE49-F238E27FC236}">
                <a16:creationId xmlns:a16="http://schemas.microsoft.com/office/drawing/2014/main" id="{96612F9D-CD89-463A-A831-7B4ACDBC790F}"/>
              </a:ext>
            </a:extLst>
          </p:cNvPr>
          <p:cNvSpPr>
            <a:spLocks noGrp="1"/>
          </p:cNvSpPr>
          <p:nvPr>
            <p:ph sz="half" idx="2"/>
          </p:nvPr>
        </p:nvSpPr>
        <p:spPr>
          <a:xfrm>
            <a:off x="3023241" y="14028420"/>
            <a:ext cx="18568033" cy="20633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7E1674-EFAE-4EE2-AE62-FD306E9500F8}"/>
              </a:ext>
            </a:extLst>
          </p:cNvPr>
          <p:cNvSpPr>
            <a:spLocks noGrp="1"/>
          </p:cNvSpPr>
          <p:nvPr>
            <p:ph type="body" sz="quarter" idx="3"/>
          </p:nvPr>
        </p:nvSpPr>
        <p:spPr>
          <a:xfrm>
            <a:off x="22219921" y="9414512"/>
            <a:ext cx="18659477" cy="4613908"/>
          </a:xfrm>
        </p:spPr>
        <p:txBody>
          <a:bodyPr anchor="b"/>
          <a:lstStyle>
            <a:lvl1pPr marL="0" indent="0">
              <a:buNone/>
              <a:defRPr sz="10080" b="1"/>
            </a:lvl1pPr>
            <a:lvl2pPr marL="1920295" indent="0">
              <a:buNone/>
              <a:defRPr sz="8400" b="1"/>
            </a:lvl2pPr>
            <a:lvl3pPr marL="3840590" indent="0">
              <a:buNone/>
              <a:defRPr sz="7560" b="1"/>
            </a:lvl3pPr>
            <a:lvl4pPr marL="5760885" indent="0">
              <a:buNone/>
              <a:defRPr sz="6720" b="1"/>
            </a:lvl4pPr>
            <a:lvl5pPr marL="7681179" indent="0">
              <a:buNone/>
              <a:defRPr sz="6720" b="1"/>
            </a:lvl5pPr>
            <a:lvl6pPr marL="9601474" indent="0">
              <a:buNone/>
              <a:defRPr sz="6720" b="1"/>
            </a:lvl6pPr>
            <a:lvl7pPr marL="11521769" indent="0">
              <a:buNone/>
              <a:defRPr sz="6720" b="1"/>
            </a:lvl7pPr>
            <a:lvl8pPr marL="13442064" indent="0">
              <a:buNone/>
              <a:defRPr sz="6720" b="1"/>
            </a:lvl8pPr>
            <a:lvl9pPr marL="15362359" indent="0">
              <a:buNone/>
              <a:defRPr sz="6720" b="1"/>
            </a:lvl9pPr>
          </a:lstStyle>
          <a:p>
            <a:pPr lvl="0"/>
            <a:r>
              <a:rPr lang="en-US"/>
              <a:t>Click to edit Master text styles</a:t>
            </a:r>
          </a:p>
        </p:txBody>
      </p:sp>
      <p:sp>
        <p:nvSpPr>
          <p:cNvPr id="6" name="Content Placeholder 5">
            <a:extLst>
              <a:ext uri="{FF2B5EF4-FFF2-40B4-BE49-F238E27FC236}">
                <a16:creationId xmlns:a16="http://schemas.microsoft.com/office/drawing/2014/main" id="{147763B5-301C-4185-9808-0D3D3992042E}"/>
              </a:ext>
            </a:extLst>
          </p:cNvPr>
          <p:cNvSpPr>
            <a:spLocks noGrp="1"/>
          </p:cNvSpPr>
          <p:nvPr>
            <p:ph sz="quarter" idx="4"/>
          </p:nvPr>
        </p:nvSpPr>
        <p:spPr>
          <a:xfrm>
            <a:off x="22219921" y="14028420"/>
            <a:ext cx="18659477" cy="20633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6C884-AA5B-4D09-BF13-D67E2E238E08}"/>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8" name="Footer Placeholder 7">
            <a:extLst>
              <a:ext uri="{FF2B5EF4-FFF2-40B4-BE49-F238E27FC236}">
                <a16:creationId xmlns:a16="http://schemas.microsoft.com/office/drawing/2014/main" id="{9EBC1ECF-0B12-4CEF-B7B3-EB2DE7AC4A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BE35BE-B3A7-4B62-B01D-EDF0824B2097}"/>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272202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E6C-1DB2-4EC6-B886-7FF95BEF76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5B8889-AB34-4809-BAD5-3BDDA87221B5}"/>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4" name="Footer Placeholder 3">
            <a:extLst>
              <a:ext uri="{FF2B5EF4-FFF2-40B4-BE49-F238E27FC236}">
                <a16:creationId xmlns:a16="http://schemas.microsoft.com/office/drawing/2014/main" id="{9CA4E717-9C75-4855-AA63-81C4E0456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D2D69-F56E-4A99-B5D4-EDCEBF5D172E}"/>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351775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30FB4-1E7F-4A12-8327-A1F215D4349E}"/>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3" name="Footer Placeholder 2">
            <a:extLst>
              <a:ext uri="{FF2B5EF4-FFF2-40B4-BE49-F238E27FC236}">
                <a16:creationId xmlns:a16="http://schemas.microsoft.com/office/drawing/2014/main" id="{89BC6DE9-8C65-4C01-87C3-2D674D8825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3D3B12-D3CB-49FF-B01E-25DD57A8CF0F}"/>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107980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FD34-D127-4FBA-99E7-7D8A6CB5771E}"/>
              </a:ext>
            </a:extLst>
          </p:cNvPr>
          <p:cNvSpPr>
            <a:spLocks noGrp="1"/>
          </p:cNvSpPr>
          <p:nvPr>
            <p:ph type="title"/>
          </p:nvPr>
        </p:nvSpPr>
        <p:spPr>
          <a:xfrm>
            <a:off x="3023241" y="2560320"/>
            <a:ext cx="14156053" cy="8961120"/>
          </a:xfrm>
        </p:spPr>
        <p:txBody>
          <a:bodyPr anchor="b"/>
          <a:lstStyle>
            <a:lvl1pPr>
              <a:defRPr sz="13440"/>
            </a:lvl1pPr>
          </a:lstStyle>
          <a:p>
            <a:r>
              <a:rPr lang="en-US"/>
              <a:t>Click to edit Master title style</a:t>
            </a:r>
          </a:p>
        </p:txBody>
      </p:sp>
      <p:sp>
        <p:nvSpPr>
          <p:cNvPr id="3" name="Content Placeholder 2">
            <a:extLst>
              <a:ext uri="{FF2B5EF4-FFF2-40B4-BE49-F238E27FC236}">
                <a16:creationId xmlns:a16="http://schemas.microsoft.com/office/drawing/2014/main" id="{20302C30-9A90-4C42-BFA5-C795CFFC929E}"/>
              </a:ext>
            </a:extLst>
          </p:cNvPr>
          <p:cNvSpPr>
            <a:spLocks noGrp="1"/>
          </p:cNvSpPr>
          <p:nvPr>
            <p:ph idx="1"/>
          </p:nvPr>
        </p:nvSpPr>
        <p:spPr>
          <a:xfrm>
            <a:off x="18659477" y="5529582"/>
            <a:ext cx="2221992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4C5159-CCF0-4AB8-A171-782F174CAA7F}"/>
              </a:ext>
            </a:extLst>
          </p:cNvPr>
          <p:cNvSpPr>
            <a:spLocks noGrp="1"/>
          </p:cNvSpPr>
          <p:nvPr>
            <p:ph type="body" sz="half" idx="2"/>
          </p:nvPr>
        </p:nvSpPr>
        <p:spPr>
          <a:xfrm>
            <a:off x="3023241" y="11521440"/>
            <a:ext cx="14156053" cy="21344892"/>
          </a:xfrm>
        </p:spPr>
        <p:txBody>
          <a:bodyPr/>
          <a:lstStyle>
            <a:lvl1pPr marL="0" indent="0">
              <a:buNone/>
              <a:defRPr sz="6720"/>
            </a:lvl1pPr>
            <a:lvl2pPr marL="1920295" indent="0">
              <a:buNone/>
              <a:defRPr sz="5880"/>
            </a:lvl2pPr>
            <a:lvl3pPr marL="3840590" indent="0">
              <a:buNone/>
              <a:defRPr sz="5040"/>
            </a:lvl3pPr>
            <a:lvl4pPr marL="5760885" indent="0">
              <a:buNone/>
              <a:defRPr sz="4200"/>
            </a:lvl4pPr>
            <a:lvl5pPr marL="7681179" indent="0">
              <a:buNone/>
              <a:defRPr sz="4200"/>
            </a:lvl5pPr>
            <a:lvl6pPr marL="9601474" indent="0">
              <a:buNone/>
              <a:defRPr sz="4200"/>
            </a:lvl6pPr>
            <a:lvl7pPr marL="11521769" indent="0">
              <a:buNone/>
              <a:defRPr sz="4200"/>
            </a:lvl7pPr>
            <a:lvl8pPr marL="13442064" indent="0">
              <a:buNone/>
              <a:defRPr sz="4200"/>
            </a:lvl8pPr>
            <a:lvl9pPr marL="15362359" indent="0">
              <a:buNone/>
              <a:defRPr sz="4200"/>
            </a:lvl9pPr>
          </a:lstStyle>
          <a:p>
            <a:pPr lvl="0"/>
            <a:r>
              <a:rPr lang="en-US"/>
              <a:t>Click to edit Master text styles</a:t>
            </a:r>
          </a:p>
        </p:txBody>
      </p:sp>
      <p:sp>
        <p:nvSpPr>
          <p:cNvPr id="5" name="Date Placeholder 4">
            <a:extLst>
              <a:ext uri="{FF2B5EF4-FFF2-40B4-BE49-F238E27FC236}">
                <a16:creationId xmlns:a16="http://schemas.microsoft.com/office/drawing/2014/main" id="{9A70FD29-2BF7-4822-AD88-2F7AD5E7B973}"/>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6" name="Footer Placeholder 5">
            <a:extLst>
              <a:ext uri="{FF2B5EF4-FFF2-40B4-BE49-F238E27FC236}">
                <a16:creationId xmlns:a16="http://schemas.microsoft.com/office/drawing/2014/main" id="{ACB16F91-C1A6-4CA3-94E4-CD6737092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32364-CFF5-4C0D-A361-2D097C2255DF}"/>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12781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EF29-BCF2-4D9F-B276-A9C7E9270BE0}"/>
              </a:ext>
            </a:extLst>
          </p:cNvPr>
          <p:cNvSpPr>
            <a:spLocks noGrp="1"/>
          </p:cNvSpPr>
          <p:nvPr>
            <p:ph type="title"/>
          </p:nvPr>
        </p:nvSpPr>
        <p:spPr>
          <a:xfrm>
            <a:off x="3023241" y="2560320"/>
            <a:ext cx="14156053" cy="8961120"/>
          </a:xfrm>
        </p:spPr>
        <p:txBody>
          <a:bodyPr anchor="b"/>
          <a:lstStyle>
            <a:lvl1pPr>
              <a:defRPr sz="13440"/>
            </a:lvl1pPr>
          </a:lstStyle>
          <a:p>
            <a:r>
              <a:rPr lang="en-US"/>
              <a:t>Click to edit Master title style</a:t>
            </a:r>
          </a:p>
        </p:txBody>
      </p:sp>
      <p:sp>
        <p:nvSpPr>
          <p:cNvPr id="3" name="Picture Placeholder 2">
            <a:extLst>
              <a:ext uri="{FF2B5EF4-FFF2-40B4-BE49-F238E27FC236}">
                <a16:creationId xmlns:a16="http://schemas.microsoft.com/office/drawing/2014/main" id="{8E1E121F-E447-4685-8029-722CCDD4E17E}"/>
              </a:ext>
            </a:extLst>
          </p:cNvPr>
          <p:cNvSpPr>
            <a:spLocks noGrp="1"/>
          </p:cNvSpPr>
          <p:nvPr>
            <p:ph type="pic" idx="1"/>
          </p:nvPr>
        </p:nvSpPr>
        <p:spPr>
          <a:xfrm>
            <a:off x="18659477" y="5529582"/>
            <a:ext cx="22219920" cy="27292300"/>
          </a:xfrm>
        </p:spPr>
        <p:txBody>
          <a:bodyPr/>
          <a:lstStyle>
            <a:lvl1pPr marL="0" indent="0">
              <a:buNone/>
              <a:defRPr sz="13440"/>
            </a:lvl1pPr>
            <a:lvl2pPr marL="1920295" indent="0">
              <a:buNone/>
              <a:defRPr sz="11760"/>
            </a:lvl2pPr>
            <a:lvl3pPr marL="3840590" indent="0">
              <a:buNone/>
              <a:defRPr sz="10080"/>
            </a:lvl3pPr>
            <a:lvl4pPr marL="5760885" indent="0">
              <a:buNone/>
              <a:defRPr sz="8400"/>
            </a:lvl4pPr>
            <a:lvl5pPr marL="7681179" indent="0">
              <a:buNone/>
              <a:defRPr sz="8400"/>
            </a:lvl5pPr>
            <a:lvl6pPr marL="9601474" indent="0">
              <a:buNone/>
              <a:defRPr sz="8400"/>
            </a:lvl6pPr>
            <a:lvl7pPr marL="11521769" indent="0">
              <a:buNone/>
              <a:defRPr sz="8400"/>
            </a:lvl7pPr>
            <a:lvl8pPr marL="13442064" indent="0">
              <a:buNone/>
              <a:defRPr sz="8400"/>
            </a:lvl8pPr>
            <a:lvl9pPr marL="15362359" indent="0">
              <a:buNone/>
              <a:defRPr sz="8400"/>
            </a:lvl9pPr>
          </a:lstStyle>
          <a:p>
            <a:r>
              <a:rPr lang="en-US"/>
              <a:t>Click icon to add picture</a:t>
            </a:r>
          </a:p>
        </p:txBody>
      </p:sp>
      <p:sp>
        <p:nvSpPr>
          <p:cNvPr id="4" name="Text Placeholder 3">
            <a:extLst>
              <a:ext uri="{FF2B5EF4-FFF2-40B4-BE49-F238E27FC236}">
                <a16:creationId xmlns:a16="http://schemas.microsoft.com/office/drawing/2014/main" id="{5053ACDE-BAAD-4993-B2AC-43ADDDDA16EE}"/>
              </a:ext>
            </a:extLst>
          </p:cNvPr>
          <p:cNvSpPr>
            <a:spLocks noGrp="1"/>
          </p:cNvSpPr>
          <p:nvPr>
            <p:ph type="body" sz="half" idx="2"/>
          </p:nvPr>
        </p:nvSpPr>
        <p:spPr>
          <a:xfrm>
            <a:off x="3023241" y="11521440"/>
            <a:ext cx="14156053" cy="21344892"/>
          </a:xfrm>
        </p:spPr>
        <p:txBody>
          <a:bodyPr/>
          <a:lstStyle>
            <a:lvl1pPr marL="0" indent="0">
              <a:buNone/>
              <a:defRPr sz="6720"/>
            </a:lvl1pPr>
            <a:lvl2pPr marL="1920295" indent="0">
              <a:buNone/>
              <a:defRPr sz="5880"/>
            </a:lvl2pPr>
            <a:lvl3pPr marL="3840590" indent="0">
              <a:buNone/>
              <a:defRPr sz="5040"/>
            </a:lvl3pPr>
            <a:lvl4pPr marL="5760885" indent="0">
              <a:buNone/>
              <a:defRPr sz="4200"/>
            </a:lvl4pPr>
            <a:lvl5pPr marL="7681179" indent="0">
              <a:buNone/>
              <a:defRPr sz="4200"/>
            </a:lvl5pPr>
            <a:lvl6pPr marL="9601474" indent="0">
              <a:buNone/>
              <a:defRPr sz="4200"/>
            </a:lvl6pPr>
            <a:lvl7pPr marL="11521769" indent="0">
              <a:buNone/>
              <a:defRPr sz="4200"/>
            </a:lvl7pPr>
            <a:lvl8pPr marL="13442064" indent="0">
              <a:buNone/>
              <a:defRPr sz="4200"/>
            </a:lvl8pPr>
            <a:lvl9pPr marL="15362359" indent="0">
              <a:buNone/>
              <a:defRPr sz="4200"/>
            </a:lvl9pPr>
          </a:lstStyle>
          <a:p>
            <a:pPr lvl="0"/>
            <a:r>
              <a:rPr lang="en-US"/>
              <a:t>Click to edit Master text styles</a:t>
            </a:r>
          </a:p>
        </p:txBody>
      </p:sp>
      <p:sp>
        <p:nvSpPr>
          <p:cNvPr id="5" name="Date Placeholder 4">
            <a:extLst>
              <a:ext uri="{FF2B5EF4-FFF2-40B4-BE49-F238E27FC236}">
                <a16:creationId xmlns:a16="http://schemas.microsoft.com/office/drawing/2014/main" id="{C14A32BD-B3A2-4526-B382-666392871B20}"/>
              </a:ext>
            </a:extLst>
          </p:cNvPr>
          <p:cNvSpPr>
            <a:spLocks noGrp="1"/>
          </p:cNvSpPr>
          <p:nvPr>
            <p:ph type="dt" sz="half" idx="10"/>
          </p:nvPr>
        </p:nvSpPr>
        <p:spPr/>
        <p:txBody>
          <a:bodyPr/>
          <a:lstStyle/>
          <a:p>
            <a:fld id="{F5B1C5A4-86DB-46C3-BC64-928720E73B88}" type="datetimeFigureOut">
              <a:rPr lang="en-US" smtClean="0"/>
              <a:t>7/19/23</a:t>
            </a:fld>
            <a:endParaRPr lang="en-US"/>
          </a:p>
        </p:txBody>
      </p:sp>
      <p:sp>
        <p:nvSpPr>
          <p:cNvPr id="6" name="Footer Placeholder 5">
            <a:extLst>
              <a:ext uri="{FF2B5EF4-FFF2-40B4-BE49-F238E27FC236}">
                <a16:creationId xmlns:a16="http://schemas.microsoft.com/office/drawing/2014/main" id="{893AAEAF-8BEB-47C7-9A95-5578BE9E8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A4B30-C929-4D81-B390-937A61D3D5F8}"/>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407480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92AB29-4763-446A-AA03-D1241954FDAA}"/>
              </a:ext>
            </a:extLst>
          </p:cNvPr>
          <p:cNvSpPr>
            <a:spLocks noGrp="1"/>
          </p:cNvSpPr>
          <p:nvPr>
            <p:ph type="title"/>
          </p:nvPr>
        </p:nvSpPr>
        <p:spPr>
          <a:xfrm>
            <a:off x="3017520" y="2044704"/>
            <a:ext cx="37856160" cy="74231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700B5C-27DD-4D40-B0F1-A64C6F1D0469}"/>
              </a:ext>
            </a:extLst>
          </p:cNvPr>
          <p:cNvSpPr>
            <a:spLocks noGrp="1"/>
          </p:cNvSpPr>
          <p:nvPr>
            <p:ph type="body" idx="1"/>
          </p:nvPr>
        </p:nvSpPr>
        <p:spPr>
          <a:xfrm>
            <a:off x="3017520" y="10223500"/>
            <a:ext cx="37856160" cy="243674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470E9-06F8-42FE-8EF6-F52173CE1EC1}"/>
              </a:ext>
            </a:extLst>
          </p:cNvPr>
          <p:cNvSpPr>
            <a:spLocks noGrp="1"/>
          </p:cNvSpPr>
          <p:nvPr>
            <p:ph type="dt" sz="half" idx="2"/>
          </p:nvPr>
        </p:nvSpPr>
        <p:spPr>
          <a:xfrm>
            <a:off x="3017520" y="35595562"/>
            <a:ext cx="987552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F5B1C5A4-86DB-46C3-BC64-928720E73B88}" type="datetimeFigureOut">
              <a:rPr lang="en-US" smtClean="0"/>
              <a:t>7/19/23</a:t>
            </a:fld>
            <a:endParaRPr lang="en-US"/>
          </a:p>
        </p:txBody>
      </p:sp>
      <p:sp>
        <p:nvSpPr>
          <p:cNvPr id="5" name="Footer Placeholder 4">
            <a:extLst>
              <a:ext uri="{FF2B5EF4-FFF2-40B4-BE49-F238E27FC236}">
                <a16:creationId xmlns:a16="http://schemas.microsoft.com/office/drawing/2014/main" id="{A905AABF-4A2F-47B4-97B4-3F1286B9DE89}"/>
              </a:ext>
            </a:extLst>
          </p:cNvPr>
          <p:cNvSpPr>
            <a:spLocks noGrp="1"/>
          </p:cNvSpPr>
          <p:nvPr>
            <p:ph type="ftr" sz="quarter" idx="3"/>
          </p:nvPr>
        </p:nvSpPr>
        <p:spPr>
          <a:xfrm>
            <a:off x="14538960" y="35595562"/>
            <a:ext cx="1481328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B8A2D-A9FC-47F9-9511-F55D6BE9216B}"/>
              </a:ext>
            </a:extLst>
          </p:cNvPr>
          <p:cNvSpPr>
            <a:spLocks noGrp="1"/>
          </p:cNvSpPr>
          <p:nvPr>
            <p:ph type="sldNum" sz="quarter" idx="4"/>
          </p:nvPr>
        </p:nvSpPr>
        <p:spPr>
          <a:xfrm>
            <a:off x="30998160" y="35595562"/>
            <a:ext cx="987552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EDE2EC83-4BD1-4ADC-8C81-839E5598222E}" type="slidenum">
              <a:rPr lang="en-US" smtClean="0"/>
              <a:t>‹#›</a:t>
            </a:fld>
            <a:endParaRPr lang="en-US"/>
          </a:p>
        </p:txBody>
      </p:sp>
    </p:spTree>
    <p:extLst>
      <p:ext uri="{BB962C8B-B14F-4D97-AF65-F5344CB8AC3E}">
        <p14:creationId xmlns:p14="http://schemas.microsoft.com/office/powerpoint/2010/main" val="3684432442"/>
      </p:ext>
    </p:extLst>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Lst>
  <p:txStyles>
    <p:titleStyle>
      <a:lvl1pPr algn="l" defTabSz="3840590" rtl="0" eaLnBrk="1" latinLnBrk="0" hangingPunct="1">
        <a:lnSpc>
          <a:spcPct val="90000"/>
        </a:lnSpc>
        <a:spcBef>
          <a:spcPct val="0"/>
        </a:spcBef>
        <a:buNone/>
        <a:defRPr sz="18481" kern="1200">
          <a:solidFill>
            <a:schemeClr val="tx1"/>
          </a:solidFill>
          <a:latin typeface="+mj-lt"/>
          <a:ea typeface="+mj-ea"/>
          <a:cs typeface="+mj-cs"/>
        </a:defRPr>
      </a:lvl1pPr>
    </p:titleStyle>
    <p:bodyStyle>
      <a:lvl1pPr marL="960147" indent="-960147" algn="l" defTabSz="384059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442" indent="-960147" algn="l" defTabSz="384059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737" indent="-960147" algn="l" defTabSz="384059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1032"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327"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622"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917"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2211"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506"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590" rtl="0" eaLnBrk="1" latinLnBrk="0" hangingPunct="1">
        <a:defRPr sz="7560" kern="1200">
          <a:solidFill>
            <a:schemeClr val="tx1"/>
          </a:solidFill>
          <a:latin typeface="+mn-lt"/>
          <a:ea typeface="+mn-ea"/>
          <a:cs typeface="+mn-cs"/>
        </a:defRPr>
      </a:lvl1pPr>
      <a:lvl2pPr marL="1920295" algn="l" defTabSz="3840590" rtl="0" eaLnBrk="1" latinLnBrk="0" hangingPunct="1">
        <a:defRPr sz="7560" kern="1200">
          <a:solidFill>
            <a:schemeClr val="tx1"/>
          </a:solidFill>
          <a:latin typeface="+mn-lt"/>
          <a:ea typeface="+mn-ea"/>
          <a:cs typeface="+mn-cs"/>
        </a:defRPr>
      </a:lvl2pPr>
      <a:lvl3pPr marL="3840590" algn="l" defTabSz="3840590" rtl="0" eaLnBrk="1" latinLnBrk="0" hangingPunct="1">
        <a:defRPr sz="7560" kern="1200">
          <a:solidFill>
            <a:schemeClr val="tx1"/>
          </a:solidFill>
          <a:latin typeface="+mn-lt"/>
          <a:ea typeface="+mn-ea"/>
          <a:cs typeface="+mn-cs"/>
        </a:defRPr>
      </a:lvl3pPr>
      <a:lvl4pPr marL="5760885" algn="l" defTabSz="3840590" rtl="0" eaLnBrk="1" latinLnBrk="0" hangingPunct="1">
        <a:defRPr sz="7560" kern="1200">
          <a:solidFill>
            <a:schemeClr val="tx1"/>
          </a:solidFill>
          <a:latin typeface="+mn-lt"/>
          <a:ea typeface="+mn-ea"/>
          <a:cs typeface="+mn-cs"/>
        </a:defRPr>
      </a:lvl4pPr>
      <a:lvl5pPr marL="7681179" algn="l" defTabSz="3840590" rtl="0" eaLnBrk="1" latinLnBrk="0" hangingPunct="1">
        <a:defRPr sz="7560" kern="1200">
          <a:solidFill>
            <a:schemeClr val="tx1"/>
          </a:solidFill>
          <a:latin typeface="+mn-lt"/>
          <a:ea typeface="+mn-ea"/>
          <a:cs typeface="+mn-cs"/>
        </a:defRPr>
      </a:lvl5pPr>
      <a:lvl6pPr marL="9601474" algn="l" defTabSz="3840590" rtl="0" eaLnBrk="1" latinLnBrk="0" hangingPunct="1">
        <a:defRPr sz="7560" kern="1200">
          <a:solidFill>
            <a:schemeClr val="tx1"/>
          </a:solidFill>
          <a:latin typeface="+mn-lt"/>
          <a:ea typeface="+mn-ea"/>
          <a:cs typeface="+mn-cs"/>
        </a:defRPr>
      </a:lvl6pPr>
      <a:lvl7pPr marL="11521769" algn="l" defTabSz="3840590" rtl="0" eaLnBrk="1" latinLnBrk="0" hangingPunct="1">
        <a:defRPr sz="7560" kern="1200">
          <a:solidFill>
            <a:schemeClr val="tx1"/>
          </a:solidFill>
          <a:latin typeface="+mn-lt"/>
          <a:ea typeface="+mn-ea"/>
          <a:cs typeface="+mn-cs"/>
        </a:defRPr>
      </a:lvl7pPr>
      <a:lvl8pPr marL="13442064" algn="l" defTabSz="3840590" rtl="0" eaLnBrk="1" latinLnBrk="0" hangingPunct="1">
        <a:defRPr sz="7560" kern="1200">
          <a:solidFill>
            <a:schemeClr val="tx1"/>
          </a:solidFill>
          <a:latin typeface="+mn-lt"/>
          <a:ea typeface="+mn-ea"/>
          <a:cs typeface="+mn-cs"/>
        </a:defRPr>
      </a:lvl8pPr>
      <a:lvl9pPr marL="15362359" algn="l" defTabSz="384059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3F9D-E2C5-4A09-83F7-1C1793B17532}"/>
              </a:ext>
            </a:extLst>
          </p:cNvPr>
          <p:cNvSpPr>
            <a:spLocks noGrp="1"/>
          </p:cNvSpPr>
          <p:nvPr>
            <p:ph type="ctrTitle" idx="4294967295"/>
          </p:nvPr>
        </p:nvSpPr>
        <p:spPr>
          <a:xfrm>
            <a:off x="0" y="914400"/>
            <a:ext cx="43891200" cy="3077557"/>
          </a:xfrm>
        </p:spPr>
        <p:txBody>
          <a:bodyPr>
            <a:noAutofit/>
          </a:bodyPr>
          <a:lstStyle/>
          <a:p>
            <a:pPr algn="ctr"/>
            <a:r>
              <a:rPr lang="en-US" sz="9600" b="1" dirty="0">
                <a:latin typeface="Lucida Grande" panose="020B0600040502020204" pitchFamily="34" charset="0"/>
                <a:ea typeface="Helvetica Neue" panose="02000503000000020004" pitchFamily="2" charset="0"/>
                <a:cs typeface="Lucida Grande" panose="020B0600040502020204" pitchFamily="34" charset="0"/>
              </a:rPr>
              <a:t>Exploring One-Cell Inversion Method</a:t>
            </a:r>
            <a:br>
              <a:rPr lang="en-US" sz="9600" b="1" dirty="0">
                <a:latin typeface="Lucida Grande" panose="020B0600040502020204" pitchFamily="34" charset="0"/>
                <a:ea typeface="Helvetica Neue" panose="02000503000000020004" pitchFamily="2" charset="0"/>
                <a:cs typeface="Lucida Grande" panose="020B0600040502020204" pitchFamily="34" charset="0"/>
              </a:rPr>
            </a:br>
            <a:r>
              <a:rPr lang="en-US" sz="9600" b="1" dirty="0">
                <a:latin typeface="Lucida Grande" panose="020B0600040502020204" pitchFamily="34" charset="0"/>
                <a:ea typeface="Helvetica Neue" panose="02000503000000020004" pitchFamily="2" charset="0"/>
                <a:cs typeface="Lucida Grande" panose="020B0600040502020204" pitchFamily="34" charset="0"/>
              </a:rPr>
              <a:t> for Transient Transport on GPUs</a:t>
            </a:r>
            <a:endParaRPr lang="en-US" sz="9600" dirty="0">
              <a:latin typeface="Lucida Grande" panose="020B0600040502020204" pitchFamily="34" charset="0"/>
              <a:ea typeface="Helvetica Neue" panose="02000503000000020004" pitchFamily="2" charset="0"/>
              <a:cs typeface="Lucida Grande" panose="020B0600040502020204" pitchFamily="34" charset="0"/>
            </a:endParaRPr>
          </a:p>
        </p:txBody>
      </p:sp>
      <p:sp>
        <p:nvSpPr>
          <p:cNvPr id="47" name="Title 1">
            <a:extLst>
              <a:ext uri="{FF2B5EF4-FFF2-40B4-BE49-F238E27FC236}">
                <a16:creationId xmlns:a16="http://schemas.microsoft.com/office/drawing/2014/main" id="{1E49CEEB-6B76-424D-9958-0E0D524A382F}"/>
              </a:ext>
            </a:extLst>
          </p:cNvPr>
          <p:cNvSpPr txBox="1">
            <a:spLocks/>
          </p:cNvSpPr>
          <p:nvPr/>
        </p:nvSpPr>
        <p:spPr>
          <a:xfrm>
            <a:off x="0" y="3886200"/>
            <a:ext cx="43891200" cy="2328649"/>
          </a:xfrm>
          <a:prstGeom prst="rect">
            <a:avLst/>
          </a:prstGeom>
        </p:spPr>
        <p:txBody>
          <a:bodyPr vert="horz" lIns="128016" tIns="64008" rIns="128016" bIns="64008" rtlCol="0" anchor="t">
            <a:no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pPr>
              <a:lnSpc>
                <a:spcPct val="150000"/>
              </a:lnSpc>
            </a:pPr>
            <a:r>
              <a:rPr lang="en-US" sz="5400" dirty="0">
                <a:solidFill>
                  <a:schemeClr val="tx1">
                    <a:lumMod val="85000"/>
                    <a:lumOff val="15000"/>
                  </a:schemeClr>
                </a:solidFill>
                <a:latin typeface="Lucida Grande" panose="020B0600040502020204" pitchFamily="34" charset="0"/>
                <a:ea typeface="Verdana" panose="020B0604030504040204" pitchFamily="34" charset="0"/>
                <a:cs typeface="Lucida Grande" panose="020B0600040502020204" pitchFamily="34" charset="0"/>
              </a:rPr>
              <a:t>Joanna Piper Morgan, Ilham </a:t>
            </a:r>
            <a:r>
              <a:rPr lang="en-US" sz="5400" dirty="0" err="1">
                <a:solidFill>
                  <a:schemeClr val="tx1">
                    <a:lumMod val="85000"/>
                    <a:lumOff val="15000"/>
                  </a:schemeClr>
                </a:solidFill>
                <a:latin typeface="Lucida Grande" panose="020B0600040502020204" pitchFamily="34" charset="0"/>
                <a:ea typeface="Verdana" panose="020B0604030504040204" pitchFamily="34" charset="0"/>
                <a:cs typeface="Lucida Grande" panose="020B0600040502020204" pitchFamily="34" charset="0"/>
              </a:rPr>
              <a:t>Variansyah</a:t>
            </a:r>
            <a:r>
              <a:rPr lang="en-US" sz="5400" dirty="0">
                <a:solidFill>
                  <a:schemeClr val="tx1">
                    <a:lumMod val="85000"/>
                    <a:lumOff val="15000"/>
                  </a:schemeClr>
                </a:solidFill>
                <a:latin typeface="Lucida Grande" panose="020B0600040502020204" pitchFamily="34" charset="0"/>
                <a:ea typeface="Verdana" panose="020B0604030504040204" pitchFamily="34" charset="0"/>
                <a:cs typeface="Lucida Grande" panose="020B0600040502020204" pitchFamily="34" charset="0"/>
              </a:rPr>
              <a:t>, Todd S. Palmer, &amp; Kyle E. Niemeyer</a:t>
            </a:r>
          </a:p>
          <a:p>
            <a:r>
              <a:rPr lang="en-US" sz="4000" i="1"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The Center for </a:t>
            </a:r>
            <a:r>
              <a:rPr lang="en-US" sz="4000" i="1" dirty="0" err="1">
                <a:solidFill>
                  <a:schemeClr val="accent3"/>
                </a:solidFill>
                <a:latin typeface="Lucida Grande" panose="020B0600040502020204" pitchFamily="34" charset="0"/>
                <a:ea typeface="Verdana" panose="020B0604030504040204" pitchFamily="34" charset="0"/>
                <a:cs typeface="Lucida Grande" panose="020B0600040502020204" pitchFamily="34" charset="0"/>
              </a:rPr>
              <a:t>Exascale</a:t>
            </a:r>
            <a:r>
              <a:rPr lang="en-US" sz="4000" i="1"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 Monte Carlo Neutron Transport (</a:t>
            </a:r>
            <a:r>
              <a:rPr lang="en-US" sz="4000" i="1" dirty="0" err="1">
                <a:solidFill>
                  <a:schemeClr val="accent3"/>
                </a:solidFill>
                <a:latin typeface="Lucida Grande" panose="020B0600040502020204" pitchFamily="34" charset="0"/>
                <a:ea typeface="Verdana" panose="020B0604030504040204" pitchFamily="34" charset="0"/>
                <a:cs typeface="Lucida Grande" panose="020B0600040502020204" pitchFamily="34" charset="0"/>
              </a:rPr>
              <a:t>CEMeNT</a:t>
            </a:r>
            <a:r>
              <a:rPr lang="en-US" sz="4000" i="1"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 at Oregon State University</a:t>
            </a:r>
          </a:p>
        </p:txBody>
      </p:sp>
      <p:pic>
        <p:nvPicPr>
          <p:cNvPr id="11" name="Graphic 10">
            <a:extLst>
              <a:ext uri="{FF2B5EF4-FFF2-40B4-BE49-F238E27FC236}">
                <a16:creationId xmlns:a16="http://schemas.microsoft.com/office/drawing/2014/main" id="{97696C33-C5AA-FC0E-1DCA-4E7FCB0017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6800" y="1216152"/>
            <a:ext cx="4394200" cy="4394200"/>
          </a:xfrm>
          <a:prstGeom prst="rect">
            <a:avLst/>
          </a:prstGeom>
        </p:spPr>
      </p:pic>
      <p:grpSp>
        <p:nvGrpSpPr>
          <p:cNvPr id="32" name="Group 31">
            <a:extLst>
              <a:ext uri="{FF2B5EF4-FFF2-40B4-BE49-F238E27FC236}">
                <a16:creationId xmlns:a16="http://schemas.microsoft.com/office/drawing/2014/main" id="{5EE83473-0F58-06EF-2600-9BD817874839}"/>
              </a:ext>
            </a:extLst>
          </p:cNvPr>
          <p:cNvGrpSpPr/>
          <p:nvPr/>
        </p:nvGrpSpPr>
        <p:grpSpPr>
          <a:xfrm>
            <a:off x="1143000" y="7611253"/>
            <a:ext cx="13258800" cy="4572000"/>
            <a:chOff x="2245688" y="5077361"/>
            <a:chExt cx="8685548" cy="3161792"/>
          </a:xfrm>
        </p:grpSpPr>
        <p:sp>
          <p:nvSpPr>
            <p:cNvPr id="33" name="TextBox 32">
              <a:extLst>
                <a:ext uri="{FF2B5EF4-FFF2-40B4-BE49-F238E27FC236}">
                  <a16:creationId xmlns:a16="http://schemas.microsoft.com/office/drawing/2014/main" id="{118A74BC-76A8-B3AF-2C85-C8C45861CC64}"/>
                </a:ext>
              </a:extLst>
            </p:cNvPr>
            <p:cNvSpPr txBox="1"/>
            <p:nvPr/>
          </p:nvSpPr>
          <p:spPr>
            <a:xfrm>
              <a:off x="2245688" y="5077361"/>
              <a:ext cx="8685548" cy="945313"/>
            </a:xfrm>
            <a:prstGeom prst="rect">
              <a:avLst/>
            </a:prstGeom>
            <a:solidFill>
              <a:srgbClr val="D73E08"/>
            </a:solidFill>
            <a:ln w="152400">
              <a:solidFill>
                <a:srgbClr val="D73E08"/>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8000" b="1" dirty="0">
                  <a:solidFill>
                    <a:schemeClr val="bg1"/>
                  </a:solidFill>
                  <a:latin typeface="Lucida Grande" panose="020B0600040502020204" pitchFamily="34" charset="0"/>
                  <a:ea typeface="Verdana" panose="020B0604030504040204" pitchFamily="34" charset="0"/>
                  <a:cs typeface="Lucida Grande" panose="020B0600040502020204" pitchFamily="34" charset="0"/>
                </a:rPr>
                <a:t>Objective</a:t>
              </a:r>
            </a:p>
          </p:txBody>
        </p:sp>
        <p:sp>
          <p:nvSpPr>
            <p:cNvPr id="34" name="TextBox 33">
              <a:extLst>
                <a:ext uri="{FF2B5EF4-FFF2-40B4-BE49-F238E27FC236}">
                  <a16:creationId xmlns:a16="http://schemas.microsoft.com/office/drawing/2014/main" id="{FBCDE03F-DF14-3EA5-A2B6-9D0212DF3673}"/>
                </a:ext>
              </a:extLst>
            </p:cNvPr>
            <p:cNvSpPr txBox="1"/>
            <p:nvPr/>
          </p:nvSpPr>
          <p:spPr>
            <a:xfrm>
              <a:off x="2245688" y="6062735"/>
              <a:ext cx="8685548" cy="2176418"/>
            </a:xfrm>
            <a:prstGeom prst="rect">
              <a:avLst/>
            </a:prstGeom>
            <a:solidFill>
              <a:schemeClr val="bg2"/>
            </a:solidFill>
            <a:ln w="152400">
              <a:solidFill>
                <a:srgbClr val="D73E08"/>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4800" b="1" dirty="0">
                  <a:solidFill>
                    <a:schemeClr val="tx1"/>
                  </a:solidFill>
                  <a:latin typeface="Lucida Grande" panose="020B0600040502020204" pitchFamily="34" charset="0"/>
                  <a:ea typeface="Verdana" panose="020B0604030504040204" pitchFamily="34" charset="0"/>
                  <a:cs typeface="Lucida Grande" panose="020B0600040502020204" pitchFamily="34" charset="0"/>
                </a:rPr>
                <a:t>Devise a transient neutron transport scheme that is parallelizable over the spatial dimension to increase performance on GPUs</a:t>
              </a:r>
            </a:p>
          </p:txBody>
        </p:sp>
      </p:grpSp>
      <p:sp>
        <p:nvSpPr>
          <p:cNvPr id="44" name="TextBox 43">
            <a:extLst>
              <a:ext uri="{FF2B5EF4-FFF2-40B4-BE49-F238E27FC236}">
                <a16:creationId xmlns:a16="http://schemas.microsoft.com/office/drawing/2014/main" id="{4F4D898C-5FEE-3228-1302-ADDBC53A9E13}"/>
              </a:ext>
            </a:extLst>
          </p:cNvPr>
          <p:cNvSpPr txBox="1"/>
          <p:nvPr/>
        </p:nvSpPr>
        <p:spPr>
          <a:xfrm>
            <a:off x="914400" y="12670971"/>
            <a:ext cx="13716000" cy="157836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Time Dependent Neutron Transport Equation</a:t>
            </a:r>
          </a:p>
        </p:txBody>
      </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FE530455-4B7B-6C1F-74E8-BE7EE6785150}"/>
                  </a:ext>
                </a:extLst>
              </p:cNvPr>
              <p:cNvSpPr txBox="1"/>
              <p:nvPr/>
            </p:nvSpPr>
            <p:spPr>
              <a:xfrm>
                <a:off x="914399" y="14467355"/>
                <a:ext cx="13716000" cy="2493696"/>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𝑣</m:t>
                          </m:r>
                        </m:den>
                      </m:f>
                      <m:f>
                        <m:fPr>
                          <m:ctrlPr>
                            <a:rPr lang="en-US" sz="4800" i="1" smtClean="0">
                              <a:latin typeface="Cambria Math" panose="02040503050406030204" pitchFamily="18" charset="0"/>
                            </a:rPr>
                          </m:ctrlPr>
                        </m:fPr>
                        <m:num>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𝜓</m:t>
                              </m:r>
                            </m:e>
                            <m:sub>
                              <m:r>
                                <a:rPr lang="en-US" sz="4800" i="1">
                                  <a:latin typeface="Cambria Math" panose="02040503050406030204" pitchFamily="18" charset="0"/>
                                </a:rPr>
                                <m:t>𝑚</m:t>
                              </m:r>
                            </m:sub>
                          </m:sSub>
                          <m:d>
                            <m:dPr>
                              <m:ctrlPr>
                                <a:rPr lang="en-US" sz="4800" i="1">
                                  <a:latin typeface="Cambria Math" panose="02040503050406030204" pitchFamily="18" charset="0"/>
                                </a:rPr>
                              </m:ctrlPr>
                            </m:dPr>
                            <m:e>
                              <m:r>
                                <a:rPr lang="en-US" sz="4800" i="1">
                                  <a:latin typeface="Cambria Math" panose="02040503050406030204" pitchFamily="18" charset="0"/>
                                </a:rPr>
                                <m:t>𝑡</m:t>
                              </m:r>
                              <m:r>
                                <a:rPr lang="en-US" sz="4800" i="1">
                                  <a:latin typeface="Cambria Math" panose="02040503050406030204" pitchFamily="18" charset="0"/>
                                </a:rPr>
                                <m:t>,</m:t>
                              </m:r>
                              <m:r>
                                <a:rPr lang="en-US" sz="4800" i="1">
                                  <a:latin typeface="Cambria Math" panose="02040503050406030204" pitchFamily="18" charset="0"/>
                                </a:rPr>
                                <m:t>𝑥</m:t>
                              </m:r>
                            </m:e>
                          </m:d>
                        </m:num>
                        <m:den>
                          <m:r>
                            <a:rPr lang="en-US" sz="4800" i="1">
                              <a:latin typeface="Cambria Math" panose="02040503050406030204" pitchFamily="18" charset="0"/>
                            </a:rPr>
                            <m:t>𝜕</m:t>
                          </m:r>
                          <m:r>
                            <a:rPr lang="en-US" sz="4800" b="0" i="1" smtClean="0">
                              <a:latin typeface="Cambria Math" panose="02040503050406030204" pitchFamily="18" charset="0"/>
                            </a:rPr>
                            <m:t>𝑡</m:t>
                          </m:r>
                        </m:den>
                      </m:f>
                      <m:r>
                        <a:rPr lang="en-US" sz="4800" i="1">
                          <a:latin typeface="Cambria Math" panose="02040503050406030204" pitchFamily="18" charset="0"/>
                        </a:rPr>
                        <m: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𝜇</m:t>
                          </m:r>
                        </m:e>
                        <m:sub>
                          <m:r>
                            <a:rPr lang="en-US" sz="4800" b="0" i="1" smtClean="0">
                              <a:latin typeface="Cambria Math" panose="02040503050406030204" pitchFamily="18" charset="0"/>
                            </a:rPr>
                            <m:t>𝑚</m:t>
                          </m:r>
                        </m:sub>
                      </m:sSub>
                      <m:f>
                        <m:fPr>
                          <m:ctrlPr>
                            <a:rPr lang="en-US" sz="4800" i="1">
                              <a:latin typeface="Cambria Math" panose="02040503050406030204" pitchFamily="18" charset="0"/>
                            </a:rPr>
                          </m:ctrlPr>
                        </m:fPr>
                        <m:num>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𝜓</m:t>
                              </m:r>
                            </m:e>
                            <m:sub>
                              <m:r>
                                <a:rPr lang="en-US" sz="4800" i="1">
                                  <a:latin typeface="Cambria Math" panose="02040503050406030204" pitchFamily="18" charset="0"/>
                                </a:rPr>
                                <m:t>𝑚</m:t>
                              </m:r>
                            </m:sub>
                          </m:sSub>
                          <m:d>
                            <m:dPr>
                              <m:ctrlPr>
                                <a:rPr lang="en-US" sz="4800" i="1">
                                  <a:latin typeface="Cambria Math" panose="02040503050406030204" pitchFamily="18" charset="0"/>
                                </a:rPr>
                              </m:ctrlPr>
                            </m:dPr>
                            <m:e>
                              <m:r>
                                <a:rPr lang="en-US" sz="4800" i="1">
                                  <a:latin typeface="Cambria Math" panose="02040503050406030204" pitchFamily="18" charset="0"/>
                                </a:rPr>
                                <m:t>𝑡</m:t>
                              </m:r>
                              <m:r>
                                <a:rPr lang="en-US" sz="4800" i="1">
                                  <a:latin typeface="Cambria Math" panose="02040503050406030204" pitchFamily="18" charset="0"/>
                                </a:rPr>
                                <m:t>,</m:t>
                              </m:r>
                              <m:r>
                                <a:rPr lang="en-US" sz="4800" i="1">
                                  <a:latin typeface="Cambria Math" panose="02040503050406030204" pitchFamily="18" charset="0"/>
                                </a:rPr>
                                <m:t>𝑥</m:t>
                              </m:r>
                            </m:e>
                          </m:d>
                        </m:num>
                        <m:den>
                          <m:r>
                            <a:rPr lang="en-US" sz="4800" i="1">
                              <a:latin typeface="Cambria Math" panose="02040503050406030204" pitchFamily="18" charset="0"/>
                            </a:rPr>
                            <m:t>𝜕</m:t>
                          </m:r>
                          <m:r>
                            <a:rPr lang="en-US" sz="4800" i="1">
                              <a:latin typeface="Cambria Math" panose="02040503050406030204" pitchFamily="18" charset="0"/>
                            </a:rPr>
                            <m:t>𝑥</m:t>
                          </m:r>
                        </m:den>
                      </m:f>
                      <m:r>
                        <a:rPr lang="en-US" sz="4800" i="1">
                          <a:latin typeface="Cambria Math" panose="02040503050406030204" pitchFamily="18" charset="0"/>
                        </a:rPr>
                        <m:t>+</m:t>
                      </m:r>
                      <m:sSub>
                        <m:sSubPr>
                          <m:ctrlPr>
                            <a:rPr lang="en-US" sz="4800" i="1">
                              <a:latin typeface="Cambria Math" panose="02040503050406030204" pitchFamily="18" charset="0"/>
                            </a:rPr>
                          </m:ctrlPr>
                        </m:sSubPr>
                        <m:e>
                          <m:r>
                            <m:rPr>
                              <m:sty m:val="p"/>
                            </m:rPr>
                            <a:rPr lang="en-US" sz="4800">
                              <a:latin typeface="Cambria Math" panose="02040503050406030204" pitchFamily="18" charset="0"/>
                            </a:rPr>
                            <m:t>Σ</m:t>
                          </m:r>
                        </m:e>
                        <m:sub>
                          <m:r>
                            <a:rPr lang="en-US" sz="4800" i="1">
                              <a:latin typeface="Cambria Math" panose="02040503050406030204" pitchFamily="18" charset="0"/>
                            </a:rPr>
                            <m:t>𝑡</m:t>
                          </m:r>
                        </m:sub>
                      </m:sSub>
                      <m:d>
                        <m:dPr>
                          <m:ctrlPr>
                            <a:rPr lang="en-US" sz="4800" b="0" i="1" smtClean="0">
                              <a:latin typeface="Cambria Math" panose="02040503050406030204" pitchFamily="18" charset="0"/>
                            </a:rPr>
                          </m:ctrlPr>
                        </m:dPr>
                        <m:e>
                          <m:r>
                            <a:rPr lang="en-US" sz="4800" b="0" i="1" smtClean="0">
                              <a:latin typeface="Cambria Math" panose="02040503050406030204" pitchFamily="18" charset="0"/>
                            </a:rPr>
                            <m:t>𝑥</m:t>
                          </m:r>
                        </m:e>
                      </m:d>
                      <m:r>
                        <a:rPr lang="en-US" sz="4800" b="0" i="1" smtClean="0">
                          <a:latin typeface="Cambria Math" panose="02040503050406030204" pitchFamily="18" charset="0"/>
                        </a:rPr>
                        <m:t> </m:t>
                      </m:r>
                      <m:sSub>
                        <m:sSubPr>
                          <m:ctrlPr>
                            <a:rPr lang="en-US" sz="4800" i="1">
                              <a:latin typeface="Cambria Math" panose="02040503050406030204" pitchFamily="18" charset="0"/>
                            </a:rPr>
                          </m:ctrlPr>
                        </m:sSubPr>
                        <m:e>
                          <m:r>
                            <a:rPr lang="en-US" sz="4800" i="1">
                              <a:latin typeface="Cambria Math" panose="02040503050406030204" pitchFamily="18" charset="0"/>
                            </a:rPr>
                            <m:t>𝜓</m:t>
                          </m:r>
                        </m:e>
                        <m:sub>
                          <m:r>
                            <a:rPr lang="en-US" sz="4800" i="1">
                              <a:latin typeface="Cambria Math" panose="02040503050406030204" pitchFamily="18" charset="0"/>
                            </a:rPr>
                            <m:t>𝑚</m:t>
                          </m:r>
                        </m:sub>
                      </m:sSub>
                      <m:d>
                        <m:dPr>
                          <m:ctrlPr>
                            <a:rPr lang="en-US" sz="4800" i="1">
                              <a:latin typeface="Cambria Math" panose="02040503050406030204" pitchFamily="18" charset="0"/>
                            </a:rPr>
                          </m:ctrlPr>
                        </m:dPr>
                        <m:e>
                          <m:r>
                            <a:rPr lang="en-US" sz="4800" i="1">
                              <a:latin typeface="Cambria Math" panose="02040503050406030204" pitchFamily="18" charset="0"/>
                            </a:rPr>
                            <m:t>𝑡</m:t>
                          </m:r>
                          <m:r>
                            <a:rPr lang="en-US" sz="4800" i="1">
                              <a:latin typeface="Cambria Math" panose="02040503050406030204" pitchFamily="18" charset="0"/>
                            </a:rPr>
                            <m:t>, </m:t>
                          </m:r>
                          <m:r>
                            <a:rPr lang="en-US" sz="4800" i="1">
                              <a:latin typeface="Cambria Math" panose="02040503050406030204" pitchFamily="18" charset="0"/>
                            </a:rPr>
                            <m:t>𝑥</m:t>
                          </m:r>
                        </m:e>
                      </m:d>
                    </m:oMath>
                  </m:oMathPara>
                </a14:m>
                <a:endParaRPr lang="en-US" sz="4800" i="1" dirty="0">
                  <a:latin typeface="Cambria Math" panose="02040503050406030204" pitchFamily="18" charset="0"/>
                </a:endParaRPr>
              </a:p>
              <a:p>
                <a:pPr algn="ctr"/>
                <a:r>
                  <a:rPr lang="en-US" sz="4800" dirty="0"/>
                  <a:t>	</a:t>
                </a:r>
                <a14:m>
                  <m:oMath xmlns:m="http://schemas.openxmlformats.org/officeDocument/2006/math">
                    <m:r>
                      <a:rPr lang="en-US" sz="4800" i="1">
                        <a:latin typeface="Cambria Math" panose="02040503050406030204" pitchFamily="18" charset="0"/>
                      </a:rPr>
                      <m:t>=</m:t>
                    </m:r>
                    <m:f>
                      <m:fPr>
                        <m:ctrlPr>
                          <a:rPr lang="en-US" sz="4800" b="0" i="1" smtClean="0">
                            <a:latin typeface="Cambria Math" panose="02040503050406030204" pitchFamily="18" charset="0"/>
                          </a:rPr>
                        </m:ctrlPr>
                      </m:fPr>
                      <m:num>
                        <m:sSub>
                          <m:sSubPr>
                            <m:ctrlPr>
                              <a:rPr lang="en-US" sz="4800" i="1">
                                <a:latin typeface="Cambria Math" panose="02040503050406030204" pitchFamily="18" charset="0"/>
                              </a:rPr>
                            </m:ctrlPr>
                          </m:sSubPr>
                          <m:e>
                            <m:r>
                              <m:rPr>
                                <m:sty m:val="p"/>
                              </m:rPr>
                              <a:rPr lang="en-US" sz="4800">
                                <a:latin typeface="Cambria Math" panose="02040503050406030204" pitchFamily="18" charset="0"/>
                              </a:rPr>
                              <m:t>Σ</m:t>
                            </m:r>
                          </m:e>
                          <m:sub>
                            <m:r>
                              <a:rPr lang="en-US" sz="4800" i="1">
                                <a:latin typeface="Cambria Math" panose="02040503050406030204" pitchFamily="18" charset="0"/>
                              </a:rPr>
                              <m:t>𝑠</m:t>
                            </m:r>
                          </m:sub>
                        </m:sSub>
                        <m:r>
                          <a:rPr lang="en-US" sz="4800" b="0" i="1" smtClean="0">
                            <a:latin typeface="Cambria Math" panose="02040503050406030204" pitchFamily="18" charset="0"/>
                          </a:rPr>
                          <m:t>(</m:t>
                        </m:r>
                        <m:r>
                          <a:rPr lang="en-US" sz="4800" b="0" i="1" smtClean="0">
                            <a:latin typeface="Cambria Math" panose="02040503050406030204" pitchFamily="18" charset="0"/>
                          </a:rPr>
                          <m:t>𝑥</m:t>
                        </m:r>
                        <m:r>
                          <a:rPr lang="en-US" sz="4800" b="0" i="1" smtClean="0">
                            <a:latin typeface="Cambria Math" panose="02040503050406030204" pitchFamily="18" charset="0"/>
                          </a:rPr>
                          <m:t>)</m:t>
                        </m:r>
                      </m:num>
                      <m:den>
                        <m:r>
                          <a:rPr lang="en-US" sz="4800" b="0" i="1" smtClean="0">
                            <a:latin typeface="Cambria Math" panose="02040503050406030204" pitchFamily="18" charset="0"/>
                          </a:rPr>
                          <m:t>2</m:t>
                        </m:r>
                      </m:den>
                    </m:f>
                    <m:nary>
                      <m:naryPr>
                        <m:chr m:val="∑"/>
                        <m:limLoc m:val="subSup"/>
                        <m:ctrlPr>
                          <a:rPr lang="en-US" sz="4800" i="1">
                            <a:latin typeface="Cambria Math" panose="02040503050406030204" pitchFamily="18" charset="0"/>
                          </a:rPr>
                        </m:ctrlPr>
                      </m:naryPr>
                      <m:sub>
                        <m:r>
                          <m:rPr>
                            <m:brk m:alnAt="1"/>
                          </m:rPr>
                          <a:rPr lang="en-US" sz="4800" b="0" i="1" smtClean="0">
                            <a:latin typeface="Cambria Math" panose="02040503050406030204" pitchFamily="18" charset="0"/>
                          </a:rPr>
                          <m:t>𝑛</m:t>
                        </m:r>
                        <m:r>
                          <a:rPr lang="en-US" sz="4800" b="0" i="1" smtClean="0">
                            <a:latin typeface="Cambria Math" panose="02040503050406030204" pitchFamily="18" charset="0"/>
                          </a:rPr>
                          <m:t>=1</m:t>
                        </m:r>
                      </m:sub>
                      <m:sup>
                        <m:r>
                          <a:rPr lang="en-US" sz="4800" i="1" smtClean="0">
                            <a:latin typeface="Cambria Math" panose="02040503050406030204" pitchFamily="18" charset="0"/>
                          </a:rPr>
                          <m:t>𝑀</m:t>
                        </m:r>
                      </m:sup>
                      <m:e>
                        <m:sSub>
                          <m:sSubPr>
                            <m:ctrlPr>
                              <a:rPr lang="en-US" sz="4800" i="1">
                                <a:latin typeface="Cambria Math" panose="02040503050406030204" pitchFamily="18" charset="0"/>
                              </a:rPr>
                            </m:ctrlPr>
                          </m:sSubPr>
                          <m:e>
                            <m:r>
                              <a:rPr lang="en-US" sz="4800" i="1">
                                <a:latin typeface="Cambria Math" panose="02040503050406030204" pitchFamily="18" charset="0"/>
                              </a:rPr>
                              <m:t>𝑤</m:t>
                            </m:r>
                          </m:e>
                          <m:sub>
                            <m:r>
                              <a:rPr lang="en-US" sz="4800" b="0" i="1" smtClean="0">
                                <a:latin typeface="Cambria Math" panose="02040503050406030204" pitchFamily="18" charset="0"/>
                              </a:rPr>
                              <m:t>𝑛</m:t>
                            </m:r>
                          </m:sub>
                        </m:sSub>
                        <m:sSub>
                          <m:sSubPr>
                            <m:ctrlPr>
                              <a:rPr lang="en-US" sz="4800" i="1">
                                <a:latin typeface="Cambria Math" panose="02040503050406030204" pitchFamily="18" charset="0"/>
                              </a:rPr>
                            </m:ctrlPr>
                          </m:sSubPr>
                          <m:e>
                            <m:r>
                              <a:rPr lang="en-US" sz="4800" i="1">
                                <a:latin typeface="Cambria Math" panose="02040503050406030204" pitchFamily="18" charset="0"/>
                              </a:rPr>
                              <m:t>𝜓</m:t>
                            </m:r>
                          </m:e>
                          <m:sub>
                            <m:r>
                              <a:rPr lang="en-US" sz="4800" b="0" i="1" smtClean="0">
                                <a:latin typeface="Cambria Math" panose="02040503050406030204" pitchFamily="18" charset="0"/>
                              </a:rPr>
                              <m:t>𝑛</m:t>
                            </m:r>
                          </m:sub>
                        </m:sSub>
                        <m:r>
                          <a:rPr lang="en-US" sz="4800" i="1">
                            <a:latin typeface="Cambria Math" panose="02040503050406030204" pitchFamily="18" charset="0"/>
                          </a:rPr>
                          <m:t>(</m:t>
                        </m:r>
                        <m:r>
                          <a:rPr lang="en-US" sz="4800" i="1">
                            <a:latin typeface="Cambria Math" panose="02040503050406030204" pitchFamily="18" charset="0"/>
                          </a:rPr>
                          <m:t>𝑡</m:t>
                        </m:r>
                        <m:r>
                          <a:rPr lang="en-US" sz="4800" i="1">
                            <a:latin typeface="Cambria Math" panose="02040503050406030204" pitchFamily="18" charset="0"/>
                          </a:rPr>
                          <m:t>,</m:t>
                        </m:r>
                        <m:r>
                          <a:rPr lang="en-US" sz="4800" i="1">
                            <a:latin typeface="Cambria Math" panose="02040503050406030204" pitchFamily="18" charset="0"/>
                          </a:rPr>
                          <m:t>𝑥</m:t>
                        </m:r>
                        <m:r>
                          <a:rPr lang="en-US" sz="4800" i="1">
                            <a:latin typeface="Cambria Math" panose="02040503050406030204" pitchFamily="18" charset="0"/>
                          </a:rPr>
                          <m:t>)</m:t>
                        </m:r>
                      </m:e>
                    </m:nary>
                    <m:r>
                      <a:rPr lang="en-US" sz="4800" i="1">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2</m:t>
                        </m:r>
                      </m:den>
                    </m:f>
                    <m:r>
                      <a:rPr lang="en-US" sz="4800" i="1">
                        <a:latin typeface="Cambria Math" panose="02040503050406030204" pitchFamily="18" charset="0"/>
                      </a:rPr>
                      <m:t>𝑄</m:t>
                    </m:r>
                    <m:d>
                      <m:dPr>
                        <m:ctrlPr>
                          <a:rPr lang="en-US" sz="4800" i="1">
                            <a:latin typeface="Cambria Math" panose="02040503050406030204" pitchFamily="18" charset="0"/>
                          </a:rPr>
                        </m:ctrlPr>
                      </m:dPr>
                      <m:e>
                        <m:r>
                          <a:rPr lang="en-US" sz="4800" i="1">
                            <a:latin typeface="Cambria Math" panose="02040503050406030204" pitchFamily="18" charset="0"/>
                          </a:rPr>
                          <m:t>𝑡</m:t>
                        </m:r>
                        <m:r>
                          <a:rPr lang="en-US" sz="4800" i="1">
                            <a:latin typeface="Cambria Math" panose="02040503050406030204" pitchFamily="18" charset="0"/>
                          </a:rPr>
                          <m:t>,</m:t>
                        </m:r>
                        <m:r>
                          <a:rPr lang="en-US" sz="4800" i="1">
                            <a:latin typeface="Cambria Math" panose="02040503050406030204" pitchFamily="18" charset="0"/>
                          </a:rPr>
                          <m:t>𝑥</m:t>
                        </m:r>
                      </m:e>
                    </m:d>
                    <m:r>
                      <a:rPr lang="en-US" sz="4800" b="0" i="1" smtClean="0">
                        <a:latin typeface="Cambria Math" panose="02040503050406030204" pitchFamily="18" charset="0"/>
                      </a:rPr>
                      <m:t>,     </m:t>
                    </m:r>
                    <m:r>
                      <a:rPr lang="en-US" sz="4800" b="0" i="1" smtClean="0">
                        <a:latin typeface="Cambria Math" panose="02040503050406030204" pitchFamily="18" charset="0"/>
                      </a:rPr>
                      <m:t>𝑚</m:t>
                    </m:r>
                    <m:r>
                      <a:rPr lang="en-US" sz="4800" b="0" i="1" smtClean="0">
                        <a:latin typeface="Cambria Math" panose="02040503050406030204" pitchFamily="18" charset="0"/>
                      </a:rPr>
                      <m:t>=1…</m:t>
                    </m:r>
                    <m:r>
                      <a:rPr lang="en-US" sz="4800" b="0" i="1" smtClean="0">
                        <a:latin typeface="Cambria Math" panose="02040503050406030204" pitchFamily="18" charset="0"/>
                      </a:rPr>
                      <m:t>𝑀</m:t>
                    </m:r>
                  </m:oMath>
                </a14:m>
                <a:endParaRPr lang="en-US" sz="8000" dirty="0"/>
              </a:p>
            </p:txBody>
          </p:sp>
        </mc:Choice>
        <mc:Fallback>
          <p:sp>
            <p:nvSpPr>
              <p:cNvPr id="53" name="TextBox 52">
                <a:extLst>
                  <a:ext uri="{FF2B5EF4-FFF2-40B4-BE49-F238E27FC236}">
                    <a16:creationId xmlns:a16="http://schemas.microsoft.com/office/drawing/2014/main" id="{FE530455-4B7B-6C1F-74E8-BE7EE6785150}"/>
                  </a:ext>
                </a:extLst>
              </p:cNvPr>
              <p:cNvSpPr txBox="1">
                <a:spLocks noRot="1" noChangeAspect="1" noMove="1" noResize="1" noEditPoints="1" noAdjustHandles="1" noChangeArrowheads="1" noChangeShapeType="1" noTextEdit="1"/>
              </p:cNvSpPr>
              <p:nvPr/>
            </p:nvSpPr>
            <p:spPr>
              <a:xfrm>
                <a:off x="914399" y="14467355"/>
                <a:ext cx="13716000" cy="2493696"/>
              </a:xfrm>
              <a:prstGeom prst="rect">
                <a:avLst/>
              </a:prstGeom>
              <a:blipFill>
                <a:blip r:embed="rId5"/>
                <a:stretch>
                  <a:fillRect l="-1481" t="-508" r="-1296" b="-70051"/>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6A809152-C824-F654-7ADA-BFC68F80781D}"/>
              </a:ext>
            </a:extLst>
          </p:cNvPr>
          <p:cNvSpPr txBox="1"/>
          <p:nvPr/>
        </p:nvSpPr>
        <p:spPr>
          <a:xfrm>
            <a:off x="914400" y="17211897"/>
            <a:ext cx="13716000" cy="1754326"/>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1D transient, neutron transport equation in S</a:t>
            </a:r>
            <a:r>
              <a:rPr lang="en-US" sz="3600" baseline="-25000" dirty="0">
                <a:latin typeface="Lucida Grande" panose="020B0600040502020204" pitchFamily="34" charset="0"/>
                <a:cs typeface="Lucida Grande" panose="020B0600040502020204" pitchFamily="34" charset="0"/>
              </a:rPr>
              <a:t>N</a:t>
            </a:r>
            <a:r>
              <a:rPr lang="en-US" sz="3600" dirty="0">
                <a:latin typeface="Lucida Grande" panose="020B0600040502020204" pitchFamily="34" charset="0"/>
                <a:cs typeface="Lucida Grande" panose="020B0600040502020204" pitchFamily="34" charset="0"/>
              </a:rPr>
              <a:t> (Gauss-Legendre in 1D) angle quadrature in slab geometry assuming isotropic scattering and isotropic sources.</a:t>
            </a:r>
          </a:p>
        </p:txBody>
      </p:sp>
      <p:sp>
        <p:nvSpPr>
          <p:cNvPr id="57" name="TextBox 56">
            <a:extLst>
              <a:ext uri="{FF2B5EF4-FFF2-40B4-BE49-F238E27FC236}">
                <a16:creationId xmlns:a16="http://schemas.microsoft.com/office/drawing/2014/main" id="{0F8E8333-8445-4C6E-3D7B-4E43714EF528}"/>
              </a:ext>
            </a:extLst>
          </p:cNvPr>
          <p:cNvSpPr txBox="1"/>
          <p:nvPr/>
        </p:nvSpPr>
        <p:spPr>
          <a:xfrm>
            <a:off x="914399" y="19276664"/>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Space and Time Discretizations</a:t>
            </a:r>
          </a:p>
        </p:txBody>
      </p:sp>
      <p:sp>
        <p:nvSpPr>
          <p:cNvPr id="59" name="TextBox 58">
            <a:extLst>
              <a:ext uri="{FF2B5EF4-FFF2-40B4-BE49-F238E27FC236}">
                <a16:creationId xmlns:a16="http://schemas.microsoft.com/office/drawing/2014/main" id="{C4876C14-8961-A39F-10C4-CEAE68AF0501}"/>
              </a:ext>
            </a:extLst>
          </p:cNvPr>
          <p:cNvSpPr txBox="1"/>
          <p:nvPr/>
        </p:nvSpPr>
        <p:spPr>
          <a:xfrm>
            <a:off x="914399" y="20296984"/>
            <a:ext cx="13716000" cy="2862322"/>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Using a Simple corner balance (in space) and time dependent multiple balance [1] (in time) discretization, a set of linear equations can be used to solve for angular flux (</a:t>
            </a:r>
            <a:r>
              <a:rPr lang="el-GR" sz="3600" dirty="0">
                <a:solidFill>
                  <a:srgbClr val="202122"/>
                </a:solidFill>
                <a:latin typeface="Cambria Math" panose="02040503050406030204" pitchFamily="18" charset="0"/>
                <a:ea typeface="Cambria Math" panose="02040503050406030204" pitchFamily="18" charset="0"/>
                <a:cs typeface="Verdana" panose="020B0604030504040204" pitchFamily="34" charset="0"/>
              </a:rPr>
              <a:t>ψ</a:t>
            </a:r>
            <a:r>
              <a:rPr lang="en-US" sz="3600" dirty="0">
                <a:latin typeface="Lucida Grande" panose="020B0600040502020204" pitchFamily="34" charset="0"/>
                <a:cs typeface="Lucida Grande" panose="020B0600040502020204" pitchFamily="34" charset="0"/>
              </a:rPr>
              <a:t>) in all angles, cells, and time steps. The order of unknowns within a time step is given by </a:t>
            </a:r>
          </a:p>
        </p:txBody>
      </p:sp>
      <p:sp>
        <p:nvSpPr>
          <p:cNvPr id="61" name="TextBox 60">
            <a:extLst>
              <a:ext uri="{FF2B5EF4-FFF2-40B4-BE49-F238E27FC236}">
                <a16:creationId xmlns:a16="http://schemas.microsoft.com/office/drawing/2014/main" id="{02E2304A-D1DA-09A0-DDAB-C5456E07DDA0}"/>
              </a:ext>
            </a:extLst>
          </p:cNvPr>
          <p:cNvSpPr txBox="1"/>
          <p:nvPr/>
        </p:nvSpPr>
        <p:spPr>
          <a:xfrm>
            <a:off x="914400" y="24752571"/>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One Cell Inversions</a:t>
            </a:r>
          </a:p>
        </p:txBody>
      </p:sp>
      <p:sp>
        <p:nvSpPr>
          <p:cNvPr id="63" name="TextBox 62">
            <a:extLst>
              <a:ext uri="{FF2B5EF4-FFF2-40B4-BE49-F238E27FC236}">
                <a16:creationId xmlns:a16="http://schemas.microsoft.com/office/drawing/2014/main" id="{2A8B11BB-DCE2-E213-AE9E-B095CF7586A5}"/>
              </a:ext>
            </a:extLst>
          </p:cNvPr>
          <p:cNvSpPr txBox="1"/>
          <p:nvPr/>
        </p:nvSpPr>
        <p:spPr>
          <a:xfrm>
            <a:off x="914399" y="25771819"/>
            <a:ext cx="13716000" cy="8956298"/>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An iterative scheme is needed to treat the </a:t>
            </a:r>
            <a:r>
              <a:rPr lang="en-US" sz="3600" dirty="0" err="1">
                <a:latin typeface="Lucida Grande" panose="020B0600040502020204" pitchFamily="34" charset="0"/>
                <a:cs typeface="Lucida Grande" panose="020B0600040502020204" pitchFamily="34" charset="0"/>
              </a:rPr>
              <a:t>integro</a:t>
            </a:r>
            <a:r>
              <a:rPr lang="en-US" sz="3600" dirty="0">
                <a:latin typeface="Lucida Grande" panose="020B0600040502020204" pitchFamily="34" charset="0"/>
                <a:cs typeface="Lucida Grande" panose="020B0600040502020204" pitchFamily="34" charset="0"/>
              </a:rPr>
              <a:t>-differential nature of the neutron transport equation. Normally this is done using transport sweeps (aka source iterations or Richardson iterations) accompanied by preconditioners or synthetic accelerators [2]. Information flows from cell to cell within each iteration and is inherently parallel over the angular quadrature and not the spatial domain. This is problematic as in most problems the spatial domain is much larger than the quadrature order</a:t>
            </a:r>
          </a:p>
          <a:p>
            <a:endParaRPr lang="en-US" sz="3600" dirty="0">
              <a:latin typeface="Lucida Grande" panose="020B0600040502020204" pitchFamily="34" charset="0"/>
              <a:cs typeface="Lucida Grande" panose="020B0600040502020204" pitchFamily="34" charset="0"/>
            </a:endParaRPr>
          </a:p>
          <a:p>
            <a:r>
              <a:rPr lang="en-US" sz="3600" dirty="0">
                <a:latin typeface="Lucida Grande" panose="020B0600040502020204" pitchFamily="34" charset="0"/>
                <a:cs typeface="Lucida Grande" panose="020B0600040502020204" pitchFamily="34" charset="0"/>
              </a:rPr>
              <a:t>One cell inversions (aka single-cell parallel-block-Jacobi iterations) communicates information such that incident information on cell surfaces is assumed known so all angular fluxes in each spatial cell can be computed in parallel.</a:t>
            </a:r>
            <a:br>
              <a:rPr lang="en-US" sz="3600" dirty="0">
                <a:latin typeface="Lucida Grande" panose="020B0600040502020204" pitchFamily="34" charset="0"/>
                <a:cs typeface="Lucida Grande" panose="020B0600040502020204" pitchFamily="34" charset="0"/>
              </a:rPr>
            </a:br>
            <a:endParaRPr lang="en-US" sz="3600" dirty="0">
              <a:latin typeface="Lucida Grande" panose="020B0600040502020204" pitchFamily="34" charset="0"/>
              <a:cs typeface="Lucida Grande" panose="020B0600040502020204" pitchFamily="34" charset="0"/>
            </a:endParaRP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1969B00-2780-3C78-6E58-F8056B35E868}"/>
                  </a:ext>
                </a:extLst>
              </p:cNvPr>
              <p:cNvSpPr txBox="1"/>
              <p:nvPr/>
            </p:nvSpPr>
            <p:spPr>
              <a:xfrm>
                <a:off x="914400" y="23447094"/>
                <a:ext cx="13716000" cy="7986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𝑂𝑟𝑑𝑒𝑟</m:t>
                      </m:r>
                      <m:r>
                        <a:rPr lang="en-US" sz="4800" i="1" smtClean="0">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4</m:t>
                          </m:r>
                          <m:r>
                            <a:rPr lang="en-US" sz="4800" b="0" i="1" smtClean="0">
                              <a:latin typeface="Cambria Math" panose="02040503050406030204" pitchFamily="18" charset="0"/>
                            </a:rPr>
                            <m:t> </m:t>
                          </m:r>
                          <m:r>
                            <a:rPr lang="en-US" sz="4800" i="1">
                              <a:latin typeface="Cambria Math" panose="02040503050406030204" pitchFamily="18" charset="0"/>
                            </a:rPr>
                            <m:t>𝑁</m:t>
                          </m:r>
                        </m:e>
                        <m:sub>
                          <m:r>
                            <a:rPr lang="en-US" sz="4800" i="1">
                              <a:latin typeface="Cambria Math" panose="02040503050406030204" pitchFamily="18" charset="0"/>
                            </a:rPr>
                            <m:t>𝑎𝑛𝑔𝑙𝑒𝑠</m:t>
                          </m:r>
                        </m:sub>
                      </m:sSub>
                      <m:r>
                        <a:rPr lang="en-US" sz="4800" b="0" i="1" smtClean="0">
                          <a:latin typeface="Cambria Math" panose="02040503050406030204" pitchFamily="18" charset="0"/>
                        </a:rPr>
                        <m:t> </m:t>
                      </m:r>
                      <m:sSub>
                        <m:sSubPr>
                          <m:ctrlPr>
                            <a:rPr lang="en-US" sz="4800" i="1">
                              <a:latin typeface="Cambria Math" panose="02040503050406030204" pitchFamily="18" charset="0"/>
                            </a:rPr>
                          </m:ctrlPr>
                        </m:sSubPr>
                        <m:e>
                          <m:r>
                            <a:rPr lang="en-US" sz="4800" i="1">
                              <a:latin typeface="Cambria Math" panose="02040503050406030204" pitchFamily="18" charset="0"/>
                            </a:rPr>
                            <m:t>𝑁</m:t>
                          </m:r>
                        </m:e>
                        <m:sub>
                          <m:r>
                            <a:rPr lang="en-US" sz="4800" i="1">
                              <a:latin typeface="Cambria Math" panose="02040503050406030204" pitchFamily="18" charset="0"/>
                            </a:rPr>
                            <m:t>𝑐𝑒𝑙𝑙𝑠</m:t>
                          </m:r>
                        </m:sub>
                      </m:sSub>
                    </m:oMath>
                  </m:oMathPara>
                </a14:m>
                <a:endParaRPr lang="en-US" sz="4800" dirty="0"/>
              </a:p>
            </p:txBody>
          </p:sp>
        </mc:Choice>
        <mc:Fallback xmlns="">
          <p:sp>
            <p:nvSpPr>
              <p:cNvPr id="64" name="TextBox 63">
                <a:extLst>
                  <a:ext uri="{FF2B5EF4-FFF2-40B4-BE49-F238E27FC236}">
                    <a16:creationId xmlns:a16="http://schemas.microsoft.com/office/drawing/2014/main" id="{71969B00-2780-3C78-6E58-F8056B35E868}"/>
                  </a:ext>
                </a:extLst>
              </p:cNvPr>
              <p:cNvSpPr txBox="1">
                <a:spLocks noRot="1" noChangeAspect="1" noMove="1" noResize="1" noEditPoints="1" noAdjustHandles="1" noChangeArrowheads="1" noChangeShapeType="1" noTextEdit="1"/>
              </p:cNvSpPr>
              <p:nvPr/>
            </p:nvSpPr>
            <p:spPr>
              <a:xfrm>
                <a:off x="914400" y="23447094"/>
                <a:ext cx="13716000" cy="798680"/>
              </a:xfrm>
              <a:prstGeom prst="rect">
                <a:avLst/>
              </a:prstGeom>
              <a:blipFill>
                <a:blip r:embed="rId6"/>
                <a:stretch>
                  <a:fillRect t="-6349" b="-30159"/>
                </a:stretch>
              </a:blipFill>
            </p:spPr>
            <p:txBody>
              <a:bodyPr/>
              <a:lstStyle/>
              <a:p>
                <a:r>
                  <a:rPr lang="en-US">
                    <a:noFill/>
                  </a:rPr>
                  <a:t> </a:t>
                </a:r>
              </a:p>
            </p:txBody>
          </p:sp>
        </mc:Fallback>
      </mc:AlternateContent>
      <p:pic>
        <p:nvPicPr>
          <p:cNvPr id="65" name="Picture 64" descr="A diagram of a graph&#10;&#10;Description automatically generated">
            <a:extLst>
              <a:ext uri="{FF2B5EF4-FFF2-40B4-BE49-F238E27FC236}">
                <a16:creationId xmlns:a16="http://schemas.microsoft.com/office/drawing/2014/main" id="{C8486CC6-452D-C93D-BD01-55E98574FA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87600" y="11771167"/>
            <a:ext cx="13716000" cy="5813293"/>
          </a:xfrm>
          <a:prstGeom prst="rect">
            <a:avLst/>
          </a:prstGeom>
        </p:spPr>
      </p:pic>
      <p:sp>
        <p:nvSpPr>
          <p:cNvPr id="66" name="TextBox 65">
            <a:extLst>
              <a:ext uri="{FF2B5EF4-FFF2-40B4-BE49-F238E27FC236}">
                <a16:creationId xmlns:a16="http://schemas.microsoft.com/office/drawing/2014/main" id="{2F33083F-60F5-9D4B-8AD4-28D0B3DDC1F5}"/>
              </a:ext>
            </a:extLst>
          </p:cNvPr>
          <p:cNvSpPr txBox="1"/>
          <p:nvPr/>
        </p:nvSpPr>
        <p:spPr>
          <a:xfrm>
            <a:off x="15087600" y="8229917"/>
            <a:ext cx="13716000" cy="3416320"/>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The spectral radius (⍴) is a measure of the rate of convergence of the iteration operator, and illustrates that one cell inversion (OCI) requires more iterations to converge for problems with optically thinner cells, but it it outperforms source iteration in problems with optically thick cells</a:t>
            </a:r>
          </a:p>
        </p:txBody>
      </p:sp>
      <p:grpSp>
        <p:nvGrpSpPr>
          <p:cNvPr id="68" name="Group 67">
            <a:extLst>
              <a:ext uri="{FF2B5EF4-FFF2-40B4-BE49-F238E27FC236}">
                <a16:creationId xmlns:a16="http://schemas.microsoft.com/office/drawing/2014/main" id="{DFF06002-A571-E7C4-1ADA-C399834531AA}"/>
              </a:ext>
            </a:extLst>
          </p:cNvPr>
          <p:cNvGrpSpPr>
            <a:grpSpLocks noChangeAspect="1"/>
          </p:cNvGrpSpPr>
          <p:nvPr/>
        </p:nvGrpSpPr>
        <p:grpSpPr>
          <a:xfrm>
            <a:off x="15087600" y="24244702"/>
            <a:ext cx="13716000" cy="10400757"/>
            <a:chOff x="1987420" y="391886"/>
            <a:chExt cx="7875037" cy="5971592"/>
          </a:xfrm>
        </p:grpSpPr>
        <p:pic>
          <p:nvPicPr>
            <p:cNvPr id="69" name="Picture 68" descr="Shape&#10;&#10;Description automatically generated">
              <a:extLst>
                <a:ext uri="{FF2B5EF4-FFF2-40B4-BE49-F238E27FC236}">
                  <a16:creationId xmlns:a16="http://schemas.microsoft.com/office/drawing/2014/main" id="{CD9A69F3-C86A-F023-C3D6-466C20E8B8FC}"/>
                </a:ext>
              </a:extLst>
            </p:cNvPr>
            <p:cNvPicPr>
              <a:picLocks noChangeAspect="1"/>
            </p:cNvPicPr>
            <p:nvPr/>
          </p:nvPicPr>
          <p:blipFill rotWithShape="1">
            <a:blip r:embed="rId8">
              <a:extLst>
                <a:ext uri="{28A0092B-C50C-407E-A947-70E740481C1C}">
                  <a14:useLocalDpi xmlns:a14="http://schemas.microsoft.com/office/drawing/2010/main" val="0"/>
                </a:ext>
              </a:extLst>
            </a:blip>
            <a:srcRect l="10060" t="5713" r="13387" b="7211"/>
            <a:stretch/>
          </p:blipFill>
          <p:spPr>
            <a:xfrm>
              <a:off x="1987420" y="391886"/>
              <a:ext cx="7875037" cy="5971592"/>
            </a:xfrm>
            <a:prstGeom prst="rect">
              <a:avLst/>
            </a:prstGeom>
          </p:spPr>
        </p:pic>
        <p:sp>
          <p:nvSpPr>
            <p:cNvPr id="70" name="Rectangle 69">
              <a:extLst>
                <a:ext uri="{FF2B5EF4-FFF2-40B4-BE49-F238E27FC236}">
                  <a16:creationId xmlns:a16="http://schemas.microsoft.com/office/drawing/2014/main" id="{0AA9A698-1CDA-F6DC-577B-484398A17915}"/>
                </a:ext>
              </a:extLst>
            </p:cNvPr>
            <p:cNvSpPr/>
            <p:nvPr/>
          </p:nvSpPr>
          <p:spPr>
            <a:xfrm>
              <a:off x="2042160" y="3093720"/>
              <a:ext cx="6598920" cy="23622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pic>
          <p:nvPicPr>
            <p:cNvPr id="71" name="Picture 70">
              <a:extLst>
                <a:ext uri="{FF2B5EF4-FFF2-40B4-BE49-F238E27FC236}">
                  <a16:creationId xmlns:a16="http://schemas.microsoft.com/office/drawing/2014/main" id="{E49E490F-2E37-2EF1-8058-CEEBA06ED24C}"/>
                </a:ext>
              </a:extLst>
            </p:cNvPr>
            <p:cNvPicPr>
              <a:picLocks noChangeAspect="1"/>
            </p:cNvPicPr>
            <p:nvPr/>
          </p:nvPicPr>
          <p:blipFill>
            <a:blip r:embed="rId9"/>
            <a:stretch>
              <a:fillRect/>
            </a:stretch>
          </p:blipFill>
          <p:spPr>
            <a:xfrm>
              <a:off x="6652725" y="3110421"/>
              <a:ext cx="1988355" cy="82405"/>
            </a:xfrm>
            <a:prstGeom prst="rect">
              <a:avLst/>
            </a:prstGeom>
          </p:spPr>
        </p:pic>
        <p:pic>
          <p:nvPicPr>
            <p:cNvPr id="72" name="Picture 71">
              <a:extLst>
                <a:ext uri="{FF2B5EF4-FFF2-40B4-BE49-F238E27FC236}">
                  <a16:creationId xmlns:a16="http://schemas.microsoft.com/office/drawing/2014/main" id="{5783642C-DCA8-B02E-0207-3FF79A2895F7}"/>
                </a:ext>
              </a:extLst>
            </p:cNvPr>
            <p:cNvPicPr>
              <a:picLocks noChangeAspect="1"/>
            </p:cNvPicPr>
            <p:nvPr/>
          </p:nvPicPr>
          <p:blipFill>
            <a:blip r:embed="rId10"/>
            <a:stretch>
              <a:fillRect/>
            </a:stretch>
          </p:blipFill>
          <p:spPr>
            <a:xfrm>
              <a:off x="2863927" y="3195536"/>
              <a:ext cx="619212" cy="97770"/>
            </a:xfrm>
            <a:prstGeom prst="rect">
              <a:avLst/>
            </a:prstGeom>
          </p:spPr>
        </p:pic>
        <p:pic>
          <p:nvPicPr>
            <p:cNvPr id="73" name="Picture 72">
              <a:extLst>
                <a:ext uri="{FF2B5EF4-FFF2-40B4-BE49-F238E27FC236}">
                  <a16:creationId xmlns:a16="http://schemas.microsoft.com/office/drawing/2014/main" id="{F4FF2110-FD62-49F7-51F9-1DC8217D00E4}"/>
                </a:ext>
              </a:extLst>
            </p:cNvPr>
            <p:cNvPicPr>
              <a:picLocks noChangeAspect="1"/>
            </p:cNvPicPr>
            <p:nvPr/>
          </p:nvPicPr>
          <p:blipFill>
            <a:blip r:embed="rId9"/>
            <a:stretch>
              <a:fillRect/>
            </a:stretch>
          </p:blipFill>
          <p:spPr>
            <a:xfrm>
              <a:off x="4394911" y="3114831"/>
              <a:ext cx="1988355" cy="82405"/>
            </a:xfrm>
            <a:prstGeom prst="rect">
              <a:avLst/>
            </a:prstGeom>
          </p:spPr>
        </p:pic>
        <p:pic>
          <p:nvPicPr>
            <p:cNvPr id="74" name="Picture 73">
              <a:extLst>
                <a:ext uri="{FF2B5EF4-FFF2-40B4-BE49-F238E27FC236}">
                  <a16:creationId xmlns:a16="http://schemas.microsoft.com/office/drawing/2014/main" id="{FF8B552F-DE48-3AA1-38FA-777FEA431C79}"/>
                </a:ext>
              </a:extLst>
            </p:cNvPr>
            <p:cNvPicPr>
              <a:picLocks noChangeAspect="1"/>
            </p:cNvPicPr>
            <p:nvPr/>
          </p:nvPicPr>
          <p:blipFill>
            <a:blip r:embed="rId9"/>
            <a:stretch>
              <a:fillRect/>
            </a:stretch>
          </p:blipFill>
          <p:spPr>
            <a:xfrm>
              <a:off x="2179356" y="3110421"/>
              <a:ext cx="1988355" cy="82405"/>
            </a:xfrm>
            <a:prstGeom prst="rect">
              <a:avLst/>
            </a:prstGeom>
          </p:spPr>
        </p:pic>
        <p:sp>
          <p:nvSpPr>
            <p:cNvPr id="75" name="Rectangle 74">
              <a:extLst>
                <a:ext uri="{FF2B5EF4-FFF2-40B4-BE49-F238E27FC236}">
                  <a16:creationId xmlns:a16="http://schemas.microsoft.com/office/drawing/2014/main" id="{6FF562B1-BECC-84DF-1D44-8795C5C52D93}"/>
                </a:ext>
              </a:extLst>
            </p:cNvPr>
            <p:cNvSpPr/>
            <p:nvPr/>
          </p:nvSpPr>
          <p:spPr>
            <a:xfrm>
              <a:off x="1987420" y="6031774"/>
              <a:ext cx="6598920" cy="23622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pic>
          <p:nvPicPr>
            <p:cNvPr id="76" name="Picture 75">
              <a:extLst>
                <a:ext uri="{FF2B5EF4-FFF2-40B4-BE49-F238E27FC236}">
                  <a16:creationId xmlns:a16="http://schemas.microsoft.com/office/drawing/2014/main" id="{5CC9E72B-9A2C-4A57-8396-7554381DC127}"/>
                </a:ext>
              </a:extLst>
            </p:cNvPr>
            <p:cNvPicPr>
              <a:picLocks noChangeAspect="1"/>
            </p:cNvPicPr>
            <p:nvPr/>
          </p:nvPicPr>
          <p:blipFill>
            <a:blip r:embed="rId10"/>
            <a:stretch>
              <a:fillRect/>
            </a:stretch>
          </p:blipFill>
          <p:spPr>
            <a:xfrm>
              <a:off x="5079482" y="3211830"/>
              <a:ext cx="619212" cy="97770"/>
            </a:xfrm>
            <a:prstGeom prst="rect">
              <a:avLst/>
            </a:prstGeom>
          </p:spPr>
        </p:pic>
        <p:pic>
          <p:nvPicPr>
            <p:cNvPr id="78" name="Picture 77">
              <a:extLst>
                <a:ext uri="{FF2B5EF4-FFF2-40B4-BE49-F238E27FC236}">
                  <a16:creationId xmlns:a16="http://schemas.microsoft.com/office/drawing/2014/main" id="{A9B27436-EDE2-B4EB-DFF0-7307B303A61A}"/>
                </a:ext>
              </a:extLst>
            </p:cNvPr>
            <p:cNvPicPr>
              <a:picLocks noChangeAspect="1"/>
            </p:cNvPicPr>
            <p:nvPr/>
          </p:nvPicPr>
          <p:blipFill>
            <a:blip r:embed="rId10"/>
            <a:stretch>
              <a:fillRect/>
            </a:stretch>
          </p:blipFill>
          <p:spPr>
            <a:xfrm>
              <a:off x="7337296" y="3200547"/>
              <a:ext cx="619212" cy="97770"/>
            </a:xfrm>
            <a:prstGeom prst="rect">
              <a:avLst/>
            </a:prstGeom>
          </p:spPr>
        </p:pic>
        <p:pic>
          <p:nvPicPr>
            <p:cNvPr id="80" name="Picture 79">
              <a:extLst>
                <a:ext uri="{FF2B5EF4-FFF2-40B4-BE49-F238E27FC236}">
                  <a16:creationId xmlns:a16="http://schemas.microsoft.com/office/drawing/2014/main" id="{C386A20D-E30F-4410-2B41-705831457777}"/>
                </a:ext>
              </a:extLst>
            </p:cNvPr>
            <p:cNvPicPr>
              <a:picLocks noChangeAspect="1"/>
            </p:cNvPicPr>
            <p:nvPr/>
          </p:nvPicPr>
          <p:blipFill>
            <a:blip r:embed="rId9"/>
            <a:stretch>
              <a:fillRect/>
            </a:stretch>
          </p:blipFill>
          <p:spPr>
            <a:xfrm>
              <a:off x="6652725" y="6000151"/>
              <a:ext cx="1988355" cy="82405"/>
            </a:xfrm>
            <a:prstGeom prst="rect">
              <a:avLst/>
            </a:prstGeom>
          </p:spPr>
        </p:pic>
        <p:pic>
          <p:nvPicPr>
            <p:cNvPr id="82" name="Picture 81">
              <a:extLst>
                <a:ext uri="{FF2B5EF4-FFF2-40B4-BE49-F238E27FC236}">
                  <a16:creationId xmlns:a16="http://schemas.microsoft.com/office/drawing/2014/main" id="{E15B87D4-F194-2D27-6B13-81A485A75156}"/>
                </a:ext>
              </a:extLst>
            </p:cNvPr>
            <p:cNvPicPr>
              <a:picLocks noChangeAspect="1"/>
            </p:cNvPicPr>
            <p:nvPr/>
          </p:nvPicPr>
          <p:blipFill>
            <a:blip r:embed="rId9"/>
            <a:stretch>
              <a:fillRect/>
            </a:stretch>
          </p:blipFill>
          <p:spPr>
            <a:xfrm>
              <a:off x="2196988" y="5990571"/>
              <a:ext cx="1988355" cy="82405"/>
            </a:xfrm>
            <a:prstGeom prst="rect">
              <a:avLst/>
            </a:prstGeom>
          </p:spPr>
        </p:pic>
        <p:pic>
          <p:nvPicPr>
            <p:cNvPr id="83" name="Picture 82">
              <a:extLst>
                <a:ext uri="{FF2B5EF4-FFF2-40B4-BE49-F238E27FC236}">
                  <a16:creationId xmlns:a16="http://schemas.microsoft.com/office/drawing/2014/main" id="{5BC3BEF7-E0B6-7365-AA70-2983DABDCC7F}"/>
                </a:ext>
              </a:extLst>
            </p:cNvPr>
            <p:cNvPicPr>
              <a:picLocks noChangeAspect="1"/>
            </p:cNvPicPr>
            <p:nvPr/>
          </p:nvPicPr>
          <p:blipFill>
            <a:blip r:embed="rId9"/>
            <a:stretch>
              <a:fillRect/>
            </a:stretch>
          </p:blipFill>
          <p:spPr>
            <a:xfrm>
              <a:off x="4394911" y="6000150"/>
              <a:ext cx="1988355" cy="82405"/>
            </a:xfrm>
            <a:prstGeom prst="rect">
              <a:avLst/>
            </a:prstGeom>
          </p:spPr>
        </p:pic>
        <p:pic>
          <p:nvPicPr>
            <p:cNvPr id="84" name="Picture 83">
              <a:extLst>
                <a:ext uri="{FF2B5EF4-FFF2-40B4-BE49-F238E27FC236}">
                  <a16:creationId xmlns:a16="http://schemas.microsoft.com/office/drawing/2014/main" id="{7FC22129-77F6-DC82-C47C-30753C6C9598}"/>
                </a:ext>
              </a:extLst>
            </p:cNvPr>
            <p:cNvPicPr>
              <a:picLocks noChangeAspect="1"/>
            </p:cNvPicPr>
            <p:nvPr/>
          </p:nvPicPr>
          <p:blipFill>
            <a:blip r:embed="rId10"/>
            <a:stretch>
              <a:fillRect/>
            </a:stretch>
          </p:blipFill>
          <p:spPr>
            <a:xfrm>
              <a:off x="7337296" y="6070374"/>
              <a:ext cx="619212" cy="97770"/>
            </a:xfrm>
            <a:prstGeom prst="rect">
              <a:avLst/>
            </a:prstGeom>
          </p:spPr>
        </p:pic>
        <p:pic>
          <p:nvPicPr>
            <p:cNvPr id="85" name="Picture 84">
              <a:extLst>
                <a:ext uri="{FF2B5EF4-FFF2-40B4-BE49-F238E27FC236}">
                  <a16:creationId xmlns:a16="http://schemas.microsoft.com/office/drawing/2014/main" id="{E0D31708-2BAD-E941-8CD1-C61A07754C3E}"/>
                </a:ext>
              </a:extLst>
            </p:cNvPr>
            <p:cNvPicPr>
              <a:picLocks noChangeAspect="1"/>
            </p:cNvPicPr>
            <p:nvPr/>
          </p:nvPicPr>
          <p:blipFill>
            <a:blip r:embed="rId10"/>
            <a:stretch>
              <a:fillRect/>
            </a:stretch>
          </p:blipFill>
          <p:spPr>
            <a:xfrm>
              <a:off x="5079482" y="6080679"/>
              <a:ext cx="619212" cy="97770"/>
            </a:xfrm>
            <a:prstGeom prst="rect">
              <a:avLst/>
            </a:prstGeom>
          </p:spPr>
        </p:pic>
        <p:pic>
          <p:nvPicPr>
            <p:cNvPr id="86" name="Picture 85">
              <a:extLst>
                <a:ext uri="{FF2B5EF4-FFF2-40B4-BE49-F238E27FC236}">
                  <a16:creationId xmlns:a16="http://schemas.microsoft.com/office/drawing/2014/main" id="{67E808B2-BEED-8651-49A9-84E7312D17B1}"/>
                </a:ext>
              </a:extLst>
            </p:cNvPr>
            <p:cNvPicPr>
              <a:picLocks noChangeAspect="1"/>
            </p:cNvPicPr>
            <p:nvPr/>
          </p:nvPicPr>
          <p:blipFill>
            <a:blip r:embed="rId10"/>
            <a:stretch>
              <a:fillRect/>
            </a:stretch>
          </p:blipFill>
          <p:spPr>
            <a:xfrm>
              <a:off x="2881560" y="6070374"/>
              <a:ext cx="619212" cy="97770"/>
            </a:xfrm>
            <a:prstGeom prst="rect">
              <a:avLst/>
            </a:prstGeom>
          </p:spPr>
        </p:pic>
      </p:grpSp>
      <p:grpSp>
        <p:nvGrpSpPr>
          <p:cNvPr id="87" name="Group 86">
            <a:extLst>
              <a:ext uri="{FF2B5EF4-FFF2-40B4-BE49-F238E27FC236}">
                <a16:creationId xmlns:a16="http://schemas.microsoft.com/office/drawing/2014/main" id="{576AA6AE-8521-EB32-0B2E-DA69C68934E0}"/>
              </a:ext>
            </a:extLst>
          </p:cNvPr>
          <p:cNvGrpSpPr/>
          <p:nvPr/>
        </p:nvGrpSpPr>
        <p:grpSpPr>
          <a:xfrm>
            <a:off x="29489400" y="7569374"/>
            <a:ext cx="13258800" cy="3733190"/>
            <a:chOff x="2245688" y="5077361"/>
            <a:chExt cx="8685548" cy="2581709"/>
          </a:xfrm>
        </p:grpSpPr>
        <p:sp>
          <p:nvSpPr>
            <p:cNvPr id="88" name="TextBox 87">
              <a:extLst>
                <a:ext uri="{FF2B5EF4-FFF2-40B4-BE49-F238E27FC236}">
                  <a16:creationId xmlns:a16="http://schemas.microsoft.com/office/drawing/2014/main" id="{2BFAEF11-B432-3237-A3BD-CB8F931F28CB}"/>
                </a:ext>
              </a:extLst>
            </p:cNvPr>
            <p:cNvSpPr txBox="1"/>
            <p:nvPr/>
          </p:nvSpPr>
          <p:spPr>
            <a:xfrm>
              <a:off x="2245688" y="5077361"/>
              <a:ext cx="8685548" cy="945313"/>
            </a:xfrm>
            <a:prstGeom prst="rect">
              <a:avLst/>
            </a:prstGeom>
            <a:solidFill>
              <a:srgbClr val="D73E08"/>
            </a:solidFill>
            <a:ln w="152400">
              <a:solidFill>
                <a:srgbClr val="D73E08"/>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8000" b="1" dirty="0">
                  <a:solidFill>
                    <a:schemeClr val="bg1"/>
                  </a:solidFill>
                  <a:latin typeface="Lucida Grande" panose="020B0600040502020204" pitchFamily="34" charset="0"/>
                  <a:ea typeface="Verdana" panose="020B0604030504040204" pitchFamily="34" charset="0"/>
                  <a:cs typeface="Lucida Grande" panose="020B0600040502020204" pitchFamily="34" charset="0"/>
                </a:rPr>
                <a:t>Conclusions</a:t>
              </a:r>
            </a:p>
          </p:txBody>
        </p:sp>
        <p:sp>
          <p:nvSpPr>
            <p:cNvPr id="89" name="TextBox 88">
              <a:extLst>
                <a:ext uri="{FF2B5EF4-FFF2-40B4-BE49-F238E27FC236}">
                  <a16:creationId xmlns:a16="http://schemas.microsoft.com/office/drawing/2014/main" id="{09E64D7D-A77A-743A-E6CD-CF7B550DCE7F}"/>
                </a:ext>
              </a:extLst>
            </p:cNvPr>
            <p:cNvSpPr txBox="1"/>
            <p:nvPr/>
          </p:nvSpPr>
          <p:spPr>
            <a:xfrm>
              <a:off x="2245688" y="6062735"/>
              <a:ext cx="8685548" cy="1596335"/>
            </a:xfrm>
            <a:prstGeom prst="rect">
              <a:avLst/>
            </a:prstGeom>
            <a:solidFill>
              <a:schemeClr val="bg2"/>
            </a:solidFill>
            <a:ln w="152400">
              <a:solidFill>
                <a:srgbClr val="D73E08"/>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sz="4800" b="1" dirty="0">
                  <a:solidFill>
                    <a:schemeClr val="tx1"/>
                  </a:solidFill>
                  <a:latin typeface="Lucida Grande" panose="020B0600040502020204" pitchFamily="34" charset="0"/>
                  <a:ea typeface="Verdana" panose="020B0604030504040204" pitchFamily="34" charset="0"/>
                  <a:cs typeface="Lucida Grande" panose="020B0600040502020204" pitchFamily="34" charset="0"/>
                </a:rPr>
                <a:t>One Cell Inversions on GPUs can increase performance when the spatial dimension is dominant over angular quadrature</a:t>
              </a:r>
            </a:p>
          </p:txBody>
        </p:sp>
      </p:grpSp>
      <p:sp>
        <p:nvSpPr>
          <p:cNvPr id="90" name="TextBox 89">
            <a:extLst>
              <a:ext uri="{FF2B5EF4-FFF2-40B4-BE49-F238E27FC236}">
                <a16:creationId xmlns:a16="http://schemas.microsoft.com/office/drawing/2014/main" id="{7D876303-F82F-8076-A12B-8A27667D59C6}"/>
              </a:ext>
            </a:extLst>
          </p:cNvPr>
          <p:cNvSpPr txBox="1"/>
          <p:nvPr/>
        </p:nvSpPr>
        <p:spPr>
          <a:xfrm>
            <a:off x="29260800" y="18097030"/>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Future Work</a:t>
            </a:r>
          </a:p>
        </p:txBody>
      </p:sp>
      <p:sp>
        <p:nvSpPr>
          <p:cNvPr id="91" name="TextBox 90">
            <a:extLst>
              <a:ext uri="{FF2B5EF4-FFF2-40B4-BE49-F238E27FC236}">
                <a16:creationId xmlns:a16="http://schemas.microsoft.com/office/drawing/2014/main" id="{C3FC2E50-0808-84B2-54D9-3F386DE6F8A1}"/>
              </a:ext>
            </a:extLst>
          </p:cNvPr>
          <p:cNvSpPr txBox="1"/>
          <p:nvPr/>
        </p:nvSpPr>
        <p:spPr>
          <a:xfrm>
            <a:off x="29260800" y="19006828"/>
            <a:ext cx="13716000" cy="6740307"/>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We are currently expanding our simulation to energy dependence using a multi-group discretization. To validate our solutions, we are deriving a transient multigroup benchmark. We will verify our implementations using a transient multigroup benchmark problem, and subsequently make performance comparisons to begin to explore:</a:t>
            </a:r>
          </a:p>
          <a:p>
            <a:pPr marL="571500" indent="-571500" algn="just">
              <a:buFont typeface="Arial" panose="020B0604020202020204" pitchFamily="34" charset="0"/>
              <a:buChar char="•"/>
            </a:pPr>
            <a:r>
              <a:rPr lang="en-US" sz="3600" dirty="0">
                <a:latin typeface="Lucida Grande" panose="020B0600040502020204" pitchFamily="34" charset="0"/>
                <a:cs typeface="Lucida Grande" panose="020B0600040502020204" pitchFamily="34" charset="0"/>
              </a:rPr>
              <a:t>This iterative method coupled to preconditioners and/or synthetic acceleration schemes (as is done in the state of the art);</a:t>
            </a:r>
          </a:p>
          <a:p>
            <a:pPr marL="571500" indent="-571500" algn="just">
              <a:buFont typeface="Arial" panose="020B0604020202020204" pitchFamily="34" charset="0"/>
              <a:buChar char="•"/>
            </a:pPr>
            <a:r>
              <a:rPr lang="en-US" sz="3600" dirty="0">
                <a:latin typeface="Lucida Grande" panose="020B0600040502020204" pitchFamily="34" charset="0"/>
                <a:cs typeface="Lucida Grande" panose="020B0600040502020204" pitchFamily="34" charset="0"/>
              </a:rPr>
              <a:t>Various linear algebra libraries and their performance on target hardware (e.g., </a:t>
            </a:r>
            <a:r>
              <a:rPr lang="en-US" sz="3600" dirty="0" err="1">
                <a:latin typeface="Lucida Grande" panose="020B0600040502020204" pitchFamily="34" charset="0"/>
                <a:cs typeface="Lucida Grande" panose="020B0600040502020204" pitchFamily="34" charset="0"/>
              </a:rPr>
              <a:t>cuSPARSE</a:t>
            </a:r>
            <a:r>
              <a:rPr lang="en-US" sz="3600" dirty="0">
                <a:latin typeface="Lucida Grande" panose="020B0600040502020204" pitchFamily="34" charset="0"/>
                <a:cs typeface="Lucida Grande" panose="020B0600040502020204" pitchFamily="34" charset="0"/>
              </a:rPr>
              <a:t>, </a:t>
            </a:r>
            <a:r>
              <a:rPr lang="en-US" sz="3600" dirty="0" err="1">
                <a:latin typeface="Lucida Grande" panose="020B0600040502020204" pitchFamily="34" charset="0"/>
                <a:cs typeface="Lucida Grande" panose="020B0600040502020204" pitchFamily="34" charset="0"/>
              </a:rPr>
              <a:t>PETSc</a:t>
            </a:r>
            <a:r>
              <a:rPr lang="en-US" sz="3600" dirty="0">
                <a:latin typeface="Lucida Grande" panose="020B0600040502020204" pitchFamily="34" charset="0"/>
                <a:cs typeface="Lucida Grande" panose="020B0600040502020204" pitchFamily="34" charset="0"/>
              </a:rPr>
              <a:t>); and</a:t>
            </a:r>
          </a:p>
          <a:p>
            <a:pPr marL="571500" indent="-571500" algn="just">
              <a:buFont typeface="Arial" panose="020B0604020202020204" pitchFamily="34" charset="0"/>
              <a:buChar char="•"/>
            </a:pPr>
            <a:r>
              <a:rPr lang="en-US" sz="3600" dirty="0">
                <a:latin typeface="Lucida Grande" panose="020B0600040502020204" pitchFamily="34" charset="0"/>
                <a:cs typeface="Lucida Grande" panose="020B0600040502020204" pitchFamily="34" charset="0"/>
              </a:rPr>
              <a:t>Direct comparisons to production codes.</a:t>
            </a:r>
          </a:p>
        </p:txBody>
      </p:sp>
      <p:sp>
        <p:nvSpPr>
          <p:cNvPr id="92" name="TextBox 91">
            <a:extLst>
              <a:ext uri="{FF2B5EF4-FFF2-40B4-BE49-F238E27FC236}">
                <a16:creationId xmlns:a16="http://schemas.microsoft.com/office/drawing/2014/main" id="{48DED1A7-26DD-3AED-E09F-DCCCB1B78538}"/>
              </a:ext>
            </a:extLst>
          </p:cNvPr>
          <p:cNvSpPr txBox="1"/>
          <p:nvPr/>
        </p:nvSpPr>
        <p:spPr>
          <a:xfrm>
            <a:off x="15087600" y="7336896"/>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Spectral Radius Convergence Comparison</a:t>
            </a:r>
          </a:p>
        </p:txBody>
      </p:sp>
      <p:sp>
        <p:nvSpPr>
          <p:cNvPr id="93" name="TextBox 92">
            <a:extLst>
              <a:ext uri="{FF2B5EF4-FFF2-40B4-BE49-F238E27FC236}">
                <a16:creationId xmlns:a16="http://schemas.microsoft.com/office/drawing/2014/main" id="{E071D836-117D-154A-ECBC-A9B1AF98FD37}"/>
              </a:ext>
            </a:extLst>
          </p:cNvPr>
          <p:cNvSpPr txBox="1"/>
          <p:nvPr/>
        </p:nvSpPr>
        <p:spPr>
          <a:xfrm>
            <a:off x="15087600" y="17754768"/>
            <a:ext cx="13716000" cy="2862322"/>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However even in these worst-case scenarios we hope that OCI’s expected better performance on GPUs due to decreased thread divergence through parallelization over the largest number of degrees of freedom (spatial unknowns)  will mitigate this slower iterative convergence.</a:t>
            </a:r>
          </a:p>
        </p:txBody>
      </p:sp>
      <p:sp>
        <p:nvSpPr>
          <p:cNvPr id="94" name="TextBox 93">
            <a:extLst>
              <a:ext uri="{FF2B5EF4-FFF2-40B4-BE49-F238E27FC236}">
                <a16:creationId xmlns:a16="http://schemas.microsoft.com/office/drawing/2014/main" id="{D304C1A7-5C05-4DBD-E74A-6969DC277782}"/>
              </a:ext>
            </a:extLst>
          </p:cNvPr>
          <p:cNvSpPr txBox="1"/>
          <p:nvPr/>
        </p:nvSpPr>
        <p:spPr>
          <a:xfrm>
            <a:off x="15087600" y="20854515"/>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Runtime Comparison</a:t>
            </a:r>
          </a:p>
        </p:txBody>
      </p:sp>
      <p:sp>
        <p:nvSpPr>
          <p:cNvPr id="95" name="TextBox 94">
            <a:extLst>
              <a:ext uri="{FF2B5EF4-FFF2-40B4-BE49-F238E27FC236}">
                <a16:creationId xmlns:a16="http://schemas.microsoft.com/office/drawing/2014/main" id="{867EB4FB-51B6-29EF-C269-27940F7C5580}"/>
              </a:ext>
            </a:extLst>
          </p:cNvPr>
          <p:cNvSpPr txBox="1"/>
          <p:nvPr/>
        </p:nvSpPr>
        <p:spPr>
          <a:xfrm>
            <a:off x="15087600" y="21869260"/>
            <a:ext cx="13716000" cy="2308324"/>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To test this hypothesis, we compute and plot speed-up (wall clock runtime of SI/OCI) as a function of angular quadrature order, time step size, scattering ratio, and spatial discretization size for a given test problem (</a:t>
            </a:r>
            <a:r>
              <a:rPr lang="en-US" sz="3600" dirty="0" err="1">
                <a:latin typeface="Lucida Grande" panose="020B0600040502020204" pitchFamily="34" charset="0"/>
                <a:cs typeface="Lucida Grande" panose="020B0600040502020204" pitchFamily="34" charset="0"/>
              </a:rPr>
              <a:t>Σ</a:t>
            </a:r>
            <a:r>
              <a:rPr lang="en-US" sz="3600" baseline="-25000" dirty="0" err="1">
                <a:latin typeface="Lucida Grande" panose="020B0600040502020204" pitchFamily="34" charset="0"/>
                <a:cs typeface="Lucida Grande" panose="020B0600040502020204" pitchFamily="34" charset="0"/>
              </a:rPr>
              <a:t>t</a:t>
            </a:r>
            <a:r>
              <a:rPr lang="en-US" sz="3600" dirty="0">
                <a:latin typeface="Lucida Grande" panose="020B0600040502020204" pitchFamily="34" charset="0"/>
                <a:cs typeface="Lucida Grande" panose="020B0600040502020204" pitchFamily="34" charset="0"/>
              </a:rPr>
              <a:t>=2 cm</a:t>
            </a:r>
            <a:r>
              <a:rPr lang="en-US" sz="3600" baseline="30000" dirty="0">
                <a:latin typeface="Lucida Grande" panose="020B0600040502020204" pitchFamily="34" charset="0"/>
                <a:cs typeface="Lucida Grande" panose="020B0600040502020204" pitchFamily="34" charset="0"/>
              </a:rPr>
              <a:t>-1</a:t>
            </a:r>
            <a:r>
              <a:rPr lang="en-US" sz="3600" dirty="0">
                <a:latin typeface="Lucida Grande" panose="020B0600040502020204" pitchFamily="34" charset="0"/>
                <a:cs typeface="Lucida Grande" panose="020B0600040502020204" pitchFamily="34" charset="0"/>
              </a:rPr>
              <a:t>).</a:t>
            </a:r>
          </a:p>
        </p:txBody>
      </p:sp>
      <p:pic>
        <p:nvPicPr>
          <p:cNvPr id="97" name="Picture 2">
            <a:extLst>
              <a:ext uri="{FF2B5EF4-FFF2-40B4-BE49-F238E27FC236}">
                <a16:creationId xmlns:a16="http://schemas.microsoft.com/office/drawing/2014/main" id="{F95D5102-E0C5-4ECB-5899-8ECCAE48BB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824" y="1234440"/>
            <a:ext cx="8024601" cy="3886200"/>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a:extLst>
              <a:ext uri="{FF2B5EF4-FFF2-40B4-BE49-F238E27FC236}">
                <a16:creationId xmlns:a16="http://schemas.microsoft.com/office/drawing/2014/main" id="{44C45754-0F3C-4881-9F65-18863E9B64F9}"/>
              </a:ext>
            </a:extLst>
          </p:cNvPr>
          <p:cNvSpPr txBox="1"/>
          <p:nvPr/>
        </p:nvSpPr>
        <p:spPr>
          <a:xfrm>
            <a:off x="29260800" y="26136349"/>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Citations</a:t>
            </a:r>
          </a:p>
        </p:txBody>
      </p:sp>
      <p:sp>
        <p:nvSpPr>
          <p:cNvPr id="102" name="TextBox 101">
            <a:extLst>
              <a:ext uri="{FF2B5EF4-FFF2-40B4-BE49-F238E27FC236}">
                <a16:creationId xmlns:a16="http://schemas.microsoft.com/office/drawing/2014/main" id="{3318F676-BBEE-EDFF-8E01-0DC80181A9CF}"/>
              </a:ext>
            </a:extLst>
          </p:cNvPr>
          <p:cNvSpPr txBox="1"/>
          <p:nvPr/>
        </p:nvSpPr>
        <p:spPr>
          <a:xfrm>
            <a:off x="29260800" y="27060990"/>
            <a:ext cx="13716000" cy="4462760"/>
          </a:xfrm>
          <a:prstGeom prst="rect">
            <a:avLst/>
          </a:prstGeom>
          <a:noFill/>
        </p:spPr>
        <p:txBody>
          <a:bodyPr wrap="square" rtlCol="0">
            <a:spAutoFit/>
          </a:bodyPr>
          <a:lstStyle/>
          <a:p>
            <a:r>
              <a:rPr lang="en-US" sz="3200" b="0" i="0" dirty="0">
                <a:effectLst/>
                <a:latin typeface="Lucida Grande" panose="020B0600040502020204" pitchFamily="34" charset="0"/>
                <a:cs typeface="Lucida Grande" panose="020B0600040502020204" pitchFamily="34" charset="0"/>
              </a:rPr>
              <a:t>[1] I. </a:t>
            </a:r>
            <a:r>
              <a:rPr lang="en-US" sz="3200" b="0" i="0" dirty="0" err="1">
                <a:effectLst/>
                <a:latin typeface="Lucida Grande" panose="020B0600040502020204" pitchFamily="34" charset="0"/>
                <a:cs typeface="Lucida Grande" panose="020B0600040502020204" pitchFamily="34" charset="0"/>
              </a:rPr>
              <a:t>Variansyah</a:t>
            </a:r>
            <a:r>
              <a:rPr lang="en-US" sz="3200" b="0" i="0" dirty="0">
                <a:effectLst/>
                <a:latin typeface="Lucida Grande" panose="020B0600040502020204" pitchFamily="34" charset="0"/>
                <a:cs typeface="Lucida Grande" panose="020B0600040502020204" pitchFamily="34" charset="0"/>
              </a:rPr>
              <a:t>, E. W. Larsen, and W. Martin. “A Robust Second-	Order Multiple Balance Method for Time-Dependent Neutron 	Transport Simulations.” </a:t>
            </a:r>
            <a:r>
              <a:rPr lang="en-US" sz="3200" b="0" i="1" dirty="0">
                <a:effectLst/>
                <a:latin typeface="Lucida Grande" panose="020B0600040502020204" pitchFamily="34" charset="0"/>
                <a:cs typeface="Lucida Grande" panose="020B0600040502020204" pitchFamily="34" charset="0"/>
              </a:rPr>
              <a:t>The European Physical Journal 	Conferences</a:t>
            </a:r>
            <a:r>
              <a:rPr lang="en-US" sz="3200" b="0" i="0" dirty="0">
                <a:effectLst/>
                <a:latin typeface="Lucida Grande" panose="020B0600040502020204" pitchFamily="34" charset="0"/>
                <a:cs typeface="Lucida Grande" panose="020B0600040502020204" pitchFamily="34" charset="0"/>
              </a:rPr>
              <a:t>, </a:t>
            </a:r>
            <a:r>
              <a:rPr lang="en-US" sz="3200" b="1" i="0" dirty="0">
                <a:effectLst/>
                <a:latin typeface="Lucida Grande" panose="020B0600040502020204" pitchFamily="34" charset="0"/>
                <a:cs typeface="Lucida Grande" panose="020B0600040502020204" pitchFamily="34" charset="0"/>
              </a:rPr>
              <a:t>247</a:t>
            </a:r>
            <a:r>
              <a:rPr lang="en-US" sz="3200" b="0" i="0" dirty="0">
                <a:effectLst/>
                <a:latin typeface="Lucida Grande" panose="020B0600040502020204" pitchFamily="34" charset="0"/>
                <a:cs typeface="Lucida Grande" panose="020B0600040502020204" pitchFamily="34" charset="0"/>
              </a:rPr>
              <a:t>, p. 03024 (2021).</a:t>
            </a:r>
            <a:endParaRPr lang="en-US" sz="3200" dirty="0">
              <a:latin typeface="Lucida Grande" panose="020B0600040502020204" pitchFamily="34" charset="0"/>
              <a:cs typeface="Lucida Grande" panose="020B0600040502020204" pitchFamily="34" charset="0"/>
            </a:endParaRPr>
          </a:p>
          <a:p>
            <a:endParaRPr lang="en-US" sz="3200" b="0" i="0" dirty="0">
              <a:effectLst/>
              <a:latin typeface="Lucida Grande" panose="020B0600040502020204" pitchFamily="34" charset="0"/>
              <a:cs typeface="Lucida Grande" panose="020B0600040502020204" pitchFamily="34" charset="0"/>
            </a:endParaRPr>
          </a:p>
          <a:p>
            <a:r>
              <a:rPr lang="en-US" sz="3200" b="0" i="0" dirty="0">
                <a:effectLst/>
                <a:latin typeface="Lucida Grande" panose="020B0600040502020204" pitchFamily="34" charset="0"/>
                <a:cs typeface="Lucida Grande" panose="020B0600040502020204" pitchFamily="34" charset="0"/>
              </a:rPr>
              <a:t>[2] M. L. Adams and E. W. Larsen. “Fast iterative methods for 	discrete-ordinates particle transport calculations.” </a:t>
            </a:r>
            <a:r>
              <a:rPr lang="en-US" sz="3200" b="0" i="1" dirty="0">
                <a:effectLst/>
                <a:latin typeface="Lucida Grande" panose="020B0600040502020204" pitchFamily="34" charset="0"/>
                <a:cs typeface="Lucida Grande" panose="020B0600040502020204" pitchFamily="34" charset="0"/>
              </a:rPr>
              <a:t>Progress 	in Nuclear </a:t>
            </a:r>
            <a:r>
              <a:rPr lang="en-US" sz="3200" i="1" dirty="0">
                <a:latin typeface="Lucida Grande" panose="020B0600040502020204" pitchFamily="34" charset="0"/>
                <a:cs typeface="Lucida Grande" panose="020B0600040502020204" pitchFamily="34" charset="0"/>
              </a:rPr>
              <a:t>E</a:t>
            </a:r>
            <a:r>
              <a:rPr lang="en-US" sz="3200" b="0" i="1" dirty="0">
                <a:effectLst/>
                <a:latin typeface="Lucida Grande" panose="020B0600040502020204" pitchFamily="34" charset="0"/>
                <a:cs typeface="Lucida Grande" panose="020B0600040502020204" pitchFamily="34" charset="0"/>
              </a:rPr>
              <a:t>nergy</a:t>
            </a:r>
            <a:r>
              <a:rPr lang="en-US" sz="3200" b="0" i="0" dirty="0">
                <a:effectLst/>
                <a:latin typeface="Lucida Grande" panose="020B0600040502020204" pitchFamily="34" charset="0"/>
                <a:cs typeface="Lucida Grande" panose="020B0600040502020204" pitchFamily="34" charset="0"/>
              </a:rPr>
              <a:t>, </a:t>
            </a:r>
            <a:r>
              <a:rPr lang="en-US" sz="3200" b="1" i="0" dirty="0">
                <a:effectLst/>
                <a:latin typeface="Lucida Grande" panose="020B0600040502020204" pitchFamily="34" charset="0"/>
                <a:cs typeface="Lucida Grande" panose="020B0600040502020204" pitchFamily="34" charset="0"/>
              </a:rPr>
              <a:t>40</a:t>
            </a:r>
            <a:r>
              <a:rPr lang="en-US" sz="3200" b="0" i="0" dirty="0">
                <a:effectLst/>
                <a:latin typeface="Lucida Grande" panose="020B0600040502020204" pitchFamily="34" charset="0"/>
                <a:cs typeface="Lucida Grande" panose="020B0600040502020204" pitchFamily="34" charset="0"/>
              </a:rPr>
              <a:t>(1), pp. 3–159 (2002).</a:t>
            </a:r>
            <a:br>
              <a:rPr lang="en-US" sz="2800" b="0" i="0" dirty="0">
                <a:effectLst/>
                <a:latin typeface="Lucida Grande" panose="020B0600040502020204" pitchFamily="34" charset="0"/>
                <a:cs typeface="Lucida Grande" panose="020B0600040502020204" pitchFamily="34" charset="0"/>
              </a:rPr>
            </a:br>
            <a:endParaRPr lang="en-US" sz="2800" b="0" i="0" dirty="0">
              <a:effectLst/>
              <a:latin typeface="Lucida Grande" panose="020B0600040502020204" pitchFamily="34" charset="0"/>
              <a:cs typeface="Lucida Grande" panose="020B0600040502020204" pitchFamily="34" charset="0"/>
            </a:endParaRPr>
          </a:p>
        </p:txBody>
      </p:sp>
      <p:sp>
        <p:nvSpPr>
          <p:cNvPr id="103" name="TextBox 102">
            <a:extLst>
              <a:ext uri="{FF2B5EF4-FFF2-40B4-BE49-F238E27FC236}">
                <a16:creationId xmlns:a16="http://schemas.microsoft.com/office/drawing/2014/main" id="{ED701ABF-6A45-D2BF-F0BD-D890CF3E1AAD}"/>
              </a:ext>
            </a:extLst>
          </p:cNvPr>
          <p:cNvSpPr txBox="1"/>
          <p:nvPr/>
        </p:nvSpPr>
        <p:spPr>
          <a:xfrm>
            <a:off x="29260800" y="31357995"/>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Acknowledgments</a:t>
            </a:r>
          </a:p>
        </p:txBody>
      </p:sp>
      <p:sp>
        <p:nvSpPr>
          <p:cNvPr id="104" name="TextBox 103">
            <a:extLst>
              <a:ext uri="{FF2B5EF4-FFF2-40B4-BE49-F238E27FC236}">
                <a16:creationId xmlns:a16="http://schemas.microsoft.com/office/drawing/2014/main" id="{425200F6-2F06-F620-C805-58574F0AA07B}"/>
              </a:ext>
            </a:extLst>
          </p:cNvPr>
          <p:cNvSpPr txBox="1"/>
          <p:nvPr/>
        </p:nvSpPr>
        <p:spPr>
          <a:xfrm>
            <a:off x="29260800" y="32211738"/>
            <a:ext cx="13716000" cy="2308324"/>
          </a:xfrm>
          <a:prstGeom prst="rect">
            <a:avLst/>
          </a:prstGeom>
          <a:noFill/>
        </p:spPr>
        <p:txBody>
          <a:bodyPr wrap="square" rtlCol="0">
            <a:spAutoFit/>
          </a:bodyPr>
          <a:lstStyle/>
          <a:p>
            <a:pPr algn="just"/>
            <a:r>
              <a:rPr lang="en-US" sz="3600" dirty="0">
                <a:latin typeface="Lucida Grande" panose="020B0600040502020204" pitchFamily="34" charset="0"/>
                <a:ea typeface="Verdana" panose="020B0604030504040204" pitchFamily="34" charset="0"/>
                <a:cs typeface="Lucida Grande" panose="020B0600040502020204" pitchFamily="34" charset="0"/>
              </a:rPr>
              <a:t>This work was supported by the Center  for </a:t>
            </a:r>
            <a:r>
              <a:rPr lang="en-US" sz="3600" dirty="0" err="1">
                <a:latin typeface="Lucida Grande" panose="020B0600040502020204" pitchFamily="34" charset="0"/>
                <a:ea typeface="Verdana" panose="020B0604030504040204" pitchFamily="34" charset="0"/>
                <a:cs typeface="Lucida Grande" panose="020B0600040502020204" pitchFamily="34" charset="0"/>
              </a:rPr>
              <a:t>Exascale</a:t>
            </a:r>
            <a:r>
              <a:rPr lang="en-US" sz="3600" dirty="0">
                <a:latin typeface="Lucida Grande" panose="020B0600040502020204" pitchFamily="34" charset="0"/>
                <a:ea typeface="Verdana" panose="020B0604030504040204" pitchFamily="34" charset="0"/>
                <a:cs typeface="Lucida Grande" panose="020B0600040502020204" pitchFamily="34" charset="0"/>
              </a:rPr>
              <a:t> Monte-Carlo Neutron Transport (</a:t>
            </a:r>
            <a:r>
              <a:rPr lang="en-US" sz="3600" dirty="0" err="1">
                <a:latin typeface="Lucida Grande" panose="020B0600040502020204" pitchFamily="34" charset="0"/>
                <a:ea typeface="Verdana" panose="020B0604030504040204" pitchFamily="34" charset="0"/>
                <a:cs typeface="Lucida Grande" panose="020B0600040502020204" pitchFamily="34" charset="0"/>
              </a:rPr>
              <a:t>CEMeNT</a:t>
            </a:r>
            <a:r>
              <a:rPr lang="en-US" sz="3600" dirty="0">
                <a:latin typeface="Lucida Grande" panose="020B0600040502020204" pitchFamily="34" charset="0"/>
                <a:ea typeface="Verdana" panose="020B0604030504040204" pitchFamily="34" charset="0"/>
                <a:cs typeface="Lucida Grande" panose="020B0600040502020204" pitchFamily="34" charset="0"/>
              </a:rPr>
              <a:t>) a PSAAP-III project funded by the Department of Energy, grant number DE-NA003967.</a:t>
            </a:r>
          </a:p>
        </p:txBody>
      </p:sp>
      <p:sp>
        <p:nvSpPr>
          <p:cNvPr id="6" name="Rectangle 5">
            <a:extLst>
              <a:ext uri="{FF2B5EF4-FFF2-40B4-BE49-F238E27FC236}">
                <a16:creationId xmlns:a16="http://schemas.microsoft.com/office/drawing/2014/main" id="{27885885-A5AA-4C7E-8ABC-959C74E24516}"/>
              </a:ext>
            </a:extLst>
          </p:cNvPr>
          <p:cNvSpPr/>
          <p:nvPr/>
        </p:nvSpPr>
        <p:spPr>
          <a:xfrm>
            <a:off x="914400" y="6542459"/>
            <a:ext cx="42073233"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Lucida Grande" panose="020B0600040502020204" pitchFamily="34" charset="0"/>
              <a:ea typeface="Verdana" panose="020B0604030504040204" pitchFamily="34" charset="0"/>
              <a:cs typeface="Lucida Grande" panose="020B0600040502020204" pitchFamily="34" charset="0"/>
            </a:endParaRPr>
          </a:p>
        </p:txBody>
      </p:sp>
      <p:sp>
        <p:nvSpPr>
          <p:cNvPr id="105" name="TextBox 104">
            <a:extLst>
              <a:ext uri="{FF2B5EF4-FFF2-40B4-BE49-F238E27FC236}">
                <a16:creationId xmlns:a16="http://schemas.microsoft.com/office/drawing/2014/main" id="{3678986A-E41D-F6F1-E90C-E7C0556B29F6}"/>
              </a:ext>
            </a:extLst>
          </p:cNvPr>
          <p:cNvSpPr txBox="1"/>
          <p:nvPr/>
        </p:nvSpPr>
        <p:spPr>
          <a:xfrm>
            <a:off x="29260800" y="11946771"/>
            <a:ext cx="13716000" cy="6186309"/>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In lower quadrature orders on the GPU, OCI outperforms SI with a maximum speedup of 3.4X in S</a:t>
            </a:r>
            <a:r>
              <a:rPr lang="en-US" sz="3600" baseline="-25000" dirty="0">
                <a:latin typeface="Lucida Grande" panose="020B0600040502020204" pitchFamily="34" charset="0"/>
                <a:cs typeface="Lucida Grande" panose="020B0600040502020204" pitchFamily="34" charset="0"/>
              </a:rPr>
              <a:t>64</a:t>
            </a:r>
            <a:r>
              <a:rPr lang="en-US" sz="3600" dirty="0">
                <a:latin typeface="Lucida Grande" panose="020B0600040502020204" pitchFamily="34" charset="0"/>
                <a:cs typeface="Lucida Grande" panose="020B0600040502020204" pitchFamily="34" charset="0"/>
              </a:rPr>
              <a:t>. We observed decreasing speedup with increasing quadrature orders, until the two methods are nearly equivalent in runtime at S</a:t>
            </a:r>
            <a:r>
              <a:rPr lang="en-US" sz="3600" baseline="-25000" dirty="0">
                <a:latin typeface="Lucida Grande" panose="020B0600040502020204" pitchFamily="34" charset="0"/>
                <a:cs typeface="Lucida Grande" panose="020B0600040502020204" pitchFamily="34" charset="0"/>
              </a:rPr>
              <a:t>256</a:t>
            </a:r>
            <a:r>
              <a:rPr lang="en-US" sz="3600" dirty="0">
                <a:latin typeface="Lucida Grande" panose="020B0600040502020204" pitchFamily="34" charset="0"/>
                <a:cs typeface="Lucida Grande" panose="020B0600040502020204" pitchFamily="34" charset="0"/>
              </a:rPr>
              <a:t>. This indicates that the original idea of this work</a:t>
            </a:r>
            <a:r>
              <a:rPr lang="en-US" sz="3600" b="1" i="0" dirty="0">
                <a:solidFill>
                  <a:srgbClr val="4A4A4A"/>
                </a:solidFill>
                <a:effectLst/>
                <a:latin typeface="Lucida Grande" panose="020B0600040502020204" pitchFamily="34" charset="0"/>
                <a:cs typeface="Lucida Grande" panose="020B0600040502020204" pitchFamily="34" charset="0"/>
              </a:rPr>
              <a:t>—</a:t>
            </a:r>
            <a:r>
              <a:rPr lang="en-US" sz="3600" dirty="0">
                <a:latin typeface="Lucida Grande" panose="020B0600040502020204" pitchFamily="34" charset="0"/>
                <a:cs typeface="Lucida Grande" panose="020B0600040502020204" pitchFamily="34" charset="0"/>
              </a:rPr>
              <a:t>parallelizing over the largest number of degrees of freedom (spatial cells), will incur performance boosts</a:t>
            </a:r>
            <a:r>
              <a:rPr lang="en-US" sz="3600" b="1" i="0" dirty="0">
                <a:solidFill>
                  <a:srgbClr val="4A4A4A"/>
                </a:solidFill>
                <a:effectLst/>
                <a:latin typeface="Lucida Grande" panose="020B0600040502020204" pitchFamily="34" charset="0"/>
                <a:cs typeface="Lucida Grande" panose="020B0600040502020204" pitchFamily="34" charset="0"/>
              </a:rPr>
              <a:t>—</a:t>
            </a:r>
            <a:r>
              <a:rPr lang="en-US" sz="3600" dirty="0">
                <a:latin typeface="Lucida Grande" panose="020B0600040502020204" pitchFamily="34" charset="0"/>
                <a:cs typeface="Lucida Grande" panose="020B0600040502020204" pitchFamily="34" charset="0"/>
              </a:rPr>
              <a:t>is correct. For this scheme when quadrature order is smaller than number of cells, OCI leads in performance. Then as quadrature order approaches the number of cells, the benefit of OCI decreases.</a:t>
            </a:r>
          </a:p>
        </p:txBody>
      </p:sp>
      <p:sp>
        <p:nvSpPr>
          <p:cNvPr id="3" name="TextBox 2">
            <a:extLst>
              <a:ext uri="{FF2B5EF4-FFF2-40B4-BE49-F238E27FC236}">
                <a16:creationId xmlns:a16="http://schemas.microsoft.com/office/drawing/2014/main" id="{04A725ED-0887-CE60-FC89-EF5E4040D6FF}"/>
              </a:ext>
            </a:extLst>
          </p:cNvPr>
          <p:cNvSpPr txBox="1"/>
          <p:nvPr/>
        </p:nvSpPr>
        <p:spPr>
          <a:xfrm>
            <a:off x="32234911" y="36106109"/>
            <a:ext cx="10510977" cy="584775"/>
          </a:xfrm>
          <a:prstGeom prst="rect">
            <a:avLst/>
          </a:prstGeom>
          <a:noFill/>
        </p:spPr>
        <p:txBody>
          <a:bodyPr wrap="square" rtlCol="0">
            <a:spAutoFit/>
          </a:bodyPr>
          <a:lstStyle/>
          <a:p>
            <a:pPr algn="ctr"/>
            <a:r>
              <a:rPr lang="en-US" sz="3200" dirty="0" err="1">
                <a:solidFill>
                  <a:schemeClr val="bg1"/>
                </a:solidFill>
                <a:latin typeface="Lucida Grande" panose="020B0600040502020204" pitchFamily="34" charset="0"/>
                <a:ea typeface="Verdana" panose="020B0604030504040204" pitchFamily="34" charset="0"/>
                <a:cs typeface="Lucida Grande" panose="020B0600040502020204" pitchFamily="34" charset="0"/>
              </a:rPr>
              <a:t>joannapipermorgan@gmail.com</a:t>
            </a:r>
            <a:endParaRPr lang="en-US" sz="3200" dirty="0">
              <a:solidFill>
                <a:schemeClr val="bg1"/>
              </a:solidFill>
              <a:latin typeface="Lucida Grande" panose="020B0600040502020204" pitchFamily="34" charset="0"/>
              <a:ea typeface="Verdana" panose="020B0604030504040204" pitchFamily="34" charset="0"/>
              <a:cs typeface="Lucida Grande" panose="020B0600040502020204" pitchFamily="34" charset="0"/>
            </a:endParaRPr>
          </a:p>
        </p:txBody>
      </p:sp>
      <p:sp>
        <p:nvSpPr>
          <p:cNvPr id="4" name="TextBox 3">
            <a:extLst>
              <a:ext uri="{FF2B5EF4-FFF2-40B4-BE49-F238E27FC236}">
                <a16:creationId xmlns:a16="http://schemas.microsoft.com/office/drawing/2014/main" id="{681DE072-A32E-267D-A8E0-421807720C3D}"/>
              </a:ext>
            </a:extLst>
          </p:cNvPr>
          <p:cNvSpPr txBox="1"/>
          <p:nvPr/>
        </p:nvSpPr>
        <p:spPr>
          <a:xfrm>
            <a:off x="914400" y="4737240"/>
            <a:ext cx="7808599" cy="646331"/>
          </a:xfrm>
          <a:prstGeom prst="rect">
            <a:avLst/>
          </a:prstGeom>
          <a:noFill/>
        </p:spPr>
        <p:txBody>
          <a:bodyPr wrap="square" rtlCol="0">
            <a:spAutoFit/>
          </a:bodyPr>
          <a:lstStyle/>
          <a:p>
            <a:pPr algn="ctr"/>
            <a:r>
              <a:rPr lang="en-US" sz="3600"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https://cement-</a:t>
            </a:r>
            <a:r>
              <a:rPr lang="en-US" sz="3600" dirty="0" err="1">
                <a:solidFill>
                  <a:schemeClr val="accent3"/>
                </a:solidFill>
                <a:latin typeface="Lucida Grande" panose="020B0600040502020204" pitchFamily="34" charset="0"/>
                <a:ea typeface="Verdana" panose="020B0604030504040204" pitchFamily="34" charset="0"/>
                <a:cs typeface="Lucida Grande" panose="020B0600040502020204" pitchFamily="34" charset="0"/>
              </a:rPr>
              <a:t>psaap.github.io</a:t>
            </a:r>
            <a:r>
              <a:rPr lang="en-US" sz="3600"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a:t>
            </a:r>
          </a:p>
        </p:txBody>
      </p:sp>
    </p:spTree>
    <p:extLst>
      <p:ext uri="{BB962C8B-B14F-4D97-AF65-F5344CB8AC3E}">
        <p14:creationId xmlns:p14="http://schemas.microsoft.com/office/powerpoint/2010/main" val="2120721084"/>
      </p:ext>
    </p:extLst>
  </p:cSld>
  <p:clrMapOvr>
    <a:masterClrMapping/>
  </p:clrMapOvr>
</p:sld>
</file>

<file path=ppt/theme/theme1.xml><?xml version="1.0" encoding="utf-8"?>
<a:theme xmlns:a="http://schemas.openxmlformats.org/drawingml/2006/main" name="ThemeOSU">
  <a:themeElements>
    <a:clrScheme name="OSU">
      <a:dk1>
        <a:sysClr val="windowText" lastClr="000000"/>
      </a:dk1>
      <a:lt1>
        <a:sysClr val="window" lastClr="FFFFFF"/>
      </a:lt1>
      <a:dk2>
        <a:srgbClr val="44546A"/>
      </a:dk2>
      <a:lt2>
        <a:srgbClr val="E7E6E6"/>
      </a:lt2>
      <a:accent1>
        <a:srgbClr val="C55A11"/>
      </a:accent1>
      <a:accent2>
        <a:srgbClr val="C55A11"/>
      </a:accent2>
      <a:accent3>
        <a:srgbClr val="757070"/>
      </a:accent3>
      <a:accent4>
        <a:srgbClr val="C55A11"/>
      </a:accent4>
      <a:accent5>
        <a:srgbClr val="C55A11"/>
      </a:accent5>
      <a:accent6>
        <a:srgbClr val="C55A1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OSU" id="{F9DA13CC-CD0A-41E8-ADA0-AC9829AEFD4E}" vid="{25C02D74-65B8-4B19-9277-27B206E47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ThemeOSU</Template>
  <TotalTime>3172</TotalTime>
  <Words>810</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Lucida Grande</vt:lpstr>
      <vt:lpstr>ThemeOSU</vt:lpstr>
      <vt:lpstr>Exploring One-Cell Inversion Method  for Transient Transport on GPUs</vt:lpstr>
    </vt:vector>
  </TitlesOfParts>
  <Manager/>
  <Company>Oregon State Universtiy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One-Cell Inversion Method for Transient Transport on GPUs</dc:title>
  <dc:subject/>
  <dc:creator>Joanna Piper Morgan</dc:creator>
  <cp:keywords>one-cell-inversion, transport</cp:keywords>
  <dc:description>For a poster session at 2023 UCSD HEDS Summer School in July 2023</dc:description>
  <cp:lastModifiedBy>Morgan, Joanna P</cp:lastModifiedBy>
  <cp:revision>23</cp:revision>
  <cp:lastPrinted>2023-07-12T22:56:02Z</cp:lastPrinted>
  <dcterms:created xsi:type="dcterms:W3CDTF">2021-08-13T20:41:14Z</dcterms:created>
  <dcterms:modified xsi:type="dcterms:W3CDTF">2023-07-19T23:31:09Z</dcterms:modified>
  <cp:category>Poster presentation</cp:category>
</cp:coreProperties>
</file>