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0" r:id="rId4"/>
    <p:sldId id="274" r:id="rId5"/>
    <p:sldId id="258" r:id="rId6"/>
    <p:sldId id="259" r:id="rId7"/>
    <p:sldId id="257" r:id="rId8"/>
    <p:sldId id="275" r:id="rId9"/>
    <p:sldId id="261" r:id="rId10"/>
    <p:sldId id="262" r:id="rId11"/>
    <p:sldId id="287" r:id="rId12"/>
    <p:sldId id="272" r:id="rId13"/>
    <p:sldId id="273" r:id="rId14"/>
    <p:sldId id="263" r:id="rId15"/>
    <p:sldId id="286" r:id="rId16"/>
    <p:sldId id="264" r:id="rId17"/>
    <p:sldId id="265" r:id="rId18"/>
    <p:sldId id="266" r:id="rId19"/>
    <p:sldId id="267" r:id="rId20"/>
    <p:sldId id="268" r:id="rId21"/>
    <p:sldId id="269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4"/>
    <p:restoredTop sz="94709"/>
  </p:normalViewPr>
  <p:slideViewPr>
    <p:cSldViewPr snapToGrid="0">
      <p:cViewPr varScale="1">
        <p:scale>
          <a:sx n="117" d="100"/>
          <a:sy n="117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D3B9003-3ECF-AEF2-6306-2125F5434501}"/>
              </a:ext>
            </a:extLst>
          </p:cNvPr>
          <p:cNvSpPr/>
          <p:nvPr userDrawn="1"/>
        </p:nvSpPr>
        <p:spPr>
          <a:xfrm>
            <a:off x="-8878" y="5454188"/>
            <a:ext cx="12252960" cy="14126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F8A596-245F-C19D-CBA7-2F6F765F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3812"/>
            <a:ext cx="10515600" cy="1325563"/>
          </a:xfrm>
        </p:spPr>
        <p:txBody>
          <a:bodyPr/>
          <a:lstStyle>
            <a:lvl1pPr>
              <a:defRPr>
                <a:solidFill>
                  <a:srgbClr val="E055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F0DD66-C058-22F7-0977-360089E8D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2" y="5600975"/>
            <a:ext cx="3453555" cy="11013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7E8DBF-176E-41E7-D18F-A84F52B2F31D}"/>
              </a:ext>
            </a:extLst>
          </p:cNvPr>
          <p:cNvSpPr txBox="1"/>
          <p:nvPr userDrawn="1"/>
        </p:nvSpPr>
        <p:spPr>
          <a:xfrm>
            <a:off x="7371290" y="5691174"/>
            <a:ext cx="449223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School of Mechanical Industrial &amp; Manufacturing Engineering</a:t>
            </a:r>
            <a:br>
              <a:rPr lang="en-US" sz="1100" dirty="0">
                <a:solidFill>
                  <a:schemeClr val="bg1"/>
                </a:solidFill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Rogers Hall 2000 SW Monroe Ave Corvallis, OR 97331</a:t>
            </a:r>
          </a:p>
          <a:p>
            <a:pPr algn="ctr"/>
            <a:endParaRPr lang="en-US" sz="1100" dirty="0">
              <a:solidFill>
                <a:schemeClr val="bg1"/>
              </a:solidFill>
              <a:latin typeface="Lucida Grande" panose="020B0600040502020204" pitchFamily="34" charset="0"/>
              <a:ea typeface="Helvetica Neue" panose="02000503000000020004" pitchFamily="2" charset="0"/>
              <a:cs typeface="Lucida Grande" panose="020B0600040502020204" pitchFamily="34" charset="0"/>
            </a:endParaRPr>
          </a:p>
          <a:p>
            <a:pPr algn="r"/>
            <a:r>
              <a:rPr lang="en-US" sz="1100" dirty="0">
                <a:solidFill>
                  <a:schemeClr val="bg1"/>
                </a:solidFill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School of Nuclear Science &amp; Engineering</a:t>
            </a:r>
          </a:p>
          <a:p>
            <a:pPr algn="r"/>
            <a:r>
              <a:rPr lang="en-US" sz="1100" dirty="0" err="1">
                <a:solidFill>
                  <a:schemeClr val="bg1"/>
                </a:solidFill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Maryfield</a:t>
            </a:r>
            <a:r>
              <a:rPr lang="en-US" sz="1100" dirty="0">
                <a:solidFill>
                  <a:schemeClr val="bg1"/>
                </a:solidFill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 Hall 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1600 SW Monroe Ave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Corvallis, OR 97331 </a:t>
            </a:r>
          </a:p>
        </p:txBody>
      </p:sp>
    </p:spTree>
    <p:extLst>
      <p:ext uri="{BB962C8B-B14F-4D97-AF65-F5344CB8AC3E}">
        <p14:creationId xmlns:p14="http://schemas.microsoft.com/office/powerpoint/2010/main" val="421155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4F1A-D4E3-3475-6116-A9F6E2EE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A0103-77C7-6CE2-B98D-F3935D221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BDCE-DFB9-EA2F-A513-A3866DAC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874-3326-B8C9-BA26-8E68F26D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4C65-2337-5881-013B-594C1F78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AA40B-D0B2-01F3-7EC8-0752DB687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C2E7B-442E-C63F-B808-AEC2ED706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8890-37B4-DCD4-2144-60AF6C41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0C81-D8DC-3C92-4F5F-01CB42AE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6CAA-129D-BB1F-9C6D-7D010E6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7DEE-077A-6493-5710-B2535DD2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75307" cy="1325563"/>
          </a:xfrm>
        </p:spPr>
        <p:txBody>
          <a:bodyPr/>
          <a:lstStyle>
            <a:lvl1pPr>
              <a:defRPr>
                <a:solidFill>
                  <a:srgbClr val="E055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D845-D575-D3C9-0789-6AC15D13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5C4B-1CE5-CEB9-23AD-3DF5A4B2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0890-35B8-7779-CB25-97FBBF9C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649B-FB28-6C8C-FE83-7ED7D9EF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F84AFC2-EB39-40D4-A2F2-060E1C9F0F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9021" y="413127"/>
            <a:ext cx="1229557" cy="122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3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47FD-32D6-0D39-7563-85B3DB92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7458"/>
            <a:ext cx="10515600" cy="4225018"/>
          </a:xfrm>
        </p:spPr>
        <p:txBody>
          <a:bodyPr anchor="ctr"/>
          <a:lstStyle>
            <a:lvl1pPr algn="ctr">
              <a:defRPr sz="6000" i="1">
                <a:solidFill>
                  <a:srgbClr val="E055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1F51-5FA1-59AD-A950-0420BD47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0857"/>
            <a:ext cx="10515600" cy="1408793"/>
          </a:xfrm>
        </p:spPr>
        <p:txBody>
          <a:bodyPr anchor="ctr"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1F61-28C2-5CBE-3DC1-AEB46AFE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E4A7-3E2B-D900-CF88-3C3A4A8A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1E961-E63B-5CBF-26B0-6C122691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A84C-3C10-471F-DBC0-CCB84BF1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5CA-5435-B520-AEF2-868F42A2F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02646-A264-BFC5-7F6E-F55B2150B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AC732-60DD-420E-73B6-912CBC7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CF96B-891A-C1A2-C908-E82C9397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DC93-330B-5957-6533-D454041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404B-22F6-5D1A-E759-0511B8D1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86CD-6778-18FD-B412-712F95C4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FC347-BE87-DC82-7FFF-A30B9103D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083F8-B197-4605-3170-134394C17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B1D92-A0A1-8960-5EB2-DFCC31E07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CB3A1-40DE-3B33-EFE7-C9327BE9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4357D-7FD1-D4F6-09A3-6FB84622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574C8-7366-896D-CCDD-CC6B7AD2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6F30-0BE5-1C68-1885-4EF6E168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7930F-8F97-7975-3936-16540471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7D931-4028-DECE-1824-A21FCA6E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E97C2-960C-3480-980D-C2E5F739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272D9-C52A-F962-0CB1-3411760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E02C-2B9C-1104-B1B2-7159FD09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BA35-84F6-5922-5AE5-736518F6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27F6-6330-FE46-6789-74DFEDCA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5E00-F4F0-B692-0776-219F16524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326F7-C92E-0A47-E3A7-2FD1603B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F5D8-BE74-CEE7-23D4-3B242EC0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CF5D5-C2C6-DAEB-8875-F2EF53D4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BE63-5AE7-22F4-16D0-8F8A4BA5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598-0F16-F799-6B65-A1CEF34B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EE58C-3CD0-DBC5-8636-34F5FDE2F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92CF-D9CC-2421-B712-B77D7C22A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4AE3-C895-9125-89F9-FC2E3244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3AB3-ACB4-C741-B016-0E041B4C3FA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C1FD-210B-7165-8B77-7B951A10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41E1-ADC6-A731-D005-13795F3F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B55-84C6-B64A-988D-585CA118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DB245E-5FFE-F8E5-2F22-104310B83BAB}"/>
              </a:ext>
            </a:extLst>
          </p:cNvPr>
          <p:cNvSpPr/>
          <p:nvPr userDrawn="1"/>
        </p:nvSpPr>
        <p:spPr>
          <a:xfrm>
            <a:off x="-8878" y="6185841"/>
            <a:ext cx="12252960" cy="6810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B0242-F6E2-EE55-A28D-412E3E8C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78FDE-511B-00B2-04B2-5AF17935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FCBA-15BE-50B5-BA59-21E608C5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defRPr>
            </a:lvl1pPr>
          </a:lstStyle>
          <a:p>
            <a:fld id="{92A03AB3-ACB4-C741-B016-0E041B4C3FA7}" type="datetimeFigureOut">
              <a:rPr lang="en-US" smtClean="0"/>
              <a:pPr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DEAC-A3C1-7AEA-5309-EDB570ED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bg1"/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4FB1-008C-1F0D-9DBB-38DB26F5D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defRPr>
            </a:lvl1pPr>
          </a:lstStyle>
          <a:p>
            <a:fld id="{428BFB55-84C6-B64A-988D-585CA118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ucida Grande" panose="020B0600040502020204" pitchFamily="34" charset="0"/>
          <a:ea typeface="+mj-ea"/>
          <a:cs typeface="Lucida Grande" panose="020B06000405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anose="020B0600040502020204" pitchFamily="34" charset="0"/>
          <a:ea typeface="+mn-ea"/>
          <a:cs typeface="Lucida Grande" panose="020B06000405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anose="020B0600040502020204" pitchFamily="34" charset="0"/>
          <a:ea typeface="+mn-ea"/>
          <a:cs typeface="Lucida Grande" panose="020B06000405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anose="020B0600040502020204" pitchFamily="34" charset="0"/>
          <a:ea typeface="+mn-ea"/>
          <a:cs typeface="Lucida Grande" panose="020B06000405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anose="020B0600040502020204" pitchFamily="34" charset="0"/>
          <a:ea typeface="+mn-ea"/>
          <a:cs typeface="Lucida Grande" panose="020B06000405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anose="020B0600040502020204" pitchFamily="34" charset="0"/>
          <a:ea typeface="+mn-ea"/>
          <a:cs typeface="Lucida Grande" panose="020B06000405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33F2-D13D-C31D-68CE-3A05FBC2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16" y="620339"/>
            <a:ext cx="11125201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Lucida Grande" panose="020B0600040502020204" pitchFamily="34" charset="0"/>
                <a:ea typeface="Helvetica Neue" panose="02000503000000020004" pitchFamily="2" charset="0"/>
                <a:cs typeface="Lucida Grande" panose="020B0600040502020204" pitchFamily="34" charset="0"/>
              </a:rPr>
              <a:t>Exploring One-Cell Inversion Method for Transient Transport on GPUs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3CF8D-41E7-3D3A-972A-F8E63F9ACA65}"/>
              </a:ext>
            </a:extLst>
          </p:cNvPr>
          <p:cNvSpPr txBox="1"/>
          <p:nvPr/>
        </p:nvSpPr>
        <p:spPr>
          <a:xfrm>
            <a:off x="681316" y="2484719"/>
            <a:ext cx="947868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Joanna Piper Morgan, Ilham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Variansyah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, Todd S. Palmer, &amp; Kyle E. Niemeyer</a:t>
            </a:r>
          </a:p>
          <a:p>
            <a:r>
              <a:rPr lang="en-US" sz="1200" i="1" dirty="0">
                <a:solidFill>
                  <a:schemeClr val="accent3"/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The Center for </a:t>
            </a:r>
            <a:r>
              <a:rPr lang="en-US" sz="1200" i="1" dirty="0" err="1">
                <a:solidFill>
                  <a:schemeClr val="accent3"/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Exascale</a:t>
            </a:r>
            <a:r>
              <a:rPr lang="en-US" sz="1200" i="1" dirty="0">
                <a:solidFill>
                  <a:schemeClr val="accent3"/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 Monte Carlo Neutron Transport (</a:t>
            </a:r>
            <a:r>
              <a:rPr lang="en-US" sz="1200" i="1" dirty="0" err="1">
                <a:solidFill>
                  <a:schemeClr val="accent3"/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CEMeNT</a:t>
            </a:r>
            <a:r>
              <a:rPr lang="en-US" sz="1200" i="1" dirty="0">
                <a:solidFill>
                  <a:schemeClr val="accent3"/>
                </a:solidFill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) at Oregon State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1B646-611D-269A-12B2-64A84E0FC6D2}"/>
              </a:ext>
            </a:extLst>
          </p:cNvPr>
          <p:cNvSpPr txBox="1"/>
          <p:nvPr/>
        </p:nvSpPr>
        <p:spPr>
          <a:xfrm>
            <a:off x="681316" y="3850062"/>
            <a:ext cx="7718613" cy="1387982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000" b="0" i="1" dirty="0">
                <a:effectLst/>
                <a:latin typeface="Open Sans" panose="020B0606030504020204" pitchFamily="34" charset="0"/>
              </a:rPr>
              <a:t>Time-Dependent and Radiative Transfer Methods</a:t>
            </a:r>
            <a:endParaRPr lang="en-US" sz="1000" i="1" dirty="0">
              <a:latin typeface="Lucida Grande" panose="020B0600040502020204" pitchFamily="34" charset="0"/>
              <a:ea typeface="Verdana" panose="020B0604030504040204" pitchFamily="34" charset="0"/>
              <a:cs typeface="Lucida Grande" panose="020B06000405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The International Conference on Mathematics and Computational </a:t>
            </a:r>
            <a:br>
              <a:rPr lang="en-US" sz="1000" i="1" dirty="0"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</a:br>
            <a:r>
              <a:rPr lang="en-US" sz="1000" i="1" dirty="0"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Methods Applied to Nuclear Science &amp; Engineering</a:t>
            </a:r>
          </a:p>
          <a:p>
            <a:pPr>
              <a:lnSpc>
                <a:spcPct val="150000"/>
              </a:lnSpc>
            </a:pPr>
            <a:r>
              <a:rPr lang="en-US" sz="1000" i="1" dirty="0"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Niagara Falls, Ontario, Canada</a:t>
            </a:r>
          </a:p>
          <a:p>
            <a:pPr>
              <a:lnSpc>
                <a:spcPct val="150000"/>
              </a:lnSpc>
            </a:pPr>
            <a:r>
              <a:rPr lang="en-US" sz="1000" i="1" dirty="0"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Wednesday August 15</a:t>
            </a:r>
            <a:r>
              <a:rPr lang="en-US" sz="1000" i="1" baseline="30000" dirty="0"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th</a:t>
            </a:r>
            <a:r>
              <a:rPr lang="en-US" sz="1000" i="1" dirty="0">
                <a:latin typeface="Lucida Grande" panose="020B0600040502020204" pitchFamily="34" charset="0"/>
                <a:ea typeface="Verdana" panose="020B0604030504040204" pitchFamily="34" charset="0"/>
                <a:cs typeface="Lucida Grande" panose="020B0600040502020204" pitchFamily="34" charset="0"/>
              </a:rPr>
              <a:t>,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C86A80-590B-3197-9779-B283532D2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85" y="3755265"/>
            <a:ext cx="3243729" cy="157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2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5BCA-5C8D-14BE-1791-EE1087AD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Cell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41E4-C47F-92D4-93E4-F3C1CE6B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31E5-1A6A-E580-E6CB-F8BF92C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v SI Steady State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C8486CC6-452D-C93D-BD01-55E98574F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47" y="1928974"/>
            <a:ext cx="9575306" cy="40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313-4E0C-26F3-62F1-81EBCF5B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Fourier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07F8-747A-ABAC-E34A-9121B77B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209B-E38F-3057-47A3-1A3BB85D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Fluxes!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0608-4A95-77B8-B9BD-763D3AD0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F74C-65BA-A3DA-7B25-23A78DF8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F630-1C50-6CF7-5FE9-8DECBC2C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SIMT</a:t>
            </a:r>
          </a:p>
        </p:txBody>
      </p:sp>
    </p:spTree>
    <p:extLst>
      <p:ext uri="{BB962C8B-B14F-4D97-AF65-F5344CB8AC3E}">
        <p14:creationId xmlns:p14="http://schemas.microsoft.com/office/powerpoint/2010/main" val="110530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560F-E030-AD62-81F7-BA59392B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BEFB6-2137-16CD-E57A-9191F71B0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5E6-05F5-08D6-E4FD-196062A3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46EF-24F4-29C0-10AF-E125F1D2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AZURV1</a:t>
            </a:r>
          </a:p>
          <a:p>
            <a:r>
              <a:rPr lang="en-US" dirty="0"/>
              <a:t>MC/DC </a:t>
            </a:r>
          </a:p>
        </p:txBody>
      </p:sp>
    </p:spTree>
    <p:extLst>
      <p:ext uri="{BB962C8B-B14F-4D97-AF65-F5344CB8AC3E}">
        <p14:creationId xmlns:p14="http://schemas.microsoft.com/office/powerpoint/2010/main" val="51100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613D-965E-42C2-C51E-B6D55BDC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Reed’s-esq problem</a:t>
            </a:r>
          </a:p>
        </p:txBody>
      </p:sp>
      <p:pic>
        <p:nvPicPr>
          <p:cNvPr id="5" name="Picture 4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17D45328-A024-686B-796D-3090143D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894"/>
            <a:ext cx="7772400" cy="42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7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A4B1-6874-C9E0-CA7B-E42C2380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Reed’s-esq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00F4-A326-CA62-11AC-2C3D10AAF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153144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1E40-C129-9DA2-1057-4F746FA2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Transient Reed’s-esq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CBF1-48C2-BC64-23A5-06740C1E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1947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7F49-4BDB-3B89-8C60-D214BBC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039E-79BD-3E36-74B5-872C0A128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ordered transient computations are needed for hi</a:t>
            </a:r>
          </a:p>
          <a:p>
            <a:r>
              <a:rPr lang="en-US" dirty="0"/>
              <a:t>GPU acceleration is imperative for computations launched at </a:t>
            </a:r>
            <a:r>
              <a:rPr lang="en-US" dirty="0" err="1"/>
              <a:t>exascale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BBD0-6EAE-78E4-4850-AA7EAF06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685F-4F30-7146-B0F7-19F28548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deff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21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9C60-3E81-EFEE-2D02-484AEA77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9047-B698-002A-D207-918067365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4C5E-68AB-26EF-2DDC-B26F020C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169B-3175-01CE-10A2-A7D5FDC8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0F33-5277-B52D-EF66-649D643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0C30-D9F0-FF8D-FEFB-1052C9AC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CE9D-8BD4-1E9E-E590-4819132A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5D53-5B65-4B17-0D77-62FC477C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2BE6-0BD1-88AE-12E7-98491E0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68E6-018A-9D0B-6D57-0C8DED49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5A98-FC20-0DAE-779F-051C2F4F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7E0F-5C04-C1CE-6778-BA3BE280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4CF0-71CE-35F6-E4C4-37327D73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74E5-E572-B3C7-A7A2-496F1EE3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1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47DE-F619-08D6-8980-90E2A037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86D5-277C-9906-AD87-848567DB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2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F7A-A014-159F-66A3-3BB2DE27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3AD5-8573-6C56-BFDD-5D96A0EC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DCCB-0781-C916-D110-DEC776E3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30C8-3DC6-1EB8-E6F4-359918A1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World’s simplest problem…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6318B-6805-F021-6062-05E74F8E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593543"/>
            <a:ext cx="10515599" cy="1490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3FF92-2B1E-8850-78BD-1EF5016C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1" y="4388107"/>
            <a:ext cx="4413250" cy="1484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794B2-CA2E-DF2A-ACC8-8890A2FF7D16}"/>
              </a:ext>
            </a:extLst>
          </p:cNvPr>
          <p:cNvSpPr txBox="1"/>
          <p:nvPr/>
        </p:nvSpPr>
        <p:spPr>
          <a:xfrm>
            <a:off x="838199" y="4286506"/>
            <a:ext cx="5935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600040502020204" pitchFamily="34" charset="0"/>
                <a:cs typeface="Lucida Grande" panose="020B0600040502020204" pitchFamily="34" charset="0"/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600040502020204" pitchFamily="34" charset="0"/>
                <a:cs typeface="Lucida Grande" panose="020B0600040502020204" pitchFamily="34" charset="0"/>
              </a:rPr>
              <a:t>Slab wall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Grande" panose="020B0600040502020204" pitchFamily="34" charset="0"/>
                <a:cs typeface="Lucida Grande" panose="020B0600040502020204" pitchFamily="34" charset="0"/>
              </a:rPr>
              <a:t>Axi</a:t>
            </a:r>
            <a:r>
              <a:rPr lang="en-US" dirty="0">
                <a:latin typeface="Lucida Grande" panose="020B0600040502020204" pitchFamily="34" charset="0"/>
                <a:cs typeface="Lucida Grande" panose="020B0600040502020204" pitchFamily="34" charset="0"/>
              </a:rPr>
              <a:t>-symmetric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600040502020204" pitchFamily="34" charset="0"/>
                <a:cs typeface="Lucida Grande" panose="020B0600040502020204" pitchFamily="34" charset="0"/>
              </a:rPr>
              <a:t>Isotropic source and scattering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600040502020204" pitchFamily="34" charset="0"/>
                <a:cs typeface="Lucida Grande" panose="020B0600040502020204" pitchFamily="34" charset="0"/>
              </a:rPr>
              <a:t>NOT SS!!!!</a:t>
            </a:r>
          </a:p>
          <a:p>
            <a:endParaRPr lang="en-US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87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8A0F-9A72-22B6-843C-9FC0E064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A632-EE72-2123-98CD-429FE44C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B72D-FCE8-CB75-D0DB-F1DE72A3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1373-CA11-DB11-FC9E-3E61BFAE5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205E-A1B6-05FB-CA87-53C70CCD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ED2A-0299-7D9D-99DD-C8BD8EB3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coupling a 2</a:t>
            </a:r>
            <a:r>
              <a:rPr lang="en-US" baseline="30000" dirty="0"/>
              <a:t>nd</a:t>
            </a:r>
            <a:r>
              <a:rPr lang="en-US" dirty="0"/>
              <a:t> order space and 2</a:t>
            </a:r>
            <a:r>
              <a:rPr lang="en-US" baseline="30000" dirty="0"/>
              <a:t>nd</a:t>
            </a:r>
            <a:r>
              <a:rPr lang="en-US" dirty="0"/>
              <a:t> order time scheme we can increase the solve work for the GPU to chew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E3D-222B-8E1C-58BC-1CFB315B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Multiple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C9DC-A599-961E-35FD-6A3DA0DF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9480-4CFF-95BB-3470-1FFA6F68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Corner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C82F-DCCE-D4F4-7A3C-52E0426F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3E8C-82A9-9D21-4165-97A8FDC9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5EBA-0303-AF8E-7B0F-A2DC5B78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Intrgro</a:t>
            </a:r>
            <a:r>
              <a:rPr lang="en-US" dirty="0"/>
              <a:t>-PDE requires some kind of iterative method to solve the </a:t>
            </a:r>
          </a:p>
          <a:p>
            <a:r>
              <a:rPr lang="en-US" dirty="0"/>
              <a:t>We want to go fast!!!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220E4-6714-16C2-5C52-4B28A32CF7C3}"/>
              </a:ext>
            </a:extLst>
          </p:cNvPr>
          <p:cNvSpPr txBox="1"/>
          <p:nvPr/>
        </p:nvSpPr>
        <p:spPr>
          <a:xfrm>
            <a:off x="3330222" y="4617155"/>
            <a:ext cx="5531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Lucida Grande" panose="020B0600040502020204" pitchFamily="34" charset="0"/>
                <a:cs typeface="Lucida Grande" panose="020B0600040502020204" pitchFamily="34" charset="0"/>
              </a:rPr>
              <a:t>N</a:t>
            </a:r>
            <a:r>
              <a:rPr lang="en-US" sz="4800" baseline="-25000" dirty="0" err="1">
                <a:latin typeface="Lucida Grande" panose="020B0600040502020204" pitchFamily="34" charset="0"/>
                <a:cs typeface="Lucida Grande" panose="020B0600040502020204" pitchFamily="34" charset="0"/>
              </a:rPr>
              <a:t>angle</a:t>
            </a:r>
            <a:r>
              <a:rPr lang="en-US" sz="4800" dirty="0">
                <a:latin typeface="Lucida Grande" panose="020B0600040502020204" pitchFamily="34" charset="0"/>
                <a:cs typeface="Lucida Grande" panose="020B0600040502020204" pitchFamily="34" charset="0"/>
              </a:rPr>
              <a:t> &lt;&lt; </a:t>
            </a:r>
            <a:r>
              <a:rPr lang="en-US" sz="4800" dirty="0" err="1">
                <a:latin typeface="Lucida Grande" panose="020B0600040502020204" pitchFamily="34" charset="0"/>
                <a:cs typeface="Lucida Grande" panose="020B0600040502020204" pitchFamily="34" charset="0"/>
              </a:rPr>
              <a:t>N</a:t>
            </a:r>
            <a:r>
              <a:rPr lang="en-US" sz="4800" baseline="-25000" dirty="0" err="1">
                <a:latin typeface="Lucida Grande" panose="020B0600040502020204" pitchFamily="34" charset="0"/>
                <a:cs typeface="Lucida Grande" panose="020B0600040502020204" pitchFamily="34" charset="0"/>
              </a:rPr>
              <a:t>cell</a:t>
            </a:r>
            <a:endParaRPr lang="en-US" sz="4800" baseline="-25000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E624-7D01-1472-BE4A-9210FFDF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Big-sky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06929-C432-E2A5-360F-81F12BF1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PROBLEMS</a:t>
            </a:r>
            <a:endParaRPr lang="en-US" baseline="-25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DE67D2-8D2B-0706-F7A5-9621BD66381A}"/>
              </a:ext>
            </a:extLst>
          </p:cNvPr>
          <p:cNvSpPr txBox="1">
            <a:spLocks/>
          </p:cNvSpPr>
          <p:nvPr/>
        </p:nvSpPr>
        <p:spPr>
          <a:xfrm>
            <a:off x="3745089" y="5269089"/>
            <a:ext cx="5816600" cy="578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Grande" panose="020B0600040502020204" pitchFamily="34" charset="0"/>
                <a:ea typeface="+mn-ea"/>
                <a:cs typeface="Lucida Grande" panose="020B06000405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anose="020B0600040502020204" pitchFamily="34" charset="0"/>
                <a:ea typeface="+mn-ea"/>
                <a:cs typeface="Lucida Grande" panose="020B06000405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anose="020B0600040502020204" pitchFamily="34" charset="0"/>
                <a:ea typeface="+mn-ea"/>
                <a:cs typeface="Lucida Grande" panose="020B06000405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anose="020B0600040502020204" pitchFamily="34" charset="0"/>
                <a:ea typeface="+mn-ea"/>
                <a:cs typeface="Lucida Grande" panose="020B06000405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anose="020B0600040502020204" pitchFamily="34" charset="0"/>
                <a:ea typeface="+mn-ea"/>
                <a:cs typeface="Lucida Grande" panose="020B06000405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 = 4* </a:t>
            </a:r>
            <a:r>
              <a:rPr lang="en-US" dirty="0" err="1"/>
              <a:t>N</a:t>
            </a:r>
            <a:r>
              <a:rPr lang="en-US" baseline="-25000" dirty="0" err="1"/>
              <a:t>time</a:t>
            </a:r>
            <a:r>
              <a:rPr lang="en-US" dirty="0"/>
              <a:t> * </a:t>
            </a:r>
            <a:r>
              <a:rPr lang="en-US" dirty="0" err="1"/>
              <a:t>N</a:t>
            </a:r>
            <a:r>
              <a:rPr lang="en-US" baseline="-25000" dirty="0" err="1"/>
              <a:t>angle</a:t>
            </a:r>
            <a:r>
              <a:rPr lang="en-US" dirty="0"/>
              <a:t> * </a:t>
            </a:r>
            <a:r>
              <a:rPr lang="en-US" dirty="0" err="1"/>
              <a:t>N</a:t>
            </a:r>
            <a:r>
              <a:rPr lang="en-US" baseline="-25000" dirty="0" err="1"/>
              <a:t>group</a:t>
            </a:r>
            <a:r>
              <a:rPr lang="en-US" dirty="0"/>
              <a:t> * </a:t>
            </a:r>
            <a:r>
              <a:rPr lang="en-US" dirty="0" err="1"/>
              <a:t>N</a:t>
            </a:r>
            <a:r>
              <a:rPr lang="en-US" baseline="-25000" dirty="0" err="1"/>
              <a:t>cell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7226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2E8C-64F2-4906-3B93-1426B7B9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B3C8-759D-DC8A-6825-98607C5E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Lucida Grande" panose="020B0600040502020204" pitchFamily="34" charset="0"/>
            <a:cs typeface="Lucida Grande" panose="020B06000405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230</Words>
  <Application>Microsoft Macintosh PowerPoint</Application>
  <PresentationFormat>Widescreen</PresentationFormat>
  <Paragraphs>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Lucida Grande</vt:lpstr>
      <vt:lpstr>Open Sans</vt:lpstr>
      <vt:lpstr>Office Theme</vt:lpstr>
      <vt:lpstr>Exploring One-Cell Inversion Method for Transient Transport on GPUs</vt:lpstr>
      <vt:lpstr>The Field</vt:lpstr>
      <vt:lpstr>Neutron Transport</vt:lpstr>
      <vt:lpstr>Higher Order Discretization</vt:lpstr>
      <vt:lpstr>Time Dependent Multiple Balance</vt:lpstr>
      <vt:lpstr>Simple Corner Balance</vt:lpstr>
      <vt:lpstr>Iterative Methods</vt:lpstr>
      <vt:lpstr>Big-sky Problems</vt:lpstr>
      <vt:lpstr>Source Iteration</vt:lpstr>
      <vt:lpstr>One Cell Inversion</vt:lpstr>
      <vt:lpstr>OCI v SI Steady State</vt:lpstr>
      <vt:lpstr>Discretization Fourier Analysis</vt:lpstr>
      <vt:lpstr>Negative Fluxes!</vt:lpstr>
      <vt:lpstr>Testbench</vt:lpstr>
      <vt:lpstr>Validation</vt:lpstr>
      <vt:lpstr>Validation Problems</vt:lpstr>
      <vt:lpstr>Transient Reed’s-esq problem</vt:lpstr>
      <vt:lpstr>Transient Reed’s-esq problem</vt:lpstr>
      <vt:lpstr>Transient Reed’s-esq problem</vt:lpstr>
      <vt:lpstr>Performance Comparisons</vt:lpstr>
      <vt:lpstr>S4</vt:lpstr>
      <vt:lpstr>S16</vt:lpstr>
      <vt:lpstr>S32</vt:lpstr>
      <vt:lpstr>S64</vt:lpstr>
      <vt:lpstr>S128</vt:lpstr>
      <vt:lpstr>S256</vt:lpstr>
      <vt:lpstr>Conclusions</vt:lpstr>
      <vt:lpstr>Future Work</vt:lpstr>
      <vt:lpstr>Citations</vt:lpstr>
      <vt:lpstr>PowerPoint Presentation</vt:lpstr>
      <vt:lpstr>Backmatter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One-Cell Inversion Method for Transient Transport on GPUs</dc:title>
  <dc:creator>Morgan, Joanna P</dc:creator>
  <cp:lastModifiedBy>Morgan, Joanna P</cp:lastModifiedBy>
  <cp:revision>2</cp:revision>
  <dcterms:created xsi:type="dcterms:W3CDTF">2023-07-18T18:33:57Z</dcterms:created>
  <dcterms:modified xsi:type="dcterms:W3CDTF">2023-07-18T19:59:18Z</dcterms:modified>
</cp:coreProperties>
</file>