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4630400" cy="8229600"/>
  <p:notesSz cx="8229600" cy="14630400"/>
  <p:embeddedFontLst>
    <p:embeddedFont>
      <p:font typeface="Syne" pitchFamily="2" charset="77"/>
      <p:regular r:id="rId10"/>
    </p:embeddedFont>
    <p:embeddedFont>
      <p:font typeface="Syne Extra Bold" pitchFamily="2" charset="77"/>
      <p:regular r:id="rId11"/>
      <p:bold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07" d="100"/>
          <a:sy n="107" d="100"/>
        </p:scale>
        <p:origin x="45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8978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52025">
              <a:alpha val="95000"/>
            </a:srgbClr>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52025">
              <a:alpha val="95000"/>
            </a:srgbClr>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52025">
              <a:alpha val="95000"/>
            </a:srgbClr>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52025">
              <a:alpha val="95000"/>
            </a:srgbClr>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52025">
              <a:alpha val="95000"/>
            </a:srgbClr>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52025">
              <a:alpha val="95000"/>
            </a:srgbClr>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152025">
              <a:alpha val="95000"/>
            </a:srgbClr>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hyperlink" Target="https://pages.nist.gov/800-63-3/" TargetMode="External"/><Relationship Id="rId7" Type="http://schemas.openxmlformats.org/officeDocument/2006/relationships/hyperlink" Target="https://developer.okta.com/docs/"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hyperlink" Target="https://learn.microsoft.com/" TargetMode="External"/><Relationship Id="rId5" Type="http://schemas.openxmlformats.org/officeDocument/2006/relationships/hyperlink" Target="https://openid.net/connect/" TargetMode="External"/><Relationship Id="rId4" Type="http://schemas.openxmlformats.org/officeDocument/2006/relationships/hyperlink" Target="https://oauth.net/2/"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574602"/>
            <a:ext cx="7556421" cy="2126337"/>
          </a:xfrm>
          <a:prstGeom prst="rect">
            <a:avLst/>
          </a:prstGeom>
          <a:noFill/>
          <a:ln/>
        </p:spPr>
        <p:txBody>
          <a:bodyPr wrap="square" lIns="0" tIns="0" rIns="0" bIns="0" rtlCol="0" anchor="t"/>
          <a:lstStyle/>
          <a:p>
            <a:pPr marL="0" indent="0" algn="l">
              <a:lnSpc>
                <a:spcPts val="5550"/>
              </a:lnSpc>
              <a:buNone/>
            </a:pPr>
            <a:r>
              <a:rPr lang="en-US" sz="4450" b="1" dirty="0">
                <a:solidFill>
                  <a:srgbClr val="F0F4F1"/>
                </a:solidFill>
                <a:latin typeface="Syne Extra Bold" pitchFamily="34" charset="0"/>
                <a:ea typeface="Syne Extra Bold" pitchFamily="34" charset="-122"/>
                <a:cs typeface="Syne Extra Bold" pitchFamily="34" charset="-120"/>
              </a:rPr>
              <a:t>Authentication &amp; Authorization Options</a:t>
            </a:r>
            <a:endParaRPr lang="en-US" sz="4450" dirty="0"/>
          </a:p>
        </p:txBody>
      </p:sp>
      <p:sp>
        <p:nvSpPr>
          <p:cNvPr id="4" name="Text 1"/>
          <p:cNvSpPr/>
          <p:nvPr/>
        </p:nvSpPr>
        <p:spPr>
          <a:xfrm>
            <a:off x="793790" y="4041100"/>
            <a:ext cx="7556421" cy="362903"/>
          </a:xfrm>
          <a:prstGeom prst="rect">
            <a:avLst/>
          </a:prstGeom>
          <a:noFill/>
          <a:ln/>
        </p:spPr>
        <p:txBody>
          <a:bodyPr wrap="none" lIns="0" tIns="0" rIns="0" bIns="0" rtlCol="0" anchor="t"/>
          <a:lstStyle/>
          <a:p>
            <a:pPr marL="0" indent="0" algn="l">
              <a:lnSpc>
                <a:spcPts val="2850"/>
              </a:lnSpc>
              <a:buNone/>
            </a:pPr>
            <a:r>
              <a:rPr lang="en-US" sz="1750" dirty="0">
                <a:solidFill>
                  <a:srgbClr val="D7E5D8"/>
                </a:solidFill>
                <a:latin typeface="Syne" pitchFamily="34" charset="0"/>
                <a:ea typeface="Syne" pitchFamily="34" charset="-122"/>
                <a:cs typeface="Syne" pitchFamily="34" charset="-120"/>
              </a:rPr>
              <a:t>CSD 370 – Secure Software Development</a:t>
            </a:r>
            <a:endParaRPr lang="en-US" sz="1750" dirty="0"/>
          </a:p>
        </p:txBody>
      </p:sp>
      <p:sp>
        <p:nvSpPr>
          <p:cNvPr id="5" name="Text 2"/>
          <p:cNvSpPr/>
          <p:nvPr/>
        </p:nvSpPr>
        <p:spPr>
          <a:xfrm>
            <a:off x="793790" y="4659154"/>
            <a:ext cx="7556421" cy="362903"/>
          </a:xfrm>
          <a:prstGeom prst="rect">
            <a:avLst/>
          </a:prstGeom>
          <a:noFill/>
          <a:ln/>
        </p:spPr>
        <p:txBody>
          <a:bodyPr wrap="none" lIns="0" tIns="0" rIns="0" bIns="0" rtlCol="0" anchor="t"/>
          <a:lstStyle/>
          <a:p>
            <a:pPr marL="0" indent="0" algn="l">
              <a:lnSpc>
                <a:spcPts val="2850"/>
              </a:lnSpc>
              <a:buNone/>
            </a:pPr>
            <a:r>
              <a:rPr lang="en-US" sz="1750" dirty="0">
                <a:solidFill>
                  <a:srgbClr val="D7E5D8"/>
                </a:solidFill>
                <a:latin typeface="Syne" pitchFamily="34" charset="0"/>
                <a:ea typeface="Syne" pitchFamily="34" charset="-122"/>
                <a:cs typeface="Syne" pitchFamily="34" charset="-120"/>
              </a:rPr>
              <a:t>Module 1: Assignment 1.2 – Authentication and Authorization</a:t>
            </a:r>
            <a:endParaRPr lang="en-US" sz="1750" dirty="0"/>
          </a:p>
        </p:txBody>
      </p:sp>
      <p:sp>
        <p:nvSpPr>
          <p:cNvPr id="6" name="Text 3"/>
          <p:cNvSpPr/>
          <p:nvPr/>
        </p:nvSpPr>
        <p:spPr>
          <a:xfrm>
            <a:off x="793790" y="5277207"/>
            <a:ext cx="7556421" cy="725805"/>
          </a:xfrm>
          <a:prstGeom prst="rect">
            <a:avLst/>
          </a:prstGeom>
          <a:noFill/>
          <a:ln/>
        </p:spPr>
        <p:txBody>
          <a:bodyPr wrap="square" lIns="0" tIns="0" rIns="0" bIns="0" rtlCol="0" anchor="t"/>
          <a:lstStyle/>
          <a:p>
            <a:pPr marL="0" indent="0" algn="l">
              <a:lnSpc>
                <a:spcPts val="2850"/>
              </a:lnSpc>
              <a:buNone/>
            </a:pPr>
            <a:r>
              <a:rPr lang="en-US" sz="1750" dirty="0">
                <a:solidFill>
                  <a:srgbClr val="D7E5D8"/>
                </a:solidFill>
                <a:latin typeface="Syne" pitchFamily="34" charset="0"/>
                <a:ea typeface="Syne" pitchFamily="34" charset="-122"/>
                <a:cs typeface="Syne" pitchFamily="34" charset="-120"/>
              </a:rPr>
              <a:t>This assignment compares three popular authentication methods to help Mesusa Corporation choose the right access management strategy.</a:t>
            </a:r>
            <a:endParaRPr lang="en-US" sz="1750" dirty="0"/>
          </a:p>
        </p:txBody>
      </p:sp>
      <p:sp>
        <p:nvSpPr>
          <p:cNvPr id="7" name="Shape 4"/>
          <p:cNvSpPr/>
          <p:nvPr/>
        </p:nvSpPr>
        <p:spPr>
          <a:xfrm>
            <a:off x="793790" y="6275070"/>
            <a:ext cx="362903" cy="362903"/>
          </a:xfrm>
          <a:prstGeom prst="roundRect">
            <a:avLst>
              <a:gd name="adj" fmla="val 25194296"/>
            </a:avLst>
          </a:prstGeom>
          <a:noFill/>
          <a:ln w="7620">
            <a:solidFill>
              <a:srgbClr val="4D4D51"/>
            </a:solidFill>
            <a:prstDash val="solid"/>
          </a:ln>
        </p:spPr>
        <p:txBody>
          <a:bodyPr/>
          <a:lstStyle/>
          <a:p>
            <a:endParaRPr lang="en-US"/>
          </a:p>
        </p:txBody>
      </p:sp>
      <p:pic>
        <p:nvPicPr>
          <p:cNvPr id="8" name="Image 1" descr="preencoded.png"/>
          <p:cNvPicPr>
            <a:picLocks noChangeAspect="1"/>
          </p:cNvPicPr>
          <p:nvPr/>
        </p:nvPicPr>
        <p:blipFill>
          <a:blip r:embed="rId4"/>
          <a:stretch>
            <a:fillRect/>
          </a:stretch>
        </p:blipFill>
        <p:spPr>
          <a:xfrm>
            <a:off x="801410" y="6282690"/>
            <a:ext cx="347663" cy="347663"/>
          </a:xfrm>
          <a:prstGeom prst="rect">
            <a:avLst/>
          </a:prstGeom>
        </p:spPr>
      </p:pic>
      <p:sp>
        <p:nvSpPr>
          <p:cNvPr id="9" name="Text 5"/>
          <p:cNvSpPr/>
          <p:nvPr/>
        </p:nvSpPr>
        <p:spPr>
          <a:xfrm>
            <a:off x="1270040" y="6258163"/>
            <a:ext cx="2388275" cy="396835"/>
          </a:xfrm>
          <a:prstGeom prst="rect">
            <a:avLst/>
          </a:prstGeom>
          <a:noFill/>
          <a:ln/>
        </p:spPr>
        <p:txBody>
          <a:bodyPr wrap="none" lIns="0" tIns="0" rIns="0" bIns="0" rtlCol="0" anchor="t"/>
          <a:lstStyle/>
          <a:p>
            <a:pPr marL="0" indent="0" algn="l">
              <a:lnSpc>
                <a:spcPts val="3100"/>
              </a:lnSpc>
              <a:buNone/>
            </a:pPr>
            <a:r>
              <a:rPr lang="en-US" sz="2200" b="1" dirty="0">
                <a:solidFill>
                  <a:srgbClr val="D7E5D8"/>
                </a:solidFill>
                <a:latin typeface="Syne Bold" pitchFamily="34" charset="0"/>
                <a:ea typeface="Syne Bold" pitchFamily="34" charset="-122"/>
                <a:cs typeface="Syne Bold" pitchFamily="34" charset="-120"/>
              </a:rPr>
              <a:t>by Julio Pochet</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756999"/>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F0F4F1"/>
                </a:solidFill>
                <a:latin typeface="Syne Extra Bold" pitchFamily="34" charset="0"/>
                <a:ea typeface="Syne Extra Bold" pitchFamily="34" charset="-122"/>
                <a:cs typeface="Syne Extra Bold" pitchFamily="34" charset="-120"/>
              </a:rPr>
              <a:t>Overview</a:t>
            </a:r>
            <a:endParaRPr lang="en-US" sz="4450" dirty="0"/>
          </a:p>
        </p:txBody>
      </p:sp>
      <p:sp>
        <p:nvSpPr>
          <p:cNvPr id="4" name="Text 1"/>
          <p:cNvSpPr/>
          <p:nvPr/>
        </p:nvSpPr>
        <p:spPr>
          <a:xfrm>
            <a:off x="6280190" y="1805940"/>
            <a:ext cx="7556421" cy="1451610"/>
          </a:xfrm>
          <a:prstGeom prst="rect">
            <a:avLst/>
          </a:prstGeom>
          <a:noFill/>
          <a:ln/>
        </p:spPr>
        <p:txBody>
          <a:bodyPr wrap="square" lIns="0" tIns="0" rIns="0" bIns="0" rtlCol="0" anchor="t"/>
          <a:lstStyle/>
          <a:p>
            <a:pPr marL="0" indent="0" algn="l">
              <a:lnSpc>
                <a:spcPts val="2850"/>
              </a:lnSpc>
              <a:buNone/>
            </a:pPr>
            <a:r>
              <a:rPr lang="en-US" sz="1750" dirty="0">
                <a:solidFill>
                  <a:srgbClr val="D7E5D8"/>
                </a:solidFill>
                <a:latin typeface="Syne" pitchFamily="34" charset="0"/>
                <a:ea typeface="Syne" pitchFamily="34" charset="-122"/>
                <a:cs typeface="Syne" pitchFamily="34" charset="-120"/>
              </a:rPr>
              <a:t>Mesusa Corp wants to step up its security game. They’re looking into three ways to manage who gets access to what: SSO, OAuth, and OpenID Connect. This breakdown explains what each does, how to implement them, and their pros and cons.</a:t>
            </a:r>
            <a:endParaRPr lang="en-US" sz="1750" dirty="0"/>
          </a:p>
        </p:txBody>
      </p:sp>
      <p:sp>
        <p:nvSpPr>
          <p:cNvPr id="5" name="Shape 2"/>
          <p:cNvSpPr/>
          <p:nvPr/>
        </p:nvSpPr>
        <p:spPr>
          <a:xfrm>
            <a:off x="6280190" y="3512701"/>
            <a:ext cx="3664863" cy="2047994"/>
          </a:xfrm>
          <a:prstGeom prst="roundRect">
            <a:avLst>
              <a:gd name="adj" fmla="val 4652"/>
            </a:avLst>
          </a:prstGeom>
          <a:solidFill>
            <a:srgbClr val="547808"/>
          </a:solidFill>
          <a:ln w="7620">
            <a:solidFill>
              <a:srgbClr val="6D9121"/>
            </a:solidFill>
            <a:prstDash val="solid"/>
          </a:ln>
        </p:spPr>
        <p:txBody>
          <a:bodyPr/>
          <a:lstStyle/>
          <a:p>
            <a:endParaRPr lang="en-US"/>
          </a:p>
        </p:txBody>
      </p:sp>
      <p:sp>
        <p:nvSpPr>
          <p:cNvPr id="6" name="Text 3"/>
          <p:cNvSpPr/>
          <p:nvPr/>
        </p:nvSpPr>
        <p:spPr>
          <a:xfrm>
            <a:off x="6514624" y="3747135"/>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FFFFFF"/>
                </a:solidFill>
                <a:latin typeface="Syne Extra Bold" pitchFamily="34" charset="0"/>
                <a:ea typeface="Syne Extra Bold" pitchFamily="34" charset="-122"/>
                <a:cs typeface="Syne Extra Bold" pitchFamily="34" charset="-120"/>
              </a:rPr>
              <a:t>SSO</a:t>
            </a:r>
            <a:endParaRPr lang="en-US" sz="2200" dirty="0"/>
          </a:p>
        </p:txBody>
      </p:sp>
      <p:sp>
        <p:nvSpPr>
          <p:cNvPr id="7" name="Text 4"/>
          <p:cNvSpPr/>
          <p:nvPr/>
        </p:nvSpPr>
        <p:spPr>
          <a:xfrm>
            <a:off x="6514624" y="4237553"/>
            <a:ext cx="3195995" cy="1088708"/>
          </a:xfrm>
          <a:prstGeom prst="rect">
            <a:avLst/>
          </a:prstGeom>
          <a:noFill/>
          <a:ln/>
        </p:spPr>
        <p:txBody>
          <a:bodyPr wrap="square" lIns="0" tIns="0" rIns="0" bIns="0" rtlCol="0" anchor="t"/>
          <a:lstStyle/>
          <a:p>
            <a:pPr marL="0" indent="0" algn="l">
              <a:lnSpc>
                <a:spcPts val="2850"/>
              </a:lnSpc>
              <a:buNone/>
            </a:pPr>
            <a:r>
              <a:rPr lang="en-US" sz="1750" dirty="0">
                <a:solidFill>
                  <a:srgbClr val="FFFFFF"/>
                </a:solidFill>
                <a:latin typeface="Syne" pitchFamily="34" charset="0"/>
                <a:ea typeface="Syne" pitchFamily="34" charset="-122"/>
                <a:cs typeface="Syne" pitchFamily="34" charset="-120"/>
              </a:rPr>
              <a:t>Single Sign-On for simplified user access across multiple applications.</a:t>
            </a:r>
            <a:endParaRPr lang="en-US" sz="1750" dirty="0"/>
          </a:p>
        </p:txBody>
      </p:sp>
      <p:sp>
        <p:nvSpPr>
          <p:cNvPr id="8" name="Shape 5"/>
          <p:cNvSpPr/>
          <p:nvPr/>
        </p:nvSpPr>
        <p:spPr>
          <a:xfrm>
            <a:off x="10171867" y="3512701"/>
            <a:ext cx="3664863" cy="2047994"/>
          </a:xfrm>
          <a:prstGeom prst="roundRect">
            <a:avLst>
              <a:gd name="adj" fmla="val 4652"/>
            </a:avLst>
          </a:prstGeom>
          <a:solidFill>
            <a:srgbClr val="547808"/>
          </a:solidFill>
          <a:ln w="7620">
            <a:solidFill>
              <a:srgbClr val="6D9121"/>
            </a:solidFill>
            <a:prstDash val="solid"/>
          </a:ln>
        </p:spPr>
        <p:txBody>
          <a:bodyPr/>
          <a:lstStyle/>
          <a:p>
            <a:endParaRPr lang="en-US"/>
          </a:p>
        </p:txBody>
      </p:sp>
      <p:sp>
        <p:nvSpPr>
          <p:cNvPr id="9" name="Text 6"/>
          <p:cNvSpPr/>
          <p:nvPr/>
        </p:nvSpPr>
        <p:spPr>
          <a:xfrm>
            <a:off x="10406301" y="3747135"/>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FFFFFF"/>
                </a:solidFill>
                <a:latin typeface="Syne Extra Bold" pitchFamily="34" charset="0"/>
                <a:ea typeface="Syne Extra Bold" pitchFamily="34" charset="-122"/>
                <a:cs typeface="Syne Extra Bold" pitchFamily="34" charset="-120"/>
              </a:rPr>
              <a:t>OAuth</a:t>
            </a:r>
            <a:endParaRPr lang="en-US" sz="2200" dirty="0"/>
          </a:p>
        </p:txBody>
      </p:sp>
      <p:sp>
        <p:nvSpPr>
          <p:cNvPr id="10" name="Text 7"/>
          <p:cNvSpPr/>
          <p:nvPr/>
        </p:nvSpPr>
        <p:spPr>
          <a:xfrm>
            <a:off x="10406301" y="4237553"/>
            <a:ext cx="3195995" cy="1088708"/>
          </a:xfrm>
          <a:prstGeom prst="rect">
            <a:avLst/>
          </a:prstGeom>
          <a:noFill/>
          <a:ln/>
        </p:spPr>
        <p:txBody>
          <a:bodyPr wrap="square" lIns="0" tIns="0" rIns="0" bIns="0" rtlCol="0" anchor="t"/>
          <a:lstStyle/>
          <a:p>
            <a:pPr marL="0" indent="0" algn="l">
              <a:lnSpc>
                <a:spcPts val="2850"/>
              </a:lnSpc>
              <a:buNone/>
            </a:pPr>
            <a:r>
              <a:rPr lang="en-US" sz="1750" dirty="0">
                <a:solidFill>
                  <a:srgbClr val="FFFFFF"/>
                </a:solidFill>
                <a:latin typeface="Syne" pitchFamily="34" charset="0"/>
                <a:ea typeface="Syne" pitchFamily="34" charset="-122"/>
                <a:cs typeface="Syne" pitchFamily="34" charset="-120"/>
              </a:rPr>
              <a:t>Open Authorization for secure delegation of access without sharing passwords.</a:t>
            </a:r>
            <a:endParaRPr lang="en-US" sz="1750" dirty="0"/>
          </a:p>
        </p:txBody>
      </p:sp>
      <p:sp>
        <p:nvSpPr>
          <p:cNvPr id="11" name="Shape 8"/>
          <p:cNvSpPr/>
          <p:nvPr/>
        </p:nvSpPr>
        <p:spPr>
          <a:xfrm>
            <a:off x="6280190" y="5787509"/>
            <a:ext cx="7556421" cy="1685092"/>
          </a:xfrm>
          <a:prstGeom prst="roundRect">
            <a:avLst>
              <a:gd name="adj" fmla="val 5654"/>
            </a:avLst>
          </a:prstGeom>
          <a:solidFill>
            <a:srgbClr val="547808"/>
          </a:solidFill>
          <a:ln w="7620">
            <a:solidFill>
              <a:srgbClr val="6D9121"/>
            </a:solidFill>
            <a:prstDash val="solid"/>
          </a:ln>
        </p:spPr>
        <p:txBody>
          <a:bodyPr/>
          <a:lstStyle/>
          <a:p>
            <a:endParaRPr lang="en-US"/>
          </a:p>
        </p:txBody>
      </p:sp>
      <p:sp>
        <p:nvSpPr>
          <p:cNvPr id="12" name="Text 9"/>
          <p:cNvSpPr/>
          <p:nvPr/>
        </p:nvSpPr>
        <p:spPr>
          <a:xfrm>
            <a:off x="6514624" y="6021943"/>
            <a:ext cx="3786188" cy="354330"/>
          </a:xfrm>
          <a:prstGeom prst="rect">
            <a:avLst/>
          </a:prstGeom>
          <a:noFill/>
          <a:ln/>
        </p:spPr>
        <p:txBody>
          <a:bodyPr wrap="none" lIns="0" tIns="0" rIns="0" bIns="0" rtlCol="0" anchor="t"/>
          <a:lstStyle/>
          <a:p>
            <a:pPr marL="0" indent="0" algn="l">
              <a:lnSpc>
                <a:spcPts val="2750"/>
              </a:lnSpc>
              <a:buNone/>
            </a:pPr>
            <a:r>
              <a:rPr lang="en-US" sz="2200" b="1" dirty="0">
                <a:solidFill>
                  <a:srgbClr val="FFFFFF"/>
                </a:solidFill>
                <a:latin typeface="Syne Extra Bold" pitchFamily="34" charset="0"/>
                <a:ea typeface="Syne Extra Bold" pitchFamily="34" charset="-122"/>
                <a:cs typeface="Syne Extra Bold" pitchFamily="34" charset="-120"/>
              </a:rPr>
              <a:t>OpenID Connect</a:t>
            </a:r>
            <a:endParaRPr lang="en-US" sz="2200" dirty="0"/>
          </a:p>
        </p:txBody>
      </p:sp>
      <p:sp>
        <p:nvSpPr>
          <p:cNvPr id="13" name="Text 10"/>
          <p:cNvSpPr/>
          <p:nvPr/>
        </p:nvSpPr>
        <p:spPr>
          <a:xfrm>
            <a:off x="6514624" y="6512362"/>
            <a:ext cx="7087553" cy="725805"/>
          </a:xfrm>
          <a:prstGeom prst="rect">
            <a:avLst/>
          </a:prstGeom>
          <a:noFill/>
          <a:ln/>
        </p:spPr>
        <p:txBody>
          <a:bodyPr wrap="square" lIns="0" tIns="0" rIns="0" bIns="0" rtlCol="0" anchor="t"/>
          <a:lstStyle/>
          <a:p>
            <a:pPr marL="0" indent="0" algn="l">
              <a:lnSpc>
                <a:spcPts val="2850"/>
              </a:lnSpc>
              <a:buNone/>
            </a:pPr>
            <a:r>
              <a:rPr lang="en-US" sz="1750" dirty="0">
                <a:solidFill>
                  <a:srgbClr val="FFFFFF"/>
                </a:solidFill>
                <a:latin typeface="Syne" pitchFamily="34" charset="0"/>
                <a:ea typeface="Syne" pitchFamily="34" charset="-122"/>
                <a:cs typeface="Syne" pitchFamily="34" charset="-120"/>
              </a:rPr>
              <a:t>Identity layer on top of OAuth 2.0 for user authentication and profile information.</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690801" y="542806"/>
            <a:ext cx="7853958" cy="616863"/>
          </a:xfrm>
          <a:prstGeom prst="rect">
            <a:avLst/>
          </a:prstGeom>
          <a:noFill/>
          <a:ln/>
        </p:spPr>
        <p:txBody>
          <a:bodyPr wrap="none" lIns="0" tIns="0" rIns="0" bIns="0" rtlCol="0" anchor="t"/>
          <a:lstStyle/>
          <a:p>
            <a:pPr marL="0" indent="0" algn="l">
              <a:lnSpc>
                <a:spcPts val="4850"/>
              </a:lnSpc>
              <a:buNone/>
            </a:pPr>
            <a:r>
              <a:rPr lang="en-US" sz="3850" b="1" dirty="0">
                <a:solidFill>
                  <a:srgbClr val="F0F4F1"/>
                </a:solidFill>
                <a:latin typeface="Syne Extra Bold" pitchFamily="34" charset="0"/>
                <a:ea typeface="Syne Extra Bold" pitchFamily="34" charset="-122"/>
                <a:cs typeface="Syne Extra Bold" pitchFamily="34" charset="-120"/>
              </a:rPr>
              <a:t>SSO (Single Sign-On)</a:t>
            </a:r>
            <a:endParaRPr lang="en-US" sz="3850" dirty="0"/>
          </a:p>
        </p:txBody>
      </p:sp>
      <p:sp>
        <p:nvSpPr>
          <p:cNvPr id="3" name="Text 1"/>
          <p:cNvSpPr/>
          <p:nvPr/>
        </p:nvSpPr>
        <p:spPr>
          <a:xfrm>
            <a:off x="690801" y="1554361"/>
            <a:ext cx="13248799" cy="631507"/>
          </a:xfrm>
          <a:prstGeom prst="rect">
            <a:avLst/>
          </a:prstGeom>
          <a:noFill/>
          <a:ln/>
        </p:spPr>
        <p:txBody>
          <a:bodyPr wrap="square" lIns="0" tIns="0" rIns="0" bIns="0" rtlCol="0" anchor="t"/>
          <a:lstStyle/>
          <a:p>
            <a:pPr marL="0" indent="0" algn="l">
              <a:lnSpc>
                <a:spcPts val="2450"/>
              </a:lnSpc>
              <a:buNone/>
            </a:pPr>
            <a:r>
              <a:rPr lang="en-US" sz="1550" dirty="0">
                <a:solidFill>
                  <a:srgbClr val="D7E5D8"/>
                </a:solidFill>
                <a:latin typeface="Syne" pitchFamily="34" charset="0"/>
                <a:ea typeface="Syne" pitchFamily="34" charset="-122"/>
                <a:cs typeface="Syne" pitchFamily="34" charset="-120"/>
              </a:rPr>
              <a:t>SSO lets users sign in once to access many apps. It simplifies login experiences—one password, one login, and you’re good across platforms like Gmail, Slack, or Dropbox.</a:t>
            </a:r>
            <a:endParaRPr lang="en-US" sz="1550" dirty="0"/>
          </a:p>
        </p:txBody>
      </p:sp>
      <p:sp>
        <p:nvSpPr>
          <p:cNvPr id="4" name="Text 2"/>
          <p:cNvSpPr/>
          <p:nvPr/>
        </p:nvSpPr>
        <p:spPr>
          <a:xfrm>
            <a:off x="690801" y="2481858"/>
            <a:ext cx="3808571" cy="308372"/>
          </a:xfrm>
          <a:prstGeom prst="rect">
            <a:avLst/>
          </a:prstGeom>
          <a:noFill/>
          <a:ln/>
        </p:spPr>
        <p:txBody>
          <a:bodyPr wrap="none" lIns="0" tIns="0" rIns="0" bIns="0" rtlCol="0" anchor="t"/>
          <a:lstStyle/>
          <a:p>
            <a:pPr marL="0" indent="0" algn="l">
              <a:lnSpc>
                <a:spcPts val="2400"/>
              </a:lnSpc>
              <a:buNone/>
            </a:pPr>
            <a:r>
              <a:rPr lang="en-US" sz="1900" b="1" dirty="0">
                <a:solidFill>
                  <a:srgbClr val="F0F4F1"/>
                </a:solidFill>
                <a:latin typeface="Syne Extra Bold" pitchFamily="34" charset="0"/>
                <a:ea typeface="Syne Extra Bold" pitchFamily="34" charset="-122"/>
                <a:cs typeface="Syne Extra Bold" pitchFamily="34" charset="-120"/>
              </a:rPr>
              <a:t>How to Set Up SSO:</a:t>
            </a:r>
            <a:endParaRPr lang="en-US" sz="1900" dirty="0"/>
          </a:p>
        </p:txBody>
      </p:sp>
      <p:sp>
        <p:nvSpPr>
          <p:cNvPr id="5" name="Text 3"/>
          <p:cNvSpPr/>
          <p:nvPr/>
        </p:nvSpPr>
        <p:spPr>
          <a:xfrm>
            <a:off x="690801" y="3086219"/>
            <a:ext cx="13248799" cy="315754"/>
          </a:xfrm>
          <a:prstGeom prst="rect">
            <a:avLst/>
          </a:prstGeom>
          <a:noFill/>
          <a:ln/>
        </p:spPr>
        <p:txBody>
          <a:bodyPr wrap="none" lIns="0" tIns="0" rIns="0" bIns="0" rtlCol="0" anchor="t"/>
          <a:lstStyle/>
          <a:p>
            <a:pPr marL="342900" indent="-342900" algn="l">
              <a:lnSpc>
                <a:spcPts val="2450"/>
              </a:lnSpc>
              <a:buSzPct val="100000"/>
              <a:buChar char="•"/>
            </a:pPr>
            <a:r>
              <a:rPr lang="en-US" sz="1550" dirty="0">
                <a:solidFill>
                  <a:srgbClr val="D7E5D8"/>
                </a:solidFill>
                <a:latin typeface="Syne" pitchFamily="34" charset="0"/>
                <a:ea typeface="Syne" pitchFamily="34" charset="-122"/>
                <a:cs typeface="Syne" pitchFamily="34" charset="-120"/>
              </a:rPr>
              <a:t>Use an identity provider (like Okta or Azure AD)</a:t>
            </a:r>
            <a:endParaRPr lang="en-US" sz="1550" dirty="0"/>
          </a:p>
        </p:txBody>
      </p:sp>
      <p:sp>
        <p:nvSpPr>
          <p:cNvPr id="6" name="Text 4"/>
          <p:cNvSpPr/>
          <p:nvPr/>
        </p:nvSpPr>
        <p:spPr>
          <a:xfrm>
            <a:off x="690801" y="3471029"/>
            <a:ext cx="13248799" cy="315754"/>
          </a:xfrm>
          <a:prstGeom prst="rect">
            <a:avLst/>
          </a:prstGeom>
          <a:noFill/>
          <a:ln/>
        </p:spPr>
        <p:txBody>
          <a:bodyPr wrap="none" lIns="0" tIns="0" rIns="0" bIns="0" rtlCol="0" anchor="t"/>
          <a:lstStyle/>
          <a:p>
            <a:pPr marL="342900" indent="-342900" algn="l">
              <a:lnSpc>
                <a:spcPts val="2450"/>
              </a:lnSpc>
              <a:buSzPct val="100000"/>
              <a:buChar char="•"/>
            </a:pPr>
            <a:r>
              <a:rPr lang="en-US" sz="1550" dirty="0">
                <a:solidFill>
                  <a:srgbClr val="D7E5D8"/>
                </a:solidFill>
                <a:latin typeface="Syne" pitchFamily="34" charset="0"/>
                <a:ea typeface="Syne" pitchFamily="34" charset="-122"/>
                <a:cs typeface="Syne" pitchFamily="34" charset="-120"/>
              </a:rPr>
              <a:t>Connect apps to the identity provider</a:t>
            </a:r>
            <a:endParaRPr lang="en-US" sz="1550" dirty="0"/>
          </a:p>
        </p:txBody>
      </p:sp>
      <p:sp>
        <p:nvSpPr>
          <p:cNvPr id="7" name="Text 5"/>
          <p:cNvSpPr/>
          <p:nvPr/>
        </p:nvSpPr>
        <p:spPr>
          <a:xfrm>
            <a:off x="690801" y="3855839"/>
            <a:ext cx="13248799" cy="315754"/>
          </a:xfrm>
          <a:prstGeom prst="rect">
            <a:avLst/>
          </a:prstGeom>
          <a:noFill/>
          <a:ln/>
        </p:spPr>
        <p:txBody>
          <a:bodyPr wrap="none" lIns="0" tIns="0" rIns="0" bIns="0" rtlCol="0" anchor="t"/>
          <a:lstStyle/>
          <a:p>
            <a:pPr marL="342900" indent="-342900" algn="l">
              <a:lnSpc>
                <a:spcPts val="2450"/>
              </a:lnSpc>
              <a:buSzPct val="100000"/>
              <a:buChar char="•"/>
            </a:pPr>
            <a:r>
              <a:rPr lang="en-US" sz="1550" dirty="0">
                <a:solidFill>
                  <a:srgbClr val="D7E5D8"/>
                </a:solidFill>
                <a:latin typeface="Syne" pitchFamily="34" charset="0"/>
                <a:ea typeface="Syne" pitchFamily="34" charset="-122"/>
                <a:cs typeface="Syne" pitchFamily="34" charset="-120"/>
              </a:rPr>
              <a:t>Configure SAML or OAuth protocols</a:t>
            </a:r>
            <a:endParaRPr lang="en-US" sz="1550" dirty="0"/>
          </a:p>
        </p:txBody>
      </p:sp>
      <p:sp>
        <p:nvSpPr>
          <p:cNvPr id="8" name="Text 6"/>
          <p:cNvSpPr/>
          <p:nvPr/>
        </p:nvSpPr>
        <p:spPr>
          <a:xfrm>
            <a:off x="690801" y="4240649"/>
            <a:ext cx="13248799" cy="315754"/>
          </a:xfrm>
          <a:prstGeom prst="rect">
            <a:avLst/>
          </a:prstGeom>
          <a:noFill/>
          <a:ln/>
        </p:spPr>
        <p:txBody>
          <a:bodyPr wrap="none" lIns="0" tIns="0" rIns="0" bIns="0" rtlCol="0" anchor="t"/>
          <a:lstStyle/>
          <a:p>
            <a:pPr marL="342900" indent="-342900" algn="l">
              <a:lnSpc>
                <a:spcPts val="2450"/>
              </a:lnSpc>
              <a:buSzPct val="100000"/>
              <a:buChar char="•"/>
            </a:pPr>
            <a:r>
              <a:rPr lang="en-US" sz="1550" dirty="0">
                <a:solidFill>
                  <a:srgbClr val="D7E5D8"/>
                </a:solidFill>
                <a:latin typeface="Syne" pitchFamily="34" charset="0"/>
                <a:ea typeface="Syne" pitchFamily="34" charset="-122"/>
                <a:cs typeface="Syne" pitchFamily="34" charset="-120"/>
              </a:rPr>
              <a:t>Set access rules</a:t>
            </a:r>
            <a:endParaRPr lang="en-US" sz="1550" dirty="0"/>
          </a:p>
        </p:txBody>
      </p:sp>
      <p:sp>
        <p:nvSpPr>
          <p:cNvPr id="9" name="Text 7"/>
          <p:cNvSpPr/>
          <p:nvPr/>
        </p:nvSpPr>
        <p:spPr>
          <a:xfrm>
            <a:off x="690801" y="4852392"/>
            <a:ext cx="10982801" cy="493514"/>
          </a:xfrm>
          <a:prstGeom prst="rect">
            <a:avLst/>
          </a:prstGeom>
          <a:noFill/>
          <a:ln/>
        </p:spPr>
        <p:txBody>
          <a:bodyPr wrap="none" lIns="0" tIns="0" rIns="0" bIns="0" rtlCol="0" anchor="t"/>
          <a:lstStyle/>
          <a:p>
            <a:pPr marL="0" indent="0" algn="l">
              <a:lnSpc>
                <a:spcPts val="3850"/>
              </a:lnSpc>
              <a:buNone/>
            </a:pPr>
            <a:r>
              <a:rPr lang="en-US" sz="3100" b="1" dirty="0">
                <a:solidFill>
                  <a:srgbClr val="F0F4F1"/>
                </a:solidFill>
                <a:latin typeface="Syne Extra Bold" pitchFamily="34" charset="0"/>
                <a:ea typeface="Syne Extra Bold" pitchFamily="34" charset="-122"/>
                <a:cs typeface="Syne Extra Bold" pitchFamily="34" charset="-120"/>
              </a:rPr>
              <a:t>SSO: The Good &amp; The Not-So-Good</a:t>
            </a:r>
            <a:endParaRPr lang="en-US" sz="3100" dirty="0"/>
          </a:p>
        </p:txBody>
      </p:sp>
      <p:sp>
        <p:nvSpPr>
          <p:cNvPr id="10" name="Text 8"/>
          <p:cNvSpPr/>
          <p:nvPr/>
        </p:nvSpPr>
        <p:spPr>
          <a:xfrm>
            <a:off x="690801" y="5839182"/>
            <a:ext cx="4095036" cy="315992"/>
          </a:xfrm>
          <a:prstGeom prst="rect">
            <a:avLst/>
          </a:prstGeom>
          <a:noFill/>
          <a:ln/>
        </p:spPr>
        <p:txBody>
          <a:bodyPr wrap="none" lIns="0" tIns="0" rIns="0" bIns="0" rtlCol="0" anchor="t"/>
          <a:lstStyle/>
          <a:p>
            <a:pPr marL="0" indent="0" algn="l">
              <a:lnSpc>
                <a:spcPts val="2400"/>
              </a:lnSpc>
              <a:buNone/>
            </a:pPr>
            <a:r>
              <a:rPr lang="en-US" sz="1900" b="1" dirty="0">
                <a:solidFill>
                  <a:srgbClr val="000000"/>
                </a:solidFill>
                <a:latin typeface="Syne Extra Bold" pitchFamily="34" charset="0"/>
                <a:ea typeface="Syne Extra Bold" pitchFamily="34" charset="-122"/>
                <a:cs typeface="Syne Extra Bold" pitchFamily="34" charset="-120"/>
              </a:rPr>
              <a:t>✔</a:t>
            </a:r>
            <a:r>
              <a:rPr lang="en-US" sz="1900" b="1" dirty="0">
                <a:solidFill>
                  <a:srgbClr val="F0F4F1"/>
                </a:solidFill>
                <a:latin typeface="Syne Extra Bold" pitchFamily="34" charset="0"/>
                <a:ea typeface="Syne Extra Bold" pitchFamily="34" charset="-122"/>
                <a:cs typeface="Syne Extra Bold" pitchFamily="34" charset="-120"/>
              </a:rPr>
              <a:t> Easy login for users</a:t>
            </a:r>
            <a:endParaRPr lang="en-US" sz="1900" dirty="0"/>
          </a:p>
        </p:txBody>
      </p:sp>
      <p:sp>
        <p:nvSpPr>
          <p:cNvPr id="11" name="Text 9"/>
          <p:cNvSpPr/>
          <p:nvPr/>
        </p:nvSpPr>
        <p:spPr>
          <a:xfrm>
            <a:off x="690801" y="6352461"/>
            <a:ext cx="6383655" cy="624364"/>
          </a:xfrm>
          <a:prstGeom prst="rect">
            <a:avLst/>
          </a:prstGeom>
          <a:noFill/>
          <a:ln/>
        </p:spPr>
        <p:txBody>
          <a:bodyPr wrap="square" lIns="0" tIns="0" rIns="0" bIns="0" rtlCol="0" anchor="t"/>
          <a:lstStyle/>
          <a:p>
            <a:pPr marL="0" indent="0" algn="l">
              <a:lnSpc>
                <a:spcPts val="2400"/>
              </a:lnSpc>
              <a:buNone/>
            </a:pPr>
            <a:r>
              <a:rPr lang="en-US" sz="1900" b="1" dirty="0">
                <a:solidFill>
                  <a:srgbClr val="000000"/>
                </a:solidFill>
                <a:latin typeface="Syne Extra Bold" pitchFamily="34" charset="0"/>
                <a:ea typeface="Syne Extra Bold" pitchFamily="34" charset="-122"/>
                <a:cs typeface="Syne Extra Bold" pitchFamily="34" charset="-120"/>
              </a:rPr>
              <a:t>✔</a:t>
            </a:r>
            <a:r>
              <a:rPr lang="en-US" sz="1900" b="1" dirty="0">
                <a:solidFill>
                  <a:srgbClr val="F0F4F1"/>
                </a:solidFill>
                <a:latin typeface="Syne Extra Bold" pitchFamily="34" charset="0"/>
                <a:ea typeface="Syne Extra Bold" pitchFamily="34" charset="-122"/>
                <a:cs typeface="Syne Extra Bold" pitchFamily="34" charset="-120"/>
              </a:rPr>
              <a:t> Fewer passwords = less reset hassle</a:t>
            </a:r>
            <a:endParaRPr lang="en-US" sz="1900" dirty="0"/>
          </a:p>
        </p:txBody>
      </p:sp>
      <p:sp>
        <p:nvSpPr>
          <p:cNvPr id="12" name="Text 10"/>
          <p:cNvSpPr/>
          <p:nvPr/>
        </p:nvSpPr>
        <p:spPr>
          <a:xfrm>
            <a:off x="690801" y="7174111"/>
            <a:ext cx="5466159" cy="315992"/>
          </a:xfrm>
          <a:prstGeom prst="rect">
            <a:avLst/>
          </a:prstGeom>
          <a:noFill/>
          <a:ln/>
        </p:spPr>
        <p:txBody>
          <a:bodyPr wrap="none" lIns="0" tIns="0" rIns="0" bIns="0" rtlCol="0" anchor="t"/>
          <a:lstStyle/>
          <a:p>
            <a:pPr marL="0" indent="0" algn="l">
              <a:lnSpc>
                <a:spcPts val="2400"/>
              </a:lnSpc>
              <a:buNone/>
            </a:pPr>
            <a:r>
              <a:rPr lang="en-US" sz="1900" b="1" dirty="0">
                <a:solidFill>
                  <a:srgbClr val="000000"/>
                </a:solidFill>
                <a:latin typeface="Syne Extra Bold" pitchFamily="34" charset="0"/>
                <a:ea typeface="Syne Extra Bold" pitchFamily="34" charset="-122"/>
                <a:cs typeface="Syne Extra Bold" pitchFamily="34" charset="-120"/>
              </a:rPr>
              <a:t>✔</a:t>
            </a:r>
            <a:r>
              <a:rPr lang="en-US" sz="1900" b="1" dirty="0">
                <a:solidFill>
                  <a:srgbClr val="F0F4F1"/>
                </a:solidFill>
                <a:latin typeface="Syne Extra Bold" pitchFamily="34" charset="0"/>
                <a:ea typeface="Syne Extra Bold" pitchFamily="34" charset="-122"/>
                <a:cs typeface="Syne Extra Bold" pitchFamily="34" charset="-120"/>
              </a:rPr>
              <a:t> Better control over access</a:t>
            </a:r>
            <a:endParaRPr lang="en-US" sz="1900" dirty="0"/>
          </a:p>
        </p:txBody>
      </p:sp>
      <p:sp>
        <p:nvSpPr>
          <p:cNvPr id="13" name="Text 11"/>
          <p:cNvSpPr/>
          <p:nvPr/>
        </p:nvSpPr>
        <p:spPr>
          <a:xfrm>
            <a:off x="7563564" y="5839182"/>
            <a:ext cx="6383655" cy="616744"/>
          </a:xfrm>
          <a:prstGeom prst="rect">
            <a:avLst/>
          </a:prstGeom>
          <a:noFill/>
          <a:ln/>
        </p:spPr>
        <p:txBody>
          <a:bodyPr wrap="square" lIns="0" tIns="0" rIns="0" bIns="0" rtlCol="0" anchor="t"/>
          <a:lstStyle/>
          <a:p>
            <a:pPr marL="0" indent="0" algn="l">
              <a:lnSpc>
                <a:spcPts val="2400"/>
              </a:lnSpc>
              <a:buNone/>
            </a:pPr>
            <a:r>
              <a:rPr lang="en-US" sz="1900" b="1" dirty="0">
                <a:solidFill>
                  <a:srgbClr val="F0F4F1"/>
                </a:solidFill>
                <a:latin typeface="Syne Extra Bold" pitchFamily="34" charset="0"/>
                <a:ea typeface="Syne Extra Bold" pitchFamily="34" charset="-122"/>
                <a:cs typeface="Syne Extra Bold" pitchFamily="34" charset="-120"/>
              </a:rPr>
              <a:t>✘ If SSO goes down, users can’t access anything</a:t>
            </a:r>
            <a:endParaRPr lang="en-US" sz="1900" dirty="0"/>
          </a:p>
        </p:txBody>
      </p:sp>
      <p:sp>
        <p:nvSpPr>
          <p:cNvPr id="14" name="Text 12"/>
          <p:cNvSpPr/>
          <p:nvPr/>
        </p:nvSpPr>
        <p:spPr>
          <a:xfrm>
            <a:off x="7563564" y="6653213"/>
            <a:ext cx="6052066" cy="308372"/>
          </a:xfrm>
          <a:prstGeom prst="rect">
            <a:avLst/>
          </a:prstGeom>
          <a:noFill/>
          <a:ln/>
        </p:spPr>
        <p:txBody>
          <a:bodyPr wrap="none" lIns="0" tIns="0" rIns="0" bIns="0" rtlCol="0" anchor="t"/>
          <a:lstStyle/>
          <a:p>
            <a:pPr marL="0" indent="0" algn="l">
              <a:lnSpc>
                <a:spcPts val="2400"/>
              </a:lnSpc>
              <a:buNone/>
            </a:pPr>
            <a:r>
              <a:rPr lang="en-US" sz="1900" b="1" dirty="0">
                <a:solidFill>
                  <a:srgbClr val="F0F4F1"/>
                </a:solidFill>
                <a:latin typeface="Syne Extra Bold" pitchFamily="34" charset="0"/>
                <a:ea typeface="Syne Extra Bold" pitchFamily="34" charset="-122"/>
                <a:cs typeface="Syne Extra Bold" pitchFamily="34" charset="-120"/>
              </a:rPr>
              <a:t>✘ Takes effort to set up securely</a:t>
            </a:r>
            <a:endParaRPr lang="en-US"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23662" y="811173"/>
            <a:ext cx="11154251" cy="646152"/>
          </a:xfrm>
          <a:prstGeom prst="rect">
            <a:avLst/>
          </a:prstGeom>
          <a:noFill/>
          <a:ln/>
        </p:spPr>
        <p:txBody>
          <a:bodyPr wrap="none" lIns="0" tIns="0" rIns="0" bIns="0" rtlCol="0" anchor="t"/>
          <a:lstStyle/>
          <a:p>
            <a:pPr marL="0" indent="0" algn="l">
              <a:lnSpc>
                <a:spcPts val="5050"/>
              </a:lnSpc>
              <a:buNone/>
            </a:pPr>
            <a:r>
              <a:rPr lang="en-US" sz="4050" b="1" dirty="0">
                <a:solidFill>
                  <a:srgbClr val="F0F4F1"/>
                </a:solidFill>
                <a:latin typeface="Syne Extra Bold" pitchFamily="34" charset="0"/>
                <a:ea typeface="Syne Extra Bold" pitchFamily="34" charset="-122"/>
                <a:cs typeface="Syne Extra Bold" pitchFamily="34" charset="-120"/>
              </a:rPr>
              <a:t>OAuth (Open Authorization)</a:t>
            </a:r>
            <a:endParaRPr lang="en-US" sz="4050" dirty="0"/>
          </a:p>
        </p:txBody>
      </p:sp>
      <p:sp>
        <p:nvSpPr>
          <p:cNvPr id="3" name="Text 1"/>
          <p:cNvSpPr/>
          <p:nvPr/>
        </p:nvSpPr>
        <p:spPr>
          <a:xfrm>
            <a:off x="723662" y="1870829"/>
            <a:ext cx="13183076" cy="330875"/>
          </a:xfrm>
          <a:prstGeom prst="rect">
            <a:avLst/>
          </a:prstGeom>
          <a:noFill/>
          <a:ln/>
        </p:spPr>
        <p:txBody>
          <a:bodyPr wrap="none" lIns="0" tIns="0" rIns="0" bIns="0" rtlCol="0" anchor="t"/>
          <a:lstStyle/>
          <a:p>
            <a:pPr marL="0" indent="0" algn="l">
              <a:lnSpc>
                <a:spcPts val="2600"/>
              </a:lnSpc>
              <a:buNone/>
            </a:pPr>
            <a:r>
              <a:rPr lang="en-US" sz="1600" dirty="0">
                <a:solidFill>
                  <a:srgbClr val="D7E5D8"/>
                </a:solidFill>
                <a:latin typeface="Syne" pitchFamily="34" charset="0"/>
                <a:ea typeface="Syne" pitchFamily="34" charset="-122"/>
                <a:cs typeface="Syne" pitchFamily="34" charset="-120"/>
              </a:rPr>
              <a:t>OAuth lets one app get permission to use info from another—without sharing passwords. Think: using your Google account to sign into Spotify.</a:t>
            </a:r>
            <a:endParaRPr lang="en-US" sz="1600" dirty="0"/>
          </a:p>
        </p:txBody>
      </p:sp>
      <p:sp>
        <p:nvSpPr>
          <p:cNvPr id="4" name="Text 2"/>
          <p:cNvSpPr/>
          <p:nvPr/>
        </p:nvSpPr>
        <p:spPr>
          <a:xfrm>
            <a:off x="723662" y="2511862"/>
            <a:ext cx="4407813" cy="323017"/>
          </a:xfrm>
          <a:prstGeom prst="rect">
            <a:avLst/>
          </a:prstGeom>
          <a:noFill/>
          <a:ln/>
        </p:spPr>
        <p:txBody>
          <a:bodyPr wrap="none" lIns="0" tIns="0" rIns="0" bIns="0" rtlCol="0" anchor="t"/>
          <a:lstStyle/>
          <a:p>
            <a:pPr marL="0" indent="0" algn="l">
              <a:lnSpc>
                <a:spcPts val="2500"/>
              </a:lnSpc>
              <a:buNone/>
            </a:pPr>
            <a:r>
              <a:rPr lang="en-US" sz="2000" b="1" dirty="0">
                <a:solidFill>
                  <a:srgbClr val="F0F4F1"/>
                </a:solidFill>
                <a:latin typeface="Syne Extra Bold" pitchFamily="34" charset="0"/>
                <a:ea typeface="Syne Extra Bold" pitchFamily="34" charset="-122"/>
                <a:cs typeface="Syne Extra Bold" pitchFamily="34" charset="-120"/>
              </a:rPr>
              <a:t>How to Set Up OAuth:</a:t>
            </a:r>
            <a:endParaRPr lang="en-US" sz="2000" dirty="0"/>
          </a:p>
        </p:txBody>
      </p:sp>
      <p:sp>
        <p:nvSpPr>
          <p:cNvPr id="5" name="Text 3"/>
          <p:cNvSpPr/>
          <p:nvPr/>
        </p:nvSpPr>
        <p:spPr>
          <a:xfrm>
            <a:off x="723662" y="3145036"/>
            <a:ext cx="13183076" cy="330875"/>
          </a:xfrm>
          <a:prstGeom prst="rect">
            <a:avLst/>
          </a:prstGeom>
          <a:noFill/>
          <a:ln/>
        </p:spPr>
        <p:txBody>
          <a:bodyPr wrap="none" lIns="0" tIns="0" rIns="0" bIns="0" rtlCol="0" anchor="t"/>
          <a:lstStyle/>
          <a:p>
            <a:pPr marL="342900" indent="-342900" algn="l">
              <a:lnSpc>
                <a:spcPts val="2600"/>
              </a:lnSpc>
              <a:buSzPct val="100000"/>
              <a:buChar char="•"/>
            </a:pPr>
            <a:r>
              <a:rPr lang="en-US" sz="1600" dirty="0">
                <a:solidFill>
                  <a:srgbClr val="D7E5D8"/>
                </a:solidFill>
                <a:latin typeface="Syne" pitchFamily="34" charset="0"/>
                <a:ea typeface="Syne" pitchFamily="34" charset="-122"/>
                <a:cs typeface="Syne" pitchFamily="34" charset="-120"/>
              </a:rPr>
              <a:t>Register your app with the provider (Google, Facebook, etc.)</a:t>
            </a:r>
            <a:endParaRPr lang="en-US" sz="1600" dirty="0"/>
          </a:p>
        </p:txBody>
      </p:sp>
      <p:sp>
        <p:nvSpPr>
          <p:cNvPr id="6" name="Text 4"/>
          <p:cNvSpPr/>
          <p:nvPr/>
        </p:nvSpPr>
        <p:spPr>
          <a:xfrm>
            <a:off x="723662" y="3548182"/>
            <a:ext cx="13183076" cy="330875"/>
          </a:xfrm>
          <a:prstGeom prst="rect">
            <a:avLst/>
          </a:prstGeom>
          <a:noFill/>
          <a:ln/>
        </p:spPr>
        <p:txBody>
          <a:bodyPr wrap="none" lIns="0" tIns="0" rIns="0" bIns="0" rtlCol="0" anchor="t"/>
          <a:lstStyle/>
          <a:p>
            <a:pPr marL="342900" indent="-342900" algn="l">
              <a:lnSpc>
                <a:spcPts val="2600"/>
              </a:lnSpc>
              <a:buSzPct val="100000"/>
              <a:buChar char="•"/>
            </a:pPr>
            <a:r>
              <a:rPr lang="en-US" sz="1600" dirty="0">
                <a:solidFill>
                  <a:srgbClr val="D7E5D8"/>
                </a:solidFill>
                <a:latin typeface="Syne" pitchFamily="34" charset="0"/>
                <a:ea typeface="Syne" pitchFamily="34" charset="-122"/>
                <a:cs typeface="Syne" pitchFamily="34" charset="-120"/>
              </a:rPr>
              <a:t>Get client ID and secret</a:t>
            </a:r>
            <a:endParaRPr lang="en-US" sz="1600" dirty="0"/>
          </a:p>
        </p:txBody>
      </p:sp>
      <p:sp>
        <p:nvSpPr>
          <p:cNvPr id="7" name="Text 5"/>
          <p:cNvSpPr/>
          <p:nvPr/>
        </p:nvSpPr>
        <p:spPr>
          <a:xfrm>
            <a:off x="723662" y="3951327"/>
            <a:ext cx="13183076" cy="330875"/>
          </a:xfrm>
          <a:prstGeom prst="rect">
            <a:avLst/>
          </a:prstGeom>
          <a:noFill/>
          <a:ln/>
        </p:spPr>
        <p:txBody>
          <a:bodyPr wrap="none" lIns="0" tIns="0" rIns="0" bIns="0" rtlCol="0" anchor="t"/>
          <a:lstStyle/>
          <a:p>
            <a:pPr marL="342900" indent="-342900" algn="l">
              <a:lnSpc>
                <a:spcPts val="2600"/>
              </a:lnSpc>
              <a:buSzPct val="100000"/>
              <a:buChar char="•"/>
            </a:pPr>
            <a:r>
              <a:rPr lang="en-US" sz="1600" dirty="0">
                <a:solidFill>
                  <a:srgbClr val="D7E5D8"/>
                </a:solidFill>
                <a:latin typeface="Syne" pitchFamily="34" charset="0"/>
                <a:ea typeface="Syne" pitchFamily="34" charset="-122"/>
                <a:cs typeface="Syne" pitchFamily="34" charset="-120"/>
              </a:rPr>
              <a:t>Handle redirect and token exchange</a:t>
            </a:r>
            <a:endParaRPr lang="en-US" sz="1600" dirty="0"/>
          </a:p>
        </p:txBody>
      </p:sp>
      <p:sp>
        <p:nvSpPr>
          <p:cNvPr id="8" name="Text 6"/>
          <p:cNvSpPr/>
          <p:nvPr/>
        </p:nvSpPr>
        <p:spPr>
          <a:xfrm>
            <a:off x="723662" y="4354473"/>
            <a:ext cx="13183076" cy="330875"/>
          </a:xfrm>
          <a:prstGeom prst="rect">
            <a:avLst/>
          </a:prstGeom>
          <a:noFill/>
          <a:ln/>
        </p:spPr>
        <p:txBody>
          <a:bodyPr wrap="none" lIns="0" tIns="0" rIns="0" bIns="0" rtlCol="0" anchor="t"/>
          <a:lstStyle/>
          <a:p>
            <a:pPr marL="342900" indent="-342900" algn="l">
              <a:lnSpc>
                <a:spcPts val="2600"/>
              </a:lnSpc>
              <a:buSzPct val="100000"/>
              <a:buChar char="•"/>
            </a:pPr>
            <a:r>
              <a:rPr lang="en-US" sz="1600" dirty="0">
                <a:solidFill>
                  <a:srgbClr val="D7E5D8"/>
                </a:solidFill>
                <a:latin typeface="Syne" pitchFamily="34" charset="0"/>
                <a:ea typeface="Syne" pitchFamily="34" charset="-122"/>
                <a:cs typeface="Syne" pitchFamily="34" charset="-120"/>
              </a:rPr>
              <a:t>Use scopes to limit what info is shared</a:t>
            </a:r>
            <a:endParaRPr lang="en-US" sz="1600" dirty="0"/>
          </a:p>
        </p:txBody>
      </p:sp>
      <p:sp>
        <p:nvSpPr>
          <p:cNvPr id="9" name="Text 7"/>
          <p:cNvSpPr/>
          <p:nvPr/>
        </p:nvSpPr>
        <p:spPr>
          <a:xfrm>
            <a:off x="723662" y="4995505"/>
            <a:ext cx="10563820" cy="516969"/>
          </a:xfrm>
          <a:prstGeom prst="rect">
            <a:avLst/>
          </a:prstGeom>
          <a:noFill/>
          <a:ln/>
        </p:spPr>
        <p:txBody>
          <a:bodyPr wrap="none" lIns="0" tIns="0" rIns="0" bIns="0" rtlCol="0" anchor="t"/>
          <a:lstStyle/>
          <a:p>
            <a:pPr marL="0" indent="0" algn="l">
              <a:lnSpc>
                <a:spcPts val="4050"/>
              </a:lnSpc>
              <a:buNone/>
            </a:pPr>
            <a:r>
              <a:rPr lang="en-US" sz="3250" b="1" dirty="0">
                <a:solidFill>
                  <a:srgbClr val="F0F4F1"/>
                </a:solidFill>
                <a:latin typeface="Syne Extra Bold" pitchFamily="34" charset="0"/>
                <a:ea typeface="Syne Extra Bold" pitchFamily="34" charset="-122"/>
                <a:cs typeface="Syne Extra Bold" pitchFamily="34" charset="-120"/>
              </a:rPr>
              <a:t>OAuth: Strengths &amp; Weaknesses</a:t>
            </a:r>
            <a:endParaRPr lang="en-US" sz="3250" dirty="0"/>
          </a:p>
        </p:txBody>
      </p:sp>
      <p:sp>
        <p:nvSpPr>
          <p:cNvPr id="10" name="Shape 8"/>
          <p:cNvSpPr/>
          <p:nvPr/>
        </p:nvSpPr>
        <p:spPr>
          <a:xfrm>
            <a:off x="723662" y="5822633"/>
            <a:ext cx="465177" cy="465177"/>
          </a:xfrm>
          <a:prstGeom prst="roundRect">
            <a:avLst>
              <a:gd name="adj" fmla="val 18670"/>
            </a:avLst>
          </a:prstGeom>
          <a:solidFill>
            <a:srgbClr val="547808"/>
          </a:solidFill>
          <a:ln w="7620">
            <a:solidFill>
              <a:srgbClr val="6D9121"/>
            </a:solidFill>
            <a:prstDash val="solid"/>
          </a:ln>
        </p:spPr>
        <p:txBody>
          <a:bodyPr/>
          <a:lstStyle/>
          <a:p>
            <a:endParaRPr lang="en-US"/>
          </a:p>
        </p:txBody>
      </p:sp>
      <p:pic>
        <p:nvPicPr>
          <p:cNvPr id="11" name="Image 0" descr="preencoded.png"/>
          <p:cNvPicPr>
            <a:picLocks noChangeAspect="1"/>
          </p:cNvPicPr>
          <p:nvPr/>
        </p:nvPicPr>
        <p:blipFill>
          <a:blip r:embed="rId3"/>
          <a:stretch>
            <a:fillRect/>
          </a:stretch>
        </p:blipFill>
        <p:spPr>
          <a:xfrm>
            <a:off x="801112" y="5861328"/>
            <a:ext cx="310158" cy="387668"/>
          </a:xfrm>
          <a:prstGeom prst="rect">
            <a:avLst/>
          </a:prstGeom>
        </p:spPr>
      </p:pic>
      <p:sp>
        <p:nvSpPr>
          <p:cNvPr id="12" name="Text 9"/>
          <p:cNvSpPr/>
          <p:nvPr/>
        </p:nvSpPr>
        <p:spPr>
          <a:xfrm>
            <a:off x="1395532" y="5893713"/>
            <a:ext cx="3550206" cy="646033"/>
          </a:xfrm>
          <a:prstGeom prst="rect">
            <a:avLst/>
          </a:prstGeom>
          <a:noFill/>
          <a:ln/>
        </p:spPr>
        <p:txBody>
          <a:bodyPr wrap="square" lIns="0" tIns="0" rIns="0" bIns="0" rtlCol="0" anchor="t"/>
          <a:lstStyle/>
          <a:p>
            <a:pPr marL="0" indent="0" algn="l">
              <a:lnSpc>
                <a:spcPts val="2500"/>
              </a:lnSpc>
              <a:buNone/>
            </a:pPr>
            <a:r>
              <a:rPr lang="en-US" sz="2000" b="1" dirty="0">
                <a:solidFill>
                  <a:srgbClr val="D7E5D8"/>
                </a:solidFill>
                <a:latin typeface="Syne Extra Bold" pitchFamily="34" charset="0"/>
                <a:ea typeface="Syne Extra Bold" pitchFamily="34" charset="-122"/>
                <a:cs typeface="Syne Extra Bold" pitchFamily="34" charset="-120"/>
              </a:rPr>
              <a:t>No need to store user passwords</a:t>
            </a:r>
            <a:endParaRPr lang="en-US" sz="2000" dirty="0"/>
          </a:p>
        </p:txBody>
      </p:sp>
      <p:sp>
        <p:nvSpPr>
          <p:cNvPr id="13" name="Shape 10"/>
          <p:cNvSpPr/>
          <p:nvPr/>
        </p:nvSpPr>
        <p:spPr>
          <a:xfrm>
            <a:off x="5204103" y="5822633"/>
            <a:ext cx="465177" cy="465177"/>
          </a:xfrm>
          <a:prstGeom prst="roundRect">
            <a:avLst>
              <a:gd name="adj" fmla="val 18670"/>
            </a:avLst>
          </a:prstGeom>
          <a:solidFill>
            <a:srgbClr val="547808"/>
          </a:solidFill>
          <a:ln w="7620">
            <a:solidFill>
              <a:srgbClr val="6D9121"/>
            </a:solidFill>
            <a:prstDash val="solid"/>
          </a:ln>
        </p:spPr>
        <p:txBody>
          <a:bodyPr/>
          <a:lstStyle/>
          <a:p>
            <a:endParaRPr lang="en-US"/>
          </a:p>
        </p:txBody>
      </p:sp>
      <p:pic>
        <p:nvPicPr>
          <p:cNvPr id="14" name="Image 1" descr="preencoded.png"/>
          <p:cNvPicPr>
            <a:picLocks noChangeAspect="1"/>
          </p:cNvPicPr>
          <p:nvPr/>
        </p:nvPicPr>
        <p:blipFill>
          <a:blip r:embed="rId4"/>
          <a:stretch>
            <a:fillRect/>
          </a:stretch>
        </p:blipFill>
        <p:spPr>
          <a:xfrm>
            <a:off x="5281553" y="5861328"/>
            <a:ext cx="310158" cy="387668"/>
          </a:xfrm>
          <a:prstGeom prst="rect">
            <a:avLst/>
          </a:prstGeom>
        </p:spPr>
      </p:pic>
      <p:sp>
        <p:nvSpPr>
          <p:cNvPr id="15" name="Text 11"/>
          <p:cNvSpPr/>
          <p:nvPr/>
        </p:nvSpPr>
        <p:spPr>
          <a:xfrm>
            <a:off x="5875973" y="5893713"/>
            <a:ext cx="3550206" cy="646033"/>
          </a:xfrm>
          <a:prstGeom prst="rect">
            <a:avLst/>
          </a:prstGeom>
          <a:noFill/>
          <a:ln/>
        </p:spPr>
        <p:txBody>
          <a:bodyPr wrap="square" lIns="0" tIns="0" rIns="0" bIns="0" rtlCol="0" anchor="t"/>
          <a:lstStyle/>
          <a:p>
            <a:pPr marL="0" indent="0" algn="l">
              <a:lnSpc>
                <a:spcPts val="2500"/>
              </a:lnSpc>
              <a:buNone/>
            </a:pPr>
            <a:r>
              <a:rPr lang="en-US" sz="2000" b="1" dirty="0">
                <a:solidFill>
                  <a:srgbClr val="D7E5D8"/>
                </a:solidFill>
                <a:latin typeface="Syne Extra Bold" pitchFamily="34" charset="0"/>
                <a:ea typeface="Syne Extra Bold" pitchFamily="34" charset="-122"/>
                <a:cs typeface="Syne Extra Bold" pitchFamily="34" charset="-120"/>
              </a:rPr>
              <a:t>Safer user experience</a:t>
            </a:r>
            <a:endParaRPr lang="en-US" sz="2000" dirty="0"/>
          </a:p>
        </p:txBody>
      </p:sp>
      <p:sp>
        <p:nvSpPr>
          <p:cNvPr id="16" name="Shape 12"/>
          <p:cNvSpPr/>
          <p:nvPr/>
        </p:nvSpPr>
        <p:spPr>
          <a:xfrm>
            <a:off x="9684544" y="5822633"/>
            <a:ext cx="465177" cy="465177"/>
          </a:xfrm>
          <a:prstGeom prst="roundRect">
            <a:avLst>
              <a:gd name="adj" fmla="val 18670"/>
            </a:avLst>
          </a:prstGeom>
          <a:solidFill>
            <a:srgbClr val="547808"/>
          </a:solidFill>
          <a:ln w="7620">
            <a:solidFill>
              <a:srgbClr val="6D9121"/>
            </a:solidFill>
            <a:prstDash val="solid"/>
          </a:ln>
        </p:spPr>
        <p:txBody>
          <a:bodyPr/>
          <a:lstStyle/>
          <a:p>
            <a:endParaRPr lang="en-US"/>
          </a:p>
        </p:txBody>
      </p:sp>
      <p:pic>
        <p:nvPicPr>
          <p:cNvPr id="17" name="Image 2" descr="preencoded.png"/>
          <p:cNvPicPr>
            <a:picLocks noChangeAspect="1"/>
          </p:cNvPicPr>
          <p:nvPr/>
        </p:nvPicPr>
        <p:blipFill>
          <a:blip r:embed="rId5"/>
          <a:stretch>
            <a:fillRect/>
          </a:stretch>
        </p:blipFill>
        <p:spPr>
          <a:xfrm>
            <a:off x="9761994" y="5861328"/>
            <a:ext cx="310158" cy="387668"/>
          </a:xfrm>
          <a:prstGeom prst="rect">
            <a:avLst/>
          </a:prstGeom>
        </p:spPr>
      </p:pic>
      <p:sp>
        <p:nvSpPr>
          <p:cNvPr id="18" name="Text 13"/>
          <p:cNvSpPr/>
          <p:nvPr/>
        </p:nvSpPr>
        <p:spPr>
          <a:xfrm>
            <a:off x="10356413" y="5893713"/>
            <a:ext cx="3550206" cy="646033"/>
          </a:xfrm>
          <a:prstGeom prst="rect">
            <a:avLst/>
          </a:prstGeom>
          <a:noFill/>
          <a:ln/>
        </p:spPr>
        <p:txBody>
          <a:bodyPr wrap="square" lIns="0" tIns="0" rIns="0" bIns="0" rtlCol="0" anchor="t"/>
          <a:lstStyle/>
          <a:p>
            <a:pPr marL="0" indent="0" algn="l">
              <a:lnSpc>
                <a:spcPts val="2500"/>
              </a:lnSpc>
              <a:buNone/>
            </a:pPr>
            <a:r>
              <a:rPr lang="en-US" sz="2000" b="1" dirty="0">
                <a:solidFill>
                  <a:srgbClr val="D7E5D8"/>
                </a:solidFill>
                <a:latin typeface="Syne Extra Bold" pitchFamily="34" charset="0"/>
                <a:ea typeface="Syne Extra Bold" pitchFamily="34" charset="-122"/>
                <a:cs typeface="Syne Extra Bold" pitchFamily="34" charset="-120"/>
              </a:rPr>
              <a:t>Widely supported</a:t>
            </a:r>
            <a:endParaRPr lang="en-US" sz="2000" dirty="0"/>
          </a:p>
        </p:txBody>
      </p:sp>
      <p:sp>
        <p:nvSpPr>
          <p:cNvPr id="19" name="Shape 14"/>
          <p:cNvSpPr/>
          <p:nvPr/>
        </p:nvSpPr>
        <p:spPr>
          <a:xfrm>
            <a:off x="723662" y="6953250"/>
            <a:ext cx="465177" cy="465177"/>
          </a:xfrm>
          <a:prstGeom prst="roundRect">
            <a:avLst>
              <a:gd name="adj" fmla="val 18670"/>
            </a:avLst>
          </a:prstGeom>
          <a:solidFill>
            <a:srgbClr val="547808"/>
          </a:solidFill>
          <a:ln w="7620">
            <a:solidFill>
              <a:srgbClr val="6D9121"/>
            </a:solidFill>
            <a:prstDash val="solid"/>
          </a:ln>
        </p:spPr>
        <p:txBody>
          <a:bodyPr/>
          <a:lstStyle/>
          <a:p>
            <a:endParaRPr lang="en-US"/>
          </a:p>
        </p:txBody>
      </p:sp>
      <p:pic>
        <p:nvPicPr>
          <p:cNvPr id="20" name="Image 3" descr="preencoded.png"/>
          <p:cNvPicPr>
            <a:picLocks noChangeAspect="1"/>
          </p:cNvPicPr>
          <p:nvPr/>
        </p:nvPicPr>
        <p:blipFill>
          <a:blip r:embed="rId6"/>
          <a:stretch>
            <a:fillRect/>
          </a:stretch>
        </p:blipFill>
        <p:spPr>
          <a:xfrm>
            <a:off x="801112" y="6991945"/>
            <a:ext cx="310158" cy="387668"/>
          </a:xfrm>
          <a:prstGeom prst="rect">
            <a:avLst/>
          </a:prstGeom>
        </p:spPr>
      </p:pic>
      <p:sp>
        <p:nvSpPr>
          <p:cNvPr id="21" name="Text 15"/>
          <p:cNvSpPr/>
          <p:nvPr/>
        </p:nvSpPr>
        <p:spPr>
          <a:xfrm>
            <a:off x="1395532" y="7024330"/>
            <a:ext cx="5106591" cy="323017"/>
          </a:xfrm>
          <a:prstGeom prst="rect">
            <a:avLst/>
          </a:prstGeom>
          <a:noFill/>
          <a:ln/>
        </p:spPr>
        <p:txBody>
          <a:bodyPr wrap="none" lIns="0" tIns="0" rIns="0" bIns="0" rtlCol="0" anchor="t"/>
          <a:lstStyle/>
          <a:p>
            <a:pPr marL="0" indent="0" algn="l">
              <a:lnSpc>
                <a:spcPts val="2500"/>
              </a:lnSpc>
              <a:buNone/>
            </a:pPr>
            <a:r>
              <a:rPr lang="en-US" sz="2000" b="1" dirty="0">
                <a:solidFill>
                  <a:srgbClr val="D7E5D8"/>
                </a:solidFill>
                <a:latin typeface="Syne Extra Bold" pitchFamily="34" charset="0"/>
                <a:ea typeface="Syne Extra Bold" pitchFamily="34" charset="-122"/>
                <a:cs typeface="Syne Extra Bold" pitchFamily="34" charset="-120"/>
              </a:rPr>
              <a:t>Can be complex for devs</a:t>
            </a:r>
            <a:endParaRPr lang="en-US" sz="2000" dirty="0"/>
          </a:p>
        </p:txBody>
      </p:sp>
      <p:sp>
        <p:nvSpPr>
          <p:cNvPr id="22" name="Shape 16"/>
          <p:cNvSpPr/>
          <p:nvPr/>
        </p:nvSpPr>
        <p:spPr>
          <a:xfrm>
            <a:off x="7444383" y="6953250"/>
            <a:ext cx="465177" cy="465177"/>
          </a:xfrm>
          <a:prstGeom prst="roundRect">
            <a:avLst>
              <a:gd name="adj" fmla="val 18670"/>
            </a:avLst>
          </a:prstGeom>
          <a:solidFill>
            <a:srgbClr val="547808"/>
          </a:solidFill>
          <a:ln w="7620">
            <a:solidFill>
              <a:srgbClr val="6D9121"/>
            </a:solidFill>
            <a:prstDash val="solid"/>
          </a:ln>
        </p:spPr>
        <p:txBody>
          <a:bodyPr/>
          <a:lstStyle/>
          <a:p>
            <a:endParaRPr lang="en-US"/>
          </a:p>
        </p:txBody>
      </p:sp>
      <p:pic>
        <p:nvPicPr>
          <p:cNvPr id="23" name="Image 4" descr="preencoded.png"/>
          <p:cNvPicPr>
            <a:picLocks noChangeAspect="1"/>
          </p:cNvPicPr>
          <p:nvPr/>
        </p:nvPicPr>
        <p:blipFill>
          <a:blip r:embed="rId7"/>
          <a:stretch>
            <a:fillRect/>
          </a:stretch>
        </p:blipFill>
        <p:spPr>
          <a:xfrm>
            <a:off x="7521833" y="6991945"/>
            <a:ext cx="310158" cy="387668"/>
          </a:xfrm>
          <a:prstGeom prst="rect">
            <a:avLst/>
          </a:prstGeom>
        </p:spPr>
      </p:pic>
      <p:sp>
        <p:nvSpPr>
          <p:cNvPr id="24" name="Text 17"/>
          <p:cNvSpPr/>
          <p:nvPr/>
        </p:nvSpPr>
        <p:spPr>
          <a:xfrm>
            <a:off x="8116252" y="7024330"/>
            <a:ext cx="5714048" cy="323017"/>
          </a:xfrm>
          <a:prstGeom prst="rect">
            <a:avLst/>
          </a:prstGeom>
          <a:noFill/>
          <a:ln/>
        </p:spPr>
        <p:txBody>
          <a:bodyPr wrap="none" lIns="0" tIns="0" rIns="0" bIns="0" rtlCol="0" anchor="t"/>
          <a:lstStyle/>
          <a:p>
            <a:pPr marL="0" indent="0" algn="l">
              <a:lnSpc>
                <a:spcPts val="2500"/>
              </a:lnSpc>
              <a:buNone/>
            </a:pPr>
            <a:r>
              <a:rPr lang="en-US" sz="2000" b="1" dirty="0">
                <a:solidFill>
                  <a:srgbClr val="D7E5D8"/>
                </a:solidFill>
                <a:latin typeface="Syne Extra Bold" pitchFamily="34" charset="0"/>
                <a:ea typeface="Syne Extra Bold" pitchFamily="34" charset="-122"/>
                <a:cs typeface="Syne Extra Bold" pitchFamily="34" charset="-120"/>
              </a:rPr>
              <a:t>Needs secure token storage</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632460" y="547688"/>
            <a:ext cx="6033968" cy="564594"/>
          </a:xfrm>
          <a:prstGeom prst="rect">
            <a:avLst/>
          </a:prstGeom>
          <a:noFill/>
          <a:ln/>
        </p:spPr>
        <p:txBody>
          <a:bodyPr wrap="none" lIns="0" tIns="0" rIns="0" bIns="0" rtlCol="0" anchor="t"/>
          <a:lstStyle/>
          <a:p>
            <a:pPr marL="0" indent="0" algn="l">
              <a:lnSpc>
                <a:spcPts val="4400"/>
              </a:lnSpc>
              <a:buNone/>
            </a:pPr>
            <a:r>
              <a:rPr lang="en-US" sz="3550" b="1" dirty="0">
                <a:solidFill>
                  <a:srgbClr val="F0F4F1"/>
                </a:solidFill>
                <a:latin typeface="Syne Extra Bold" pitchFamily="34" charset="0"/>
                <a:ea typeface="Syne Extra Bold" pitchFamily="34" charset="-122"/>
                <a:cs typeface="Syne Extra Bold" pitchFamily="34" charset="-120"/>
              </a:rPr>
              <a:t>OpenID Connect</a:t>
            </a:r>
            <a:endParaRPr lang="en-US" sz="3550" dirty="0"/>
          </a:p>
        </p:txBody>
      </p:sp>
      <p:sp>
        <p:nvSpPr>
          <p:cNvPr id="3" name="Text 1"/>
          <p:cNvSpPr/>
          <p:nvPr/>
        </p:nvSpPr>
        <p:spPr>
          <a:xfrm>
            <a:off x="632460" y="1473637"/>
            <a:ext cx="13365480" cy="289084"/>
          </a:xfrm>
          <a:prstGeom prst="rect">
            <a:avLst/>
          </a:prstGeom>
          <a:noFill/>
          <a:ln/>
        </p:spPr>
        <p:txBody>
          <a:bodyPr wrap="none" lIns="0" tIns="0" rIns="0" bIns="0" rtlCol="0" anchor="t"/>
          <a:lstStyle/>
          <a:p>
            <a:pPr marL="0" indent="0" algn="l">
              <a:lnSpc>
                <a:spcPts val="2250"/>
              </a:lnSpc>
              <a:buNone/>
            </a:pPr>
            <a:r>
              <a:rPr lang="en-US" sz="1400" dirty="0">
                <a:solidFill>
                  <a:srgbClr val="D7E5D8"/>
                </a:solidFill>
                <a:latin typeface="Syne" pitchFamily="34" charset="0"/>
                <a:ea typeface="Syne" pitchFamily="34" charset="-122"/>
                <a:cs typeface="Syne" pitchFamily="34" charset="-120"/>
              </a:rPr>
              <a:t>OpenID Connect builds on OAuth but adds login features. It confirms who the user is and gives some profile info. It’s like OAuth with ID verification.</a:t>
            </a:r>
            <a:endParaRPr lang="en-US" sz="1400" dirty="0"/>
          </a:p>
        </p:txBody>
      </p:sp>
      <p:sp>
        <p:nvSpPr>
          <p:cNvPr id="4" name="Text 2"/>
          <p:cNvSpPr/>
          <p:nvPr/>
        </p:nvSpPr>
        <p:spPr>
          <a:xfrm>
            <a:off x="632460" y="2033707"/>
            <a:ext cx="5724168" cy="282297"/>
          </a:xfrm>
          <a:prstGeom prst="rect">
            <a:avLst/>
          </a:prstGeom>
          <a:noFill/>
          <a:ln/>
        </p:spPr>
        <p:txBody>
          <a:bodyPr wrap="none" lIns="0" tIns="0" rIns="0" bIns="0" rtlCol="0" anchor="t"/>
          <a:lstStyle/>
          <a:p>
            <a:pPr marL="0" indent="0" algn="l">
              <a:lnSpc>
                <a:spcPts val="2200"/>
              </a:lnSpc>
              <a:buNone/>
            </a:pPr>
            <a:r>
              <a:rPr lang="en-US" sz="1750" b="1" dirty="0">
                <a:solidFill>
                  <a:srgbClr val="F0F4F1"/>
                </a:solidFill>
                <a:latin typeface="Syne Extra Bold" pitchFamily="34" charset="0"/>
                <a:ea typeface="Syne Extra Bold" pitchFamily="34" charset="-122"/>
                <a:cs typeface="Syne Extra Bold" pitchFamily="34" charset="-120"/>
              </a:rPr>
              <a:t>How to Set Up OpenID Connect:</a:t>
            </a:r>
            <a:endParaRPr lang="en-US" sz="1750" dirty="0"/>
          </a:p>
        </p:txBody>
      </p:sp>
      <p:sp>
        <p:nvSpPr>
          <p:cNvPr id="5" name="Text 3"/>
          <p:cNvSpPr/>
          <p:nvPr/>
        </p:nvSpPr>
        <p:spPr>
          <a:xfrm>
            <a:off x="632460" y="2586990"/>
            <a:ext cx="13365480" cy="289084"/>
          </a:xfrm>
          <a:prstGeom prst="rect">
            <a:avLst/>
          </a:prstGeom>
          <a:noFill/>
          <a:ln/>
        </p:spPr>
        <p:txBody>
          <a:bodyPr wrap="none" lIns="0" tIns="0" rIns="0" bIns="0" rtlCol="0" anchor="t"/>
          <a:lstStyle/>
          <a:p>
            <a:pPr marL="342900" indent="-342900" algn="l">
              <a:lnSpc>
                <a:spcPts val="2250"/>
              </a:lnSpc>
              <a:buSzPct val="100000"/>
              <a:buChar char="•"/>
            </a:pPr>
            <a:r>
              <a:rPr lang="en-US" sz="1400" dirty="0">
                <a:solidFill>
                  <a:srgbClr val="D7E5D8"/>
                </a:solidFill>
                <a:latin typeface="Syne" pitchFamily="34" charset="0"/>
                <a:ea typeface="Syne" pitchFamily="34" charset="-122"/>
                <a:cs typeface="Syne" pitchFamily="34" charset="-120"/>
              </a:rPr>
              <a:t>Use an OpenID provider (Google, Microsoft, etc.)</a:t>
            </a:r>
            <a:endParaRPr lang="en-US" sz="1400" dirty="0"/>
          </a:p>
        </p:txBody>
      </p:sp>
      <p:sp>
        <p:nvSpPr>
          <p:cNvPr id="6" name="Text 4"/>
          <p:cNvSpPr/>
          <p:nvPr/>
        </p:nvSpPr>
        <p:spPr>
          <a:xfrm>
            <a:off x="632460" y="2939296"/>
            <a:ext cx="13365480" cy="289084"/>
          </a:xfrm>
          <a:prstGeom prst="rect">
            <a:avLst/>
          </a:prstGeom>
          <a:noFill/>
          <a:ln/>
        </p:spPr>
        <p:txBody>
          <a:bodyPr wrap="none" lIns="0" tIns="0" rIns="0" bIns="0" rtlCol="0" anchor="t"/>
          <a:lstStyle/>
          <a:p>
            <a:pPr marL="342900" indent="-342900" algn="l">
              <a:lnSpc>
                <a:spcPts val="2250"/>
              </a:lnSpc>
              <a:buSzPct val="100000"/>
              <a:buChar char="•"/>
            </a:pPr>
            <a:r>
              <a:rPr lang="en-US" sz="1400" dirty="0">
                <a:solidFill>
                  <a:srgbClr val="D7E5D8"/>
                </a:solidFill>
                <a:latin typeface="Syne" pitchFamily="34" charset="0"/>
                <a:ea typeface="Syne" pitchFamily="34" charset="-122"/>
                <a:cs typeface="Syne" pitchFamily="34" charset="-120"/>
              </a:rPr>
              <a:t>Set up OAuth 2.0 first</a:t>
            </a:r>
            <a:endParaRPr lang="en-US" sz="1400" dirty="0"/>
          </a:p>
        </p:txBody>
      </p:sp>
      <p:sp>
        <p:nvSpPr>
          <p:cNvPr id="7" name="Text 5"/>
          <p:cNvSpPr/>
          <p:nvPr/>
        </p:nvSpPr>
        <p:spPr>
          <a:xfrm>
            <a:off x="632460" y="3291602"/>
            <a:ext cx="13365480" cy="289084"/>
          </a:xfrm>
          <a:prstGeom prst="rect">
            <a:avLst/>
          </a:prstGeom>
          <a:noFill/>
          <a:ln/>
        </p:spPr>
        <p:txBody>
          <a:bodyPr wrap="none" lIns="0" tIns="0" rIns="0" bIns="0" rtlCol="0" anchor="t"/>
          <a:lstStyle/>
          <a:p>
            <a:pPr marL="342900" indent="-342900" algn="l">
              <a:lnSpc>
                <a:spcPts val="2250"/>
              </a:lnSpc>
              <a:buSzPct val="100000"/>
              <a:buChar char="•"/>
            </a:pPr>
            <a:r>
              <a:rPr lang="en-US" sz="1400" dirty="0">
                <a:solidFill>
                  <a:srgbClr val="D7E5D8"/>
                </a:solidFill>
                <a:latin typeface="Syne" pitchFamily="34" charset="0"/>
                <a:ea typeface="Syne" pitchFamily="34" charset="-122"/>
                <a:cs typeface="Syne" pitchFamily="34" charset="-120"/>
              </a:rPr>
              <a:t>Request ID token with authentication</a:t>
            </a:r>
            <a:endParaRPr lang="en-US" sz="1400" dirty="0"/>
          </a:p>
        </p:txBody>
      </p:sp>
      <p:sp>
        <p:nvSpPr>
          <p:cNvPr id="8" name="Text 6"/>
          <p:cNvSpPr/>
          <p:nvPr/>
        </p:nvSpPr>
        <p:spPr>
          <a:xfrm>
            <a:off x="632460" y="3643908"/>
            <a:ext cx="13365480" cy="289084"/>
          </a:xfrm>
          <a:prstGeom prst="rect">
            <a:avLst/>
          </a:prstGeom>
          <a:noFill/>
          <a:ln/>
        </p:spPr>
        <p:txBody>
          <a:bodyPr wrap="none" lIns="0" tIns="0" rIns="0" bIns="0" rtlCol="0" anchor="t"/>
          <a:lstStyle/>
          <a:p>
            <a:pPr marL="342900" indent="-342900" algn="l">
              <a:lnSpc>
                <a:spcPts val="2250"/>
              </a:lnSpc>
              <a:buSzPct val="100000"/>
              <a:buChar char="•"/>
            </a:pPr>
            <a:r>
              <a:rPr lang="en-US" sz="1400" dirty="0">
                <a:solidFill>
                  <a:srgbClr val="D7E5D8"/>
                </a:solidFill>
                <a:latin typeface="Syne" pitchFamily="34" charset="0"/>
                <a:ea typeface="Syne" pitchFamily="34" charset="-122"/>
                <a:cs typeface="Syne" pitchFamily="34" charset="-120"/>
              </a:rPr>
              <a:t>Verify token and use claims</a:t>
            </a:r>
            <a:endParaRPr lang="en-US" sz="1400" dirty="0"/>
          </a:p>
        </p:txBody>
      </p:sp>
      <p:sp>
        <p:nvSpPr>
          <p:cNvPr id="9" name="Text 7"/>
          <p:cNvSpPr/>
          <p:nvPr/>
        </p:nvSpPr>
        <p:spPr>
          <a:xfrm>
            <a:off x="632460" y="4203978"/>
            <a:ext cx="11286887" cy="451604"/>
          </a:xfrm>
          <a:prstGeom prst="rect">
            <a:avLst/>
          </a:prstGeom>
          <a:noFill/>
          <a:ln/>
        </p:spPr>
        <p:txBody>
          <a:bodyPr wrap="none" lIns="0" tIns="0" rIns="0" bIns="0" rtlCol="0" anchor="t"/>
          <a:lstStyle/>
          <a:p>
            <a:pPr marL="0" indent="0" algn="l">
              <a:lnSpc>
                <a:spcPts val="3550"/>
              </a:lnSpc>
              <a:buNone/>
            </a:pPr>
            <a:r>
              <a:rPr lang="en-US" sz="2800" b="1" dirty="0">
                <a:solidFill>
                  <a:srgbClr val="F0F4F1"/>
                </a:solidFill>
                <a:latin typeface="Syne Extra Bold" pitchFamily="34" charset="0"/>
                <a:ea typeface="Syne Extra Bold" pitchFamily="34" charset="-122"/>
                <a:cs typeface="Syne Extra Bold" pitchFamily="34" charset="-120"/>
              </a:rPr>
              <a:t>OpenID Connect: Upsides &amp; Downsides</a:t>
            </a:r>
            <a:endParaRPr lang="en-US" sz="2800" dirty="0"/>
          </a:p>
        </p:txBody>
      </p:sp>
      <p:pic>
        <p:nvPicPr>
          <p:cNvPr id="10" name="Image 0" descr="preencoded.png"/>
          <p:cNvPicPr>
            <a:picLocks noChangeAspect="1"/>
          </p:cNvPicPr>
          <p:nvPr/>
        </p:nvPicPr>
        <p:blipFill>
          <a:blip r:embed="rId3"/>
          <a:stretch>
            <a:fillRect/>
          </a:stretch>
        </p:blipFill>
        <p:spPr>
          <a:xfrm>
            <a:off x="632460" y="4926568"/>
            <a:ext cx="451723" cy="451723"/>
          </a:xfrm>
          <a:prstGeom prst="rect">
            <a:avLst/>
          </a:prstGeom>
        </p:spPr>
      </p:pic>
      <p:sp>
        <p:nvSpPr>
          <p:cNvPr id="11" name="Text 8"/>
          <p:cNvSpPr/>
          <p:nvPr/>
        </p:nvSpPr>
        <p:spPr>
          <a:xfrm>
            <a:off x="632460" y="5558909"/>
            <a:ext cx="3171944" cy="564594"/>
          </a:xfrm>
          <a:prstGeom prst="rect">
            <a:avLst/>
          </a:prstGeom>
          <a:noFill/>
          <a:ln/>
        </p:spPr>
        <p:txBody>
          <a:bodyPr wrap="square" lIns="0" tIns="0" rIns="0" bIns="0" rtlCol="0" anchor="t"/>
          <a:lstStyle/>
          <a:p>
            <a:pPr marL="0" indent="0" algn="l">
              <a:lnSpc>
                <a:spcPts val="2200"/>
              </a:lnSpc>
              <a:buNone/>
            </a:pPr>
            <a:r>
              <a:rPr lang="en-US" sz="1750" b="1" dirty="0">
                <a:solidFill>
                  <a:srgbClr val="D7E5D8"/>
                </a:solidFill>
                <a:latin typeface="Syne Extra Bold" pitchFamily="34" charset="0"/>
                <a:ea typeface="Syne Extra Bold" pitchFamily="34" charset="-122"/>
                <a:cs typeface="Syne Extra Bold" pitchFamily="34" charset="-120"/>
              </a:rPr>
              <a:t>Combines OAuth + user ID</a:t>
            </a:r>
            <a:endParaRPr lang="en-US" sz="1750" dirty="0"/>
          </a:p>
        </p:txBody>
      </p:sp>
      <p:pic>
        <p:nvPicPr>
          <p:cNvPr id="12" name="Image 1" descr="preencoded.png"/>
          <p:cNvPicPr>
            <a:picLocks noChangeAspect="1"/>
          </p:cNvPicPr>
          <p:nvPr/>
        </p:nvPicPr>
        <p:blipFill>
          <a:blip r:embed="rId4"/>
          <a:stretch>
            <a:fillRect/>
          </a:stretch>
        </p:blipFill>
        <p:spPr>
          <a:xfrm>
            <a:off x="4030266" y="4926568"/>
            <a:ext cx="451723" cy="451723"/>
          </a:xfrm>
          <a:prstGeom prst="rect">
            <a:avLst/>
          </a:prstGeom>
        </p:spPr>
      </p:pic>
      <p:sp>
        <p:nvSpPr>
          <p:cNvPr id="13" name="Text 9"/>
          <p:cNvSpPr/>
          <p:nvPr/>
        </p:nvSpPr>
        <p:spPr>
          <a:xfrm>
            <a:off x="4030266" y="5558909"/>
            <a:ext cx="3171944" cy="564594"/>
          </a:xfrm>
          <a:prstGeom prst="rect">
            <a:avLst/>
          </a:prstGeom>
          <a:noFill/>
          <a:ln/>
        </p:spPr>
        <p:txBody>
          <a:bodyPr wrap="square" lIns="0" tIns="0" rIns="0" bIns="0" rtlCol="0" anchor="t"/>
          <a:lstStyle/>
          <a:p>
            <a:pPr marL="0" indent="0" algn="l">
              <a:lnSpc>
                <a:spcPts val="2200"/>
              </a:lnSpc>
              <a:buNone/>
            </a:pPr>
            <a:r>
              <a:rPr lang="en-US" sz="1750" b="1" dirty="0">
                <a:solidFill>
                  <a:srgbClr val="D7E5D8"/>
                </a:solidFill>
                <a:latin typeface="Syne Extra Bold" pitchFamily="34" charset="0"/>
                <a:ea typeface="Syne Extra Bold" pitchFamily="34" charset="-122"/>
                <a:cs typeface="Syne Extra Bold" pitchFamily="34" charset="-120"/>
              </a:rPr>
              <a:t>Simplifies login flow</a:t>
            </a:r>
            <a:endParaRPr lang="en-US" sz="1750" dirty="0"/>
          </a:p>
        </p:txBody>
      </p:sp>
      <p:pic>
        <p:nvPicPr>
          <p:cNvPr id="14" name="Image 2" descr="preencoded.png"/>
          <p:cNvPicPr>
            <a:picLocks noChangeAspect="1"/>
          </p:cNvPicPr>
          <p:nvPr/>
        </p:nvPicPr>
        <p:blipFill>
          <a:blip r:embed="rId5"/>
          <a:stretch>
            <a:fillRect/>
          </a:stretch>
        </p:blipFill>
        <p:spPr>
          <a:xfrm>
            <a:off x="7428071" y="4926568"/>
            <a:ext cx="451723" cy="451723"/>
          </a:xfrm>
          <a:prstGeom prst="rect">
            <a:avLst/>
          </a:prstGeom>
        </p:spPr>
      </p:pic>
      <p:sp>
        <p:nvSpPr>
          <p:cNvPr id="15" name="Text 10"/>
          <p:cNvSpPr/>
          <p:nvPr/>
        </p:nvSpPr>
        <p:spPr>
          <a:xfrm>
            <a:off x="7428071" y="5558909"/>
            <a:ext cx="3171944" cy="564594"/>
          </a:xfrm>
          <a:prstGeom prst="rect">
            <a:avLst/>
          </a:prstGeom>
          <a:noFill/>
          <a:ln/>
        </p:spPr>
        <p:txBody>
          <a:bodyPr wrap="square" lIns="0" tIns="0" rIns="0" bIns="0" rtlCol="0" anchor="t"/>
          <a:lstStyle/>
          <a:p>
            <a:pPr marL="0" indent="0" algn="l">
              <a:lnSpc>
                <a:spcPts val="2200"/>
              </a:lnSpc>
              <a:buNone/>
            </a:pPr>
            <a:r>
              <a:rPr lang="en-US" sz="1750" b="1" dirty="0">
                <a:solidFill>
                  <a:srgbClr val="D7E5D8"/>
                </a:solidFill>
                <a:latin typeface="Syne Extra Bold" pitchFamily="34" charset="0"/>
                <a:ea typeface="Syne Extra Bold" pitchFamily="34" charset="-122"/>
                <a:cs typeface="Syne Extra Bold" pitchFamily="34" charset="-120"/>
              </a:rPr>
              <a:t>Supports mobile and web</a:t>
            </a:r>
            <a:endParaRPr lang="en-US" sz="1750" dirty="0"/>
          </a:p>
        </p:txBody>
      </p:sp>
      <p:pic>
        <p:nvPicPr>
          <p:cNvPr id="16" name="Image 3" descr="preencoded.png"/>
          <p:cNvPicPr>
            <a:picLocks noChangeAspect="1"/>
          </p:cNvPicPr>
          <p:nvPr/>
        </p:nvPicPr>
        <p:blipFill>
          <a:blip r:embed="rId6"/>
          <a:stretch>
            <a:fillRect/>
          </a:stretch>
        </p:blipFill>
        <p:spPr>
          <a:xfrm>
            <a:off x="10825877" y="4926568"/>
            <a:ext cx="451723" cy="451723"/>
          </a:xfrm>
          <a:prstGeom prst="rect">
            <a:avLst/>
          </a:prstGeom>
        </p:spPr>
      </p:pic>
      <p:sp>
        <p:nvSpPr>
          <p:cNvPr id="17" name="Text 11"/>
          <p:cNvSpPr/>
          <p:nvPr/>
        </p:nvSpPr>
        <p:spPr>
          <a:xfrm>
            <a:off x="10825877" y="5558909"/>
            <a:ext cx="3172063" cy="564594"/>
          </a:xfrm>
          <a:prstGeom prst="rect">
            <a:avLst/>
          </a:prstGeom>
          <a:noFill/>
          <a:ln/>
        </p:spPr>
        <p:txBody>
          <a:bodyPr wrap="square" lIns="0" tIns="0" rIns="0" bIns="0" rtlCol="0" anchor="t"/>
          <a:lstStyle/>
          <a:p>
            <a:pPr marL="0" indent="0" algn="l">
              <a:lnSpc>
                <a:spcPts val="2200"/>
              </a:lnSpc>
              <a:buNone/>
            </a:pPr>
            <a:r>
              <a:rPr lang="en-US" sz="1750" b="1" dirty="0">
                <a:solidFill>
                  <a:srgbClr val="D7E5D8"/>
                </a:solidFill>
                <a:latin typeface="Syne Extra Bold" pitchFamily="34" charset="0"/>
                <a:ea typeface="Syne Extra Bold" pitchFamily="34" charset="-122"/>
                <a:cs typeface="Syne Extra Bold" pitchFamily="34" charset="-120"/>
              </a:rPr>
              <a:t>Setup can be confusing</a:t>
            </a:r>
            <a:endParaRPr lang="en-US" sz="1750" dirty="0"/>
          </a:p>
        </p:txBody>
      </p:sp>
      <p:pic>
        <p:nvPicPr>
          <p:cNvPr id="18" name="Image 4" descr="preencoded.png"/>
          <p:cNvPicPr>
            <a:picLocks noChangeAspect="1"/>
          </p:cNvPicPr>
          <p:nvPr/>
        </p:nvPicPr>
        <p:blipFill>
          <a:blip r:embed="rId7"/>
          <a:stretch>
            <a:fillRect/>
          </a:stretch>
        </p:blipFill>
        <p:spPr>
          <a:xfrm>
            <a:off x="632460" y="6484858"/>
            <a:ext cx="451723" cy="451723"/>
          </a:xfrm>
          <a:prstGeom prst="rect">
            <a:avLst/>
          </a:prstGeom>
        </p:spPr>
      </p:pic>
      <p:sp>
        <p:nvSpPr>
          <p:cNvPr id="19" name="Text 12"/>
          <p:cNvSpPr/>
          <p:nvPr/>
        </p:nvSpPr>
        <p:spPr>
          <a:xfrm>
            <a:off x="632460" y="7117199"/>
            <a:ext cx="3171944" cy="564594"/>
          </a:xfrm>
          <a:prstGeom prst="rect">
            <a:avLst/>
          </a:prstGeom>
          <a:noFill/>
          <a:ln/>
        </p:spPr>
        <p:txBody>
          <a:bodyPr wrap="square" lIns="0" tIns="0" rIns="0" bIns="0" rtlCol="0" anchor="t"/>
          <a:lstStyle/>
          <a:p>
            <a:pPr marL="0" indent="0" algn="l">
              <a:lnSpc>
                <a:spcPts val="2200"/>
              </a:lnSpc>
              <a:buNone/>
            </a:pPr>
            <a:r>
              <a:rPr lang="en-US" sz="1750" b="1" dirty="0">
                <a:solidFill>
                  <a:srgbClr val="D7E5D8"/>
                </a:solidFill>
                <a:latin typeface="Syne Extra Bold" pitchFamily="34" charset="0"/>
                <a:ea typeface="Syne Extra Bold" pitchFamily="34" charset="-122"/>
                <a:cs typeface="Syne Extra Bold" pitchFamily="34" charset="-120"/>
              </a:rPr>
              <a:t>Still evolving in some areas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10972800" y="0"/>
            <a:ext cx="3657600" cy="8229600"/>
          </a:xfrm>
          <a:prstGeom prst="rect">
            <a:avLst/>
          </a:prstGeom>
        </p:spPr>
      </p:pic>
      <p:pic>
        <p:nvPicPr>
          <p:cNvPr id="3" name="Image 1" descr="preencoded.png"/>
          <p:cNvPicPr>
            <a:picLocks noChangeAspect="1"/>
          </p:cNvPicPr>
          <p:nvPr/>
        </p:nvPicPr>
        <p:blipFill>
          <a:blip r:embed="rId4"/>
          <a:stretch>
            <a:fillRect/>
          </a:stretch>
        </p:blipFill>
        <p:spPr>
          <a:xfrm>
            <a:off x="11256288" y="2035612"/>
            <a:ext cx="3090505" cy="4158258"/>
          </a:xfrm>
          <a:prstGeom prst="rect">
            <a:avLst/>
          </a:prstGeom>
        </p:spPr>
      </p:pic>
      <p:sp>
        <p:nvSpPr>
          <p:cNvPr id="4" name="Text 0"/>
          <p:cNvSpPr/>
          <p:nvPr/>
        </p:nvSpPr>
        <p:spPr>
          <a:xfrm>
            <a:off x="793790" y="706993"/>
            <a:ext cx="9385221" cy="1133951"/>
          </a:xfrm>
          <a:prstGeom prst="rect">
            <a:avLst/>
          </a:prstGeom>
          <a:noFill/>
          <a:ln/>
        </p:spPr>
        <p:txBody>
          <a:bodyPr wrap="square" lIns="0" tIns="0" rIns="0" bIns="0" rtlCol="0" anchor="t"/>
          <a:lstStyle/>
          <a:p>
            <a:pPr marL="0" indent="0" algn="l">
              <a:lnSpc>
                <a:spcPts val="4450"/>
              </a:lnSpc>
              <a:buNone/>
            </a:pPr>
            <a:r>
              <a:rPr lang="en-US" sz="3550" b="1" dirty="0">
                <a:solidFill>
                  <a:srgbClr val="F0F4F1"/>
                </a:solidFill>
                <a:latin typeface="Syne Extra Bold" pitchFamily="34" charset="0"/>
                <a:ea typeface="Syne Extra Bold" pitchFamily="34" charset="-122"/>
                <a:cs typeface="Syne Extra Bold" pitchFamily="34" charset="-120"/>
              </a:rPr>
              <a:t>Recommendation for Mesusa</a:t>
            </a:r>
            <a:endParaRPr lang="en-US" sz="3550" dirty="0"/>
          </a:p>
        </p:txBody>
      </p:sp>
      <p:sp>
        <p:nvSpPr>
          <p:cNvPr id="5" name="Text 1"/>
          <p:cNvSpPr/>
          <p:nvPr/>
        </p:nvSpPr>
        <p:spPr>
          <a:xfrm>
            <a:off x="793790" y="2096095"/>
            <a:ext cx="9385221" cy="1088708"/>
          </a:xfrm>
          <a:prstGeom prst="rect">
            <a:avLst/>
          </a:prstGeom>
          <a:noFill/>
          <a:ln/>
        </p:spPr>
        <p:txBody>
          <a:bodyPr wrap="square" lIns="0" tIns="0" rIns="0" bIns="0" rtlCol="0" anchor="t"/>
          <a:lstStyle/>
          <a:p>
            <a:pPr marL="0" indent="0" algn="l">
              <a:lnSpc>
                <a:spcPts val="2850"/>
              </a:lnSpc>
              <a:buNone/>
            </a:pPr>
            <a:r>
              <a:rPr lang="en-US" sz="1750" dirty="0">
                <a:solidFill>
                  <a:srgbClr val="D7E5D8"/>
                </a:solidFill>
                <a:latin typeface="Syne" pitchFamily="34" charset="0"/>
                <a:ea typeface="Syne" pitchFamily="34" charset="-122"/>
                <a:cs typeface="Syne" pitchFamily="34" charset="-120"/>
              </a:rPr>
              <a:t>For Mesusa, OpenID Connect might be the best fit—it provides authentication and access control together. If the goal is just access management between apps, OAuth is enough. SSO works well for simplifying user login across internal enterprise tools.</a:t>
            </a:r>
            <a:endParaRPr lang="en-US" sz="1750" dirty="0"/>
          </a:p>
        </p:txBody>
      </p:sp>
      <p:pic>
        <p:nvPicPr>
          <p:cNvPr id="6" name="Image 2" descr="preencoded.png"/>
          <p:cNvPicPr>
            <a:picLocks noChangeAspect="1"/>
          </p:cNvPicPr>
          <p:nvPr/>
        </p:nvPicPr>
        <p:blipFill>
          <a:blip r:embed="rId5"/>
          <a:stretch>
            <a:fillRect/>
          </a:stretch>
        </p:blipFill>
        <p:spPr>
          <a:xfrm>
            <a:off x="793790" y="3439954"/>
            <a:ext cx="1134070" cy="1360884"/>
          </a:xfrm>
          <a:prstGeom prst="rect">
            <a:avLst/>
          </a:prstGeom>
        </p:spPr>
      </p:pic>
      <p:sp>
        <p:nvSpPr>
          <p:cNvPr id="7" name="Text 2"/>
          <p:cNvSpPr/>
          <p:nvPr/>
        </p:nvSpPr>
        <p:spPr>
          <a:xfrm>
            <a:off x="2268022" y="3666768"/>
            <a:ext cx="3786188" cy="354330"/>
          </a:xfrm>
          <a:prstGeom prst="rect">
            <a:avLst/>
          </a:prstGeom>
          <a:noFill/>
          <a:ln/>
        </p:spPr>
        <p:txBody>
          <a:bodyPr wrap="none" lIns="0" tIns="0" rIns="0" bIns="0" rtlCol="0" anchor="t"/>
          <a:lstStyle/>
          <a:p>
            <a:pPr marL="0" indent="0" algn="l">
              <a:lnSpc>
                <a:spcPts val="2750"/>
              </a:lnSpc>
              <a:buNone/>
            </a:pPr>
            <a:r>
              <a:rPr lang="en-US" sz="2200" b="1" dirty="0">
                <a:solidFill>
                  <a:srgbClr val="D7E5D8"/>
                </a:solidFill>
                <a:latin typeface="Syne Extra Bold" pitchFamily="34" charset="0"/>
                <a:ea typeface="Syne Extra Bold" pitchFamily="34" charset="-122"/>
                <a:cs typeface="Syne Extra Bold" pitchFamily="34" charset="-120"/>
              </a:rPr>
              <a:t>OpenID Connect</a:t>
            </a:r>
            <a:endParaRPr lang="en-US" sz="2200" dirty="0"/>
          </a:p>
        </p:txBody>
      </p:sp>
      <p:sp>
        <p:nvSpPr>
          <p:cNvPr id="8" name="Text 3"/>
          <p:cNvSpPr/>
          <p:nvPr/>
        </p:nvSpPr>
        <p:spPr>
          <a:xfrm>
            <a:off x="2268022" y="4157186"/>
            <a:ext cx="7910989" cy="362903"/>
          </a:xfrm>
          <a:prstGeom prst="rect">
            <a:avLst/>
          </a:prstGeom>
          <a:noFill/>
          <a:ln/>
        </p:spPr>
        <p:txBody>
          <a:bodyPr wrap="none" lIns="0" tIns="0" rIns="0" bIns="0" rtlCol="0" anchor="t"/>
          <a:lstStyle/>
          <a:p>
            <a:pPr marL="0" indent="0" algn="l">
              <a:lnSpc>
                <a:spcPts val="2850"/>
              </a:lnSpc>
              <a:buNone/>
            </a:pPr>
            <a:r>
              <a:rPr lang="en-US" sz="1750" dirty="0">
                <a:solidFill>
                  <a:srgbClr val="D7E5D8"/>
                </a:solidFill>
                <a:latin typeface="Syne" pitchFamily="34" charset="0"/>
                <a:ea typeface="Syne" pitchFamily="34" charset="-122"/>
                <a:cs typeface="Syne" pitchFamily="34" charset="-120"/>
              </a:rPr>
              <a:t>Best for combined authentication and access control.</a:t>
            </a:r>
            <a:endParaRPr lang="en-US" sz="1750" dirty="0"/>
          </a:p>
        </p:txBody>
      </p:sp>
      <p:pic>
        <p:nvPicPr>
          <p:cNvPr id="9" name="Image 3" descr="preencoded.png"/>
          <p:cNvPicPr>
            <a:picLocks noChangeAspect="1"/>
          </p:cNvPicPr>
          <p:nvPr/>
        </p:nvPicPr>
        <p:blipFill>
          <a:blip r:embed="rId6"/>
          <a:stretch>
            <a:fillRect/>
          </a:stretch>
        </p:blipFill>
        <p:spPr>
          <a:xfrm>
            <a:off x="793790" y="4800838"/>
            <a:ext cx="1134070" cy="1360884"/>
          </a:xfrm>
          <a:prstGeom prst="rect">
            <a:avLst/>
          </a:prstGeom>
        </p:spPr>
      </p:pic>
      <p:sp>
        <p:nvSpPr>
          <p:cNvPr id="10" name="Text 4"/>
          <p:cNvSpPr/>
          <p:nvPr/>
        </p:nvSpPr>
        <p:spPr>
          <a:xfrm>
            <a:off x="2268022" y="5027652"/>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D7E5D8"/>
                </a:solidFill>
                <a:latin typeface="Syne Extra Bold" pitchFamily="34" charset="0"/>
                <a:ea typeface="Syne Extra Bold" pitchFamily="34" charset="-122"/>
                <a:cs typeface="Syne Extra Bold" pitchFamily="34" charset="-120"/>
              </a:rPr>
              <a:t>OAuth</a:t>
            </a:r>
            <a:endParaRPr lang="en-US" sz="2200" dirty="0"/>
          </a:p>
        </p:txBody>
      </p:sp>
      <p:sp>
        <p:nvSpPr>
          <p:cNvPr id="11" name="Text 5"/>
          <p:cNvSpPr/>
          <p:nvPr/>
        </p:nvSpPr>
        <p:spPr>
          <a:xfrm>
            <a:off x="2268022" y="5518071"/>
            <a:ext cx="7910989" cy="362903"/>
          </a:xfrm>
          <a:prstGeom prst="rect">
            <a:avLst/>
          </a:prstGeom>
          <a:noFill/>
          <a:ln/>
        </p:spPr>
        <p:txBody>
          <a:bodyPr wrap="none" lIns="0" tIns="0" rIns="0" bIns="0" rtlCol="0" anchor="t"/>
          <a:lstStyle/>
          <a:p>
            <a:pPr marL="0" indent="0" algn="l">
              <a:lnSpc>
                <a:spcPts val="2850"/>
              </a:lnSpc>
              <a:buNone/>
            </a:pPr>
            <a:r>
              <a:rPr lang="en-US" sz="1750" dirty="0">
                <a:solidFill>
                  <a:srgbClr val="D7E5D8"/>
                </a:solidFill>
                <a:latin typeface="Syne" pitchFamily="34" charset="0"/>
                <a:ea typeface="Syne" pitchFamily="34" charset="-122"/>
                <a:cs typeface="Syne" pitchFamily="34" charset="-120"/>
              </a:rPr>
              <a:t>Sufficient for access management between applications only.</a:t>
            </a:r>
            <a:endParaRPr lang="en-US" sz="1750" dirty="0"/>
          </a:p>
        </p:txBody>
      </p:sp>
      <p:pic>
        <p:nvPicPr>
          <p:cNvPr id="12" name="Image 4" descr="preencoded.png"/>
          <p:cNvPicPr>
            <a:picLocks noChangeAspect="1"/>
          </p:cNvPicPr>
          <p:nvPr/>
        </p:nvPicPr>
        <p:blipFill>
          <a:blip r:embed="rId7"/>
          <a:stretch>
            <a:fillRect/>
          </a:stretch>
        </p:blipFill>
        <p:spPr>
          <a:xfrm>
            <a:off x="793790" y="6161723"/>
            <a:ext cx="1134070" cy="1360884"/>
          </a:xfrm>
          <a:prstGeom prst="rect">
            <a:avLst/>
          </a:prstGeom>
        </p:spPr>
      </p:pic>
      <p:sp>
        <p:nvSpPr>
          <p:cNvPr id="13" name="Text 6"/>
          <p:cNvSpPr/>
          <p:nvPr/>
        </p:nvSpPr>
        <p:spPr>
          <a:xfrm>
            <a:off x="2268022" y="6388537"/>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D7E5D8"/>
                </a:solidFill>
                <a:latin typeface="Syne Extra Bold" pitchFamily="34" charset="0"/>
                <a:ea typeface="Syne Extra Bold" pitchFamily="34" charset="-122"/>
                <a:cs typeface="Syne Extra Bold" pitchFamily="34" charset="-120"/>
              </a:rPr>
              <a:t>SSO</a:t>
            </a:r>
            <a:endParaRPr lang="en-US" sz="2200" dirty="0"/>
          </a:p>
        </p:txBody>
      </p:sp>
      <p:sp>
        <p:nvSpPr>
          <p:cNvPr id="14" name="Text 7"/>
          <p:cNvSpPr/>
          <p:nvPr/>
        </p:nvSpPr>
        <p:spPr>
          <a:xfrm>
            <a:off x="2268022" y="6878955"/>
            <a:ext cx="7910989" cy="362903"/>
          </a:xfrm>
          <a:prstGeom prst="rect">
            <a:avLst/>
          </a:prstGeom>
          <a:noFill/>
          <a:ln/>
        </p:spPr>
        <p:txBody>
          <a:bodyPr wrap="none" lIns="0" tIns="0" rIns="0" bIns="0" rtlCol="0" anchor="t"/>
          <a:lstStyle/>
          <a:p>
            <a:pPr marL="0" indent="0" algn="l">
              <a:lnSpc>
                <a:spcPts val="2850"/>
              </a:lnSpc>
              <a:buNone/>
            </a:pPr>
            <a:r>
              <a:rPr lang="en-US" sz="1750" dirty="0">
                <a:solidFill>
                  <a:srgbClr val="D7E5D8"/>
                </a:solidFill>
                <a:latin typeface="Syne" pitchFamily="34" charset="0"/>
                <a:ea typeface="Syne" pitchFamily="34" charset="-122"/>
                <a:cs typeface="Syne" pitchFamily="34" charset="-120"/>
              </a:rPr>
              <a:t>Ideal for simplifying user login across internal enterprise tools.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2467689"/>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F0F4F1"/>
                </a:solidFill>
                <a:latin typeface="Syne Extra Bold" pitchFamily="34" charset="0"/>
                <a:ea typeface="Syne Extra Bold" pitchFamily="34" charset="-122"/>
                <a:cs typeface="Syne Extra Bold" pitchFamily="34" charset="-120"/>
              </a:rPr>
              <a:t>References</a:t>
            </a:r>
            <a:endParaRPr lang="en-US" sz="4450" dirty="0"/>
          </a:p>
        </p:txBody>
      </p:sp>
      <p:sp>
        <p:nvSpPr>
          <p:cNvPr id="3" name="Text 1"/>
          <p:cNvSpPr/>
          <p:nvPr/>
        </p:nvSpPr>
        <p:spPr>
          <a:xfrm>
            <a:off x="793790" y="3630097"/>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7E5D8"/>
                </a:solidFill>
                <a:latin typeface="Syne" pitchFamily="34" charset="0"/>
                <a:ea typeface="Syne" pitchFamily="34" charset="-122"/>
                <a:cs typeface="Syne" pitchFamily="34" charset="-120"/>
              </a:rPr>
              <a:t>NIST. (2023). Digital Identity Guidelines. </a:t>
            </a:r>
            <a:r>
              <a:rPr lang="en-US" sz="1750" u="sng" dirty="0">
                <a:solidFill>
                  <a:srgbClr val="A9F00F"/>
                </a:solidFill>
                <a:latin typeface="Syne" pitchFamily="34" charset="0"/>
                <a:ea typeface="Syne" pitchFamily="34" charset="-122"/>
                <a:cs typeface="Syne" pitchFamily="34" charset="-120"/>
                <a:hlinkClick r:id="rId3">
                  <a:extLst>
                    <a:ext uri="{A12FA001-AC4F-418D-AE19-62706E023703}">
                      <ahyp:hlinkClr xmlns:ahyp="http://schemas.microsoft.com/office/drawing/2018/hyperlinkcolor" val="tx"/>
                    </a:ext>
                  </a:extLst>
                </a:hlinkClick>
              </a:rPr>
              <a:t>https://pages.nist.gov/800-63-3/</a:t>
            </a:r>
            <a:endParaRPr lang="en-US" sz="1750" dirty="0"/>
          </a:p>
        </p:txBody>
      </p:sp>
      <p:sp>
        <p:nvSpPr>
          <p:cNvPr id="4" name="Text 2"/>
          <p:cNvSpPr/>
          <p:nvPr/>
        </p:nvSpPr>
        <p:spPr>
          <a:xfrm>
            <a:off x="793790" y="4072295"/>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7E5D8"/>
                </a:solidFill>
                <a:latin typeface="Syne" pitchFamily="34" charset="0"/>
                <a:ea typeface="Syne" pitchFamily="34" charset="-122"/>
                <a:cs typeface="Syne" pitchFamily="34" charset="-120"/>
              </a:rPr>
              <a:t>OAuth.net. (n.d.). OAuth 2.0. </a:t>
            </a:r>
            <a:r>
              <a:rPr lang="en-US" sz="1750" u="sng" dirty="0">
                <a:solidFill>
                  <a:srgbClr val="A9F00F"/>
                </a:solidFill>
                <a:latin typeface="Syne" pitchFamily="34" charset="0"/>
                <a:ea typeface="Syne" pitchFamily="34" charset="-122"/>
                <a:cs typeface="Syne" pitchFamily="34" charset="-120"/>
                <a:hlinkClick r:id="rId4">
                  <a:extLst>
                    <a:ext uri="{A12FA001-AC4F-418D-AE19-62706E023703}">
                      <ahyp:hlinkClr xmlns:ahyp="http://schemas.microsoft.com/office/drawing/2018/hyperlinkcolor" val="tx"/>
                    </a:ext>
                  </a:extLst>
                </a:hlinkClick>
              </a:rPr>
              <a:t>https://oauth.net/2/</a:t>
            </a:r>
            <a:endParaRPr lang="en-US" sz="1750" dirty="0"/>
          </a:p>
        </p:txBody>
      </p:sp>
      <p:sp>
        <p:nvSpPr>
          <p:cNvPr id="5" name="Text 3"/>
          <p:cNvSpPr/>
          <p:nvPr/>
        </p:nvSpPr>
        <p:spPr>
          <a:xfrm>
            <a:off x="793790" y="4514493"/>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7E5D8"/>
                </a:solidFill>
                <a:latin typeface="Syne" pitchFamily="34" charset="0"/>
                <a:ea typeface="Syne" pitchFamily="34" charset="-122"/>
                <a:cs typeface="Syne" pitchFamily="34" charset="-120"/>
              </a:rPr>
              <a:t>OpenID Foundation. (n.d.). OpenID Connect. </a:t>
            </a:r>
            <a:r>
              <a:rPr lang="en-US" sz="1750" u="sng" dirty="0">
                <a:solidFill>
                  <a:srgbClr val="A9F00F"/>
                </a:solidFill>
                <a:latin typeface="Syne" pitchFamily="34" charset="0"/>
                <a:ea typeface="Syne" pitchFamily="34" charset="-122"/>
                <a:cs typeface="Syne" pitchFamily="34" charset="-120"/>
                <a:hlinkClick r:id="rId5">
                  <a:extLst>
                    <a:ext uri="{A12FA001-AC4F-418D-AE19-62706E023703}">
                      <ahyp:hlinkClr xmlns:ahyp="http://schemas.microsoft.com/office/drawing/2018/hyperlinkcolor" val="tx"/>
                    </a:ext>
                  </a:extLst>
                </a:hlinkClick>
              </a:rPr>
              <a:t>https://openid.net/connect/</a:t>
            </a:r>
            <a:endParaRPr lang="en-US" sz="1750" dirty="0"/>
          </a:p>
        </p:txBody>
      </p:sp>
      <p:sp>
        <p:nvSpPr>
          <p:cNvPr id="6" name="Text 4"/>
          <p:cNvSpPr/>
          <p:nvPr/>
        </p:nvSpPr>
        <p:spPr>
          <a:xfrm>
            <a:off x="793790" y="4956691"/>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7E5D8"/>
                </a:solidFill>
                <a:latin typeface="Syne" pitchFamily="34" charset="0"/>
                <a:ea typeface="Syne" pitchFamily="34" charset="-122"/>
                <a:cs typeface="Syne" pitchFamily="34" charset="-120"/>
              </a:rPr>
              <a:t>Microsoft Docs. </a:t>
            </a:r>
            <a:r>
              <a:rPr lang="en-US" sz="1750" u="sng" dirty="0">
                <a:solidFill>
                  <a:srgbClr val="A9F00F"/>
                </a:solidFill>
                <a:latin typeface="Syne" pitchFamily="34" charset="0"/>
                <a:ea typeface="Syne" pitchFamily="34" charset="-122"/>
                <a:cs typeface="Syne" pitchFamily="34" charset="-120"/>
                <a:hlinkClick r:id="rId6">
                  <a:extLst>
                    <a:ext uri="{A12FA001-AC4F-418D-AE19-62706E023703}">
                      <ahyp:hlinkClr xmlns:ahyp="http://schemas.microsoft.com/office/drawing/2018/hyperlinkcolor" val="tx"/>
                    </a:ext>
                  </a:extLst>
                </a:hlinkClick>
              </a:rPr>
              <a:t>https://learn.microsoft.com/</a:t>
            </a:r>
            <a:endParaRPr lang="en-US" sz="1750" dirty="0"/>
          </a:p>
        </p:txBody>
      </p:sp>
      <p:sp>
        <p:nvSpPr>
          <p:cNvPr id="7" name="Text 5"/>
          <p:cNvSpPr/>
          <p:nvPr/>
        </p:nvSpPr>
        <p:spPr>
          <a:xfrm>
            <a:off x="793790" y="5398889"/>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7E5D8"/>
                </a:solidFill>
                <a:latin typeface="Syne" pitchFamily="34" charset="0"/>
                <a:ea typeface="Syne" pitchFamily="34" charset="-122"/>
                <a:cs typeface="Syne" pitchFamily="34" charset="-120"/>
              </a:rPr>
              <a:t>Okta Developer Docs. </a:t>
            </a:r>
            <a:r>
              <a:rPr lang="en-US" sz="1750" u="sng" dirty="0">
                <a:solidFill>
                  <a:srgbClr val="A9F00F"/>
                </a:solidFill>
                <a:latin typeface="Syne" pitchFamily="34" charset="0"/>
                <a:ea typeface="Syne" pitchFamily="34" charset="-122"/>
                <a:cs typeface="Syne" pitchFamily="34" charset="-120"/>
                <a:hlinkClick r:id="rId7">
                  <a:extLst>
                    <a:ext uri="{A12FA001-AC4F-418D-AE19-62706E023703}">
                      <ahyp:hlinkClr xmlns:ahyp="http://schemas.microsoft.com/office/drawing/2018/hyperlinkcolor" val="tx"/>
                    </a:ext>
                  </a:extLst>
                </a:hlinkClick>
              </a:rPr>
              <a:t>https://developer.okta.com/docs/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595</Words>
  <Application>Microsoft Macintosh PowerPoint</Application>
  <PresentationFormat>Custom</PresentationFormat>
  <Paragraphs>73</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Syne</vt:lpstr>
      <vt:lpstr>Syne Extra Bold</vt:lpstr>
      <vt:lpstr>Syne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Mesusa Corporation</dc:title>
  <dc:subject>Authentication &amp; Authorization Options</dc:subject>
  <dc:creator>Julio Pochet</dc:creator>
  <cp:keywords/>
  <dc:description/>
  <cp:lastModifiedBy>Pochet Edmead, Julio R</cp:lastModifiedBy>
  <cp:revision>4</cp:revision>
  <dcterms:created xsi:type="dcterms:W3CDTF">2025-06-06T15:46:01Z</dcterms:created>
  <dcterms:modified xsi:type="dcterms:W3CDTF">2025-06-06T15:52:23Z</dcterms:modified>
  <cp:category/>
</cp:coreProperties>
</file>