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7102475" cy="102330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092" y="0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l.acm.org/citation.cfm?id=2843012" TargetMode="External"/><Relationship Id="rId3" Type="http://schemas.openxmlformats.org/officeDocument/2006/relationships/hyperlink" Target="https://www.youtube.com/watch?v=5VyLAH8BhF8" TargetMode="External"/><Relationship Id="rId4" Type="http://schemas.openxmlformats.org/officeDocument/2006/relationships/hyperlink" Target="https://www.youtube.com/watch?v=15v_9VJa020" TargetMode="External"/><Relationship Id="rId5" Type="http://schemas.openxmlformats.org/officeDocument/2006/relationships/hyperlink" Target="https://dl.acm.org/citation.cfm?id=1874249" TargetMode="External"/><Relationship Id="rId6" Type="http://schemas.openxmlformats.org/officeDocument/2006/relationships/hyperlink" Target="https://www.youtube.com/watch?v=Taxn9On4HVk&amp;t=3s" TargetMode="External"/><Relationship Id="rId7" Type="http://schemas.openxmlformats.org/officeDocument/2006/relationships/hyperlink" Target="http://es.mathworks.com/matlabcentral/fileexchange/41033-background-frame-extraction" TargetMode="External"/><Relationship Id="rId8" Type="http://schemas.openxmlformats.org/officeDocument/2006/relationships/hyperlink" Target="http://ieeexplore.ieee.org/abstract/document/1323958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:notes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78b38cde_0_65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78b38cde_0_65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b78b38cde_0_65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78b38cde_0_75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78b38cde_0_75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b78b38cde_0_75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78b38cde_0_84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78b38cde_0_84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b78b38cde_0_84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9:notes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u="sng">
                <a:solidFill>
                  <a:schemeClr val="hlink"/>
                </a:solidFill>
                <a:hlinkClick r:id="rId2"/>
              </a:rPr>
              <a:t>https://dl.acm.org/citation.cfm?id=2843012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u="sng">
                <a:solidFill>
                  <a:schemeClr val="hlink"/>
                </a:solidFill>
                <a:hlinkClick r:id="rId3"/>
              </a:rPr>
              <a:t>https://www.youtube.com/watch?v=5VyLAH8BhF8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u="sng">
                <a:solidFill>
                  <a:schemeClr val="hlink"/>
                </a:solidFill>
                <a:hlinkClick r:id="rId4"/>
              </a:rPr>
              <a:t>https://www.youtube.com/watch?v=15v_9VJa020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u="sng">
                <a:solidFill>
                  <a:schemeClr val="hlink"/>
                </a:solidFill>
                <a:hlinkClick r:id="rId5"/>
              </a:rPr>
              <a:t>https://dl.acm.org/citation.cfm?id=1874249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u="sng">
                <a:solidFill>
                  <a:schemeClr val="hlink"/>
                </a:solidFill>
                <a:hlinkClick r:id="rId6"/>
              </a:rPr>
              <a:t>https://www.youtube.com/watch?v=Taxn9On4HVk&amp;t=3s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u="sng">
                <a:solidFill>
                  <a:schemeClr val="hlink"/>
                </a:solidFill>
                <a:hlinkClick r:id="rId7"/>
              </a:rPr>
              <a:t>http://es.mathworks.com/matlabcentral/fileexchange/41033-background-frame-extraction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u="sng">
                <a:solidFill>
                  <a:schemeClr val="hlink"/>
                </a:solidFill>
                <a:hlinkClick r:id="rId8"/>
              </a:rPr>
              <a:t>http://ieeexplore.ieee.org/abstract/document/1323958/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6:notes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7:notes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8:notes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78b38cde_0_1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78b38cde_0_1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b78b38cde_0_1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78b38cde_0_11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78b38cde_0_11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b78b38cde_0_11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78b38cde_0_22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78b38cde_0_22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b78b38cde_0_22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78b38cde_0_31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78b38cde_0_31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b78b38cde_0_31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539552" y="6237312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2"/>
          <p:cNvCxnSpPr/>
          <p:nvPr/>
        </p:nvCxnSpPr>
        <p:spPr>
          <a:xfrm>
            <a:off x="539552" y="980728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29" name="Google Shape;29;p3"/>
          <p:cNvCxnSpPr/>
          <p:nvPr/>
        </p:nvCxnSpPr>
        <p:spPr>
          <a:xfrm>
            <a:off x="467544" y="1484784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3"/>
          <p:cNvCxnSpPr/>
          <p:nvPr/>
        </p:nvCxnSpPr>
        <p:spPr>
          <a:xfrm>
            <a:off x="467544" y="6237312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uan.ospina3@udea.edu.co" TargetMode="External"/><Relationship Id="rId4" Type="http://schemas.openxmlformats.org/officeDocument/2006/relationships/hyperlink" Target="mailto:sergio.marriaga@udea.edu.co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spreadsheets/d/1ugEnI2e0VyURdIfEc07PZEsYtpVxXnpH6M5aOH7fLvw/edit#gid=0" TargetMode="External"/><Relationship Id="rId4" Type="http://schemas.openxmlformats.org/officeDocument/2006/relationships/hyperlink" Target="https://es.mathworks.com/help/matlab/ref/videoreader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5VyLAH8BhF8" TargetMode="External"/><Relationship Id="rId4" Type="http://schemas.openxmlformats.org/officeDocument/2006/relationships/hyperlink" Target="https://dl.acm.org/citation.cfm?id=2843012" TargetMode="External"/><Relationship Id="rId9" Type="http://schemas.openxmlformats.org/officeDocument/2006/relationships/hyperlink" Target="http://ieeexplore.ieee.org/abstract/document/1323958/" TargetMode="External"/><Relationship Id="rId5" Type="http://schemas.openxmlformats.org/officeDocument/2006/relationships/hyperlink" Target="https://www.youtube.com/watch?v=15v_9VJa020" TargetMode="External"/><Relationship Id="rId6" Type="http://schemas.openxmlformats.org/officeDocument/2006/relationships/hyperlink" Target="https://dl.acm.org/citation.cfm?id=1874249" TargetMode="External"/><Relationship Id="rId7" Type="http://schemas.openxmlformats.org/officeDocument/2006/relationships/hyperlink" Target="https://www.youtube.com/watch?v=Taxn9On4HVk&amp;t=3s" TargetMode="External"/><Relationship Id="rId8" Type="http://schemas.openxmlformats.org/officeDocument/2006/relationships/hyperlink" Target="http://es.mathworks.com/matlabcentral/fileexchange/41033-background-frame-extrac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645840" y="98072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CO" sz="4000"/>
              <a:t>Conteo de vehículos</a:t>
            </a:r>
            <a:endParaRPr sz="4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CO" sz="4000"/>
              <a:t>Buses</a:t>
            </a:r>
            <a:endParaRPr sz="4000"/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971600" y="2276872"/>
            <a:ext cx="730485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FACULTAD DE INGENIERÍA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UNIVERSIDAD DE ANTIOQUIA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Departamento de </a:t>
            </a:r>
            <a:r>
              <a:rPr lang="es-CO" sz="2170"/>
              <a:t>Ingeniería de Sistemas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Curso Procesamiento Digital de Imágenes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Semestre 2017-2</a:t>
            </a:r>
            <a:endParaRPr b="0" i="0" sz="217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888888"/>
              </a:buClr>
              <a:buSzPts val="248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331640" y="4480353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Juan Pablo Ospina Herrera</a:t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Sergio Alonso Marriaga Rivera</a:t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juan.ospina3@udea.edu.co</a:t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sergio.marriaga@udea.edu.co</a:t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4290"/>
              <a:t>Estructura del Código</a:t>
            </a:r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 rotWithShape="1">
          <a:blip r:embed="rId3">
            <a:alphaModFix/>
          </a:blip>
          <a:srcRect b="0" l="36220" r="30371" t="69970"/>
          <a:stretch/>
        </p:blipFill>
        <p:spPr>
          <a:xfrm>
            <a:off x="3257175" y="1450575"/>
            <a:ext cx="2629650" cy="12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4">
            <a:alphaModFix/>
          </a:blip>
          <a:srcRect b="11996" l="22474" r="24804" t="43074"/>
          <a:stretch/>
        </p:blipFill>
        <p:spPr>
          <a:xfrm>
            <a:off x="1167400" y="2992500"/>
            <a:ext cx="6736699" cy="322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22"/>
          <p:cNvCxnSpPr/>
          <p:nvPr/>
        </p:nvCxnSpPr>
        <p:spPr>
          <a:xfrm flipH="1">
            <a:off x="1867850" y="2338075"/>
            <a:ext cx="1598700" cy="941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4290"/>
              <a:t>Estructura del Código</a:t>
            </a:r>
            <a:endParaRPr/>
          </a:p>
        </p:txBody>
      </p:sp>
      <p:pic>
        <p:nvPicPr>
          <p:cNvPr id="186" name="Google Shape;186;p23"/>
          <p:cNvPicPr preferRelativeResize="0"/>
          <p:nvPr/>
        </p:nvPicPr>
        <p:blipFill rotWithShape="1">
          <a:blip r:embed="rId3">
            <a:alphaModFix/>
          </a:blip>
          <a:srcRect b="0" l="0" r="69094" t="70322"/>
          <a:stretch/>
        </p:blipFill>
        <p:spPr>
          <a:xfrm>
            <a:off x="376500" y="1815150"/>
            <a:ext cx="2432650" cy="12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 rotWithShape="1">
          <a:blip r:embed="rId4">
            <a:alphaModFix/>
          </a:blip>
          <a:srcRect b="14686" l="22754" r="27432" t="39028"/>
          <a:stretch/>
        </p:blipFill>
        <p:spPr>
          <a:xfrm>
            <a:off x="2809150" y="2858925"/>
            <a:ext cx="6163225" cy="321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3"/>
          <p:cNvCxnSpPr/>
          <p:nvPr/>
        </p:nvCxnSpPr>
        <p:spPr>
          <a:xfrm>
            <a:off x="2450550" y="2502450"/>
            <a:ext cx="866700" cy="642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4290"/>
              <a:t>Estructura del Código</a:t>
            </a: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 rotWithShape="1">
          <a:blip r:embed="rId3">
            <a:alphaModFix/>
          </a:blip>
          <a:srcRect b="15395" l="24817" r="28698" t="30488"/>
          <a:stretch/>
        </p:blipFill>
        <p:spPr>
          <a:xfrm>
            <a:off x="2593806" y="1848025"/>
            <a:ext cx="6071949" cy="39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 rotWithShape="1">
          <a:blip r:embed="rId4">
            <a:alphaModFix/>
          </a:blip>
          <a:srcRect b="73493" l="36064" r="36067" t="-3522"/>
          <a:stretch/>
        </p:blipFill>
        <p:spPr>
          <a:xfrm>
            <a:off x="212150" y="3010450"/>
            <a:ext cx="2193575" cy="1273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4"/>
          <p:cNvCxnSpPr/>
          <p:nvPr/>
        </p:nvCxnSpPr>
        <p:spPr>
          <a:xfrm flipH="1" rot="10800000">
            <a:off x="2151725" y="2248400"/>
            <a:ext cx="911400" cy="92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Resultados, Líneas Futuras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1115616" y="4653136"/>
            <a:ext cx="525658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Líneas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futuras: tres líneas de como se puede mejorar su propuesta y como: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Procesamiento paralelo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Mejorar eficiencia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625" y="1797150"/>
            <a:ext cx="6639049" cy="27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C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Bibliografía y webgrafía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1270000" y="1929000"/>
            <a:ext cx="6230700" cy="35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FERNANDEZ MC CANN, D. S. Universidad de Antioquia. Bitacora_</a:t>
            </a:r>
            <a:r>
              <a:rPr lang="es-CO" sz="1350">
                <a:solidFill>
                  <a:schemeClr val="dk1"/>
                </a:solidFill>
              </a:rPr>
              <a:t>PDI_ISI_2017_2.</a:t>
            </a:r>
            <a:r>
              <a:rPr lang="es-CO"/>
              <a:t> Tomado de:</a:t>
            </a:r>
            <a:br>
              <a:rPr lang="es-CO"/>
            </a:br>
            <a:r>
              <a:rPr lang="es-CO" u="sng">
                <a:solidFill>
                  <a:schemeClr val="hlink"/>
                </a:solidFill>
                <a:hlinkClick r:id="rId3"/>
              </a:rPr>
              <a:t>https://docs.google.com/spreadsheets/d/1ugEnI2e0VyURdIfEc07PZEsYtpVxXnpH6M5aOH7fLvw/edit#gid=0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Matlab. The MathWorks, Inc. VideoReader. Tomado de: </a:t>
            </a:r>
            <a:r>
              <a:rPr lang="es-CO" u="sng">
                <a:solidFill>
                  <a:schemeClr val="hlink"/>
                </a:solidFill>
                <a:hlinkClick r:id="rId4"/>
              </a:rPr>
              <a:t>https://es.mathworks.com/help/matlab/ref/videoreader.html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dk1"/>
                </a:solidFill>
              </a:rPr>
              <a:t>Gonzalez, R. C., Woods, R. E. Digital Image Processing (2nd edition).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2411760" y="3068960"/>
            <a:ext cx="4680520" cy="2376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500" y="1755375"/>
            <a:ext cx="6478675" cy="38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0" i="0" lang="es-CO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Problema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079400" y="2060850"/>
            <a:ext cx="7290000" cy="30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Contar la cantidad de vehículos de gran tamaño como buses, camiones, entre otros que pasan durante determinado tiempo por determinada vía.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Poder diferenciar este tipo de vehículos de todos aquellos que pasan por la vía durante la grabación del video en “tiempo real”.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 de las tres referencias de antecedentes en trabajos similares 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Optical flow   </a:t>
            </a:r>
            <a:r>
              <a:rPr lang="es-CO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[1]</a:t>
            </a:r>
            <a:r>
              <a:rPr lang="es-CO"/>
              <a:t>   </a:t>
            </a:r>
            <a:r>
              <a:rPr lang="es-CO" u="sng">
                <a:solidFill>
                  <a:schemeClr val="hlink"/>
                </a:solidFill>
                <a:hlinkClick r:id="rId4"/>
              </a:rPr>
              <a:t>[2]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frame extraction   </a:t>
            </a:r>
            <a:r>
              <a:rPr lang="es-CO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[4]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s-CO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[3]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Vision reader matlab    </a:t>
            </a:r>
            <a:r>
              <a:rPr lang="es-CO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[5]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CO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[6]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CO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[7]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355976" y="6381328"/>
            <a:ext cx="46013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/>
        </p:nvSpPr>
        <p:spPr>
          <a:xfrm>
            <a:off x="395536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0" i="0" lang="es-CO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043608" y="1747120"/>
            <a:ext cx="741682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Conceptos del procesado de imágenes que se utilizaron: morfología, dilatación, segmentación, umbral, </a:t>
            </a:r>
            <a:r>
              <a:rPr lang="es-CO"/>
              <a:t>bwopen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110652" y="5870220"/>
            <a:ext cx="92827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50" y="2417950"/>
            <a:ext cx="9143999" cy="3637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395536" y="3283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0" i="0" lang="es-CO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855675" y="1518554"/>
            <a:ext cx="76791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3295539" y="6407225"/>
            <a:ext cx="59173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4717536" y="2074584"/>
            <a:ext cx="799288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336194"/>
            <a:ext cx="8839199" cy="3244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/>
        </p:nvSpPr>
        <p:spPr>
          <a:xfrm>
            <a:off x="395536" y="3283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0" i="0" lang="es-CO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del Código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1030930" y="6415590"/>
            <a:ext cx="8195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413859" y="1559404"/>
            <a:ext cx="84969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00" y="1640943"/>
            <a:ext cx="7871225" cy="42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/>
              <a:t>Estructura del Código</a:t>
            </a: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 b="69830" l="0" r="72094" t="0"/>
          <a:stretch/>
        </p:blipFill>
        <p:spPr>
          <a:xfrm>
            <a:off x="3302000" y="1670850"/>
            <a:ext cx="2196575" cy="12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 rotWithShape="1">
          <a:blip r:embed="rId4">
            <a:alphaModFix/>
          </a:blip>
          <a:srcRect b="14525" l="22170" r="27636" t="51748"/>
          <a:stretch/>
        </p:blipFill>
        <p:spPr>
          <a:xfrm>
            <a:off x="721050" y="3177800"/>
            <a:ext cx="7159124" cy="2704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8"/>
          <p:cNvCxnSpPr>
            <a:stCxn id="138" idx="1"/>
          </p:cNvCxnSpPr>
          <p:nvPr/>
        </p:nvCxnSpPr>
        <p:spPr>
          <a:xfrm flipH="1">
            <a:off x="1718600" y="2310763"/>
            <a:ext cx="1583400" cy="83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290"/>
              <a:t>Estructura del Código</a:t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 rotWithShape="1">
          <a:blip r:embed="rId3">
            <a:alphaModFix/>
          </a:blip>
          <a:srcRect b="34622" l="0" r="71372" t="29801"/>
          <a:stretch/>
        </p:blipFill>
        <p:spPr>
          <a:xfrm>
            <a:off x="950263" y="1682200"/>
            <a:ext cx="2253375" cy="15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 rotWithShape="1">
          <a:blip r:embed="rId4">
            <a:alphaModFix/>
          </a:blip>
          <a:srcRect b="25801" l="22229" r="27145" t="28725"/>
          <a:stretch/>
        </p:blipFill>
        <p:spPr>
          <a:xfrm>
            <a:off x="161550" y="3667825"/>
            <a:ext cx="4725926" cy="254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 rotWithShape="1">
          <a:blip r:embed="rId5">
            <a:alphaModFix/>
          </a:blip>
          <a:srcRect b="12132" l="2368" r="60274" t="14424"/>
          <a:stretch/>
        </p:blipFill>
        <p:spPr>
          <a:xfrm>
            <a:off x="4982725" y="1682200"/>
            <a:ext cx="4041926" cy="4467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9"/>
          <p:cNvCxnSpPr/>
          <p:nvPr/>
        </p:nvCxnSpPr>
        <p:spPr>
          <a:xfrm flipH="1">
            <a:off x="717425" y="2861025"/>
            <a:ext cx="373500" cy="866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9"/>
          <p:cNvCxnSpPr/>
          <p:nvPr/>
        </p:nvCxnSpPr>
        <p:spPr>
          <a:xfrm flipH="1" rot="10800000">
            <a:off x="3018325" y="1919750"/>
            <a:ext cx="2017200" cy="224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4290"/>
              <a:t>Estructura del Código</a:t>
            </a: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 rotWithShape="1">
          <a:blip r:embed="rId3">
            <a:alphaModFix/>
          </a:blip>
          <a:srcRect b="37425" l="34053" r="30829" t="29819"/>
          <a:stretch/>
        </p:blipFill>
        <p:spPr>
          <a:xfrm>
            <a:off x="1090925" y="1571600"/>
            <a:ext cx="2764125" cy="1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 rotWithShape="1">
          <a:blip r:embed="rId4">
            <a:alphaModFix/>
          </a:blip>
          <a:srcRect b="11027" l="25430" r="28364" t="54990"/>
          <a:stretch/>
        </p:blipFill>
        <p:spPr>
          <a:xfrm>
            <a:off x="759225" y="3116525"/>
            <a:ext cx="7261400" cy="3002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0"/>
          <p:cNvCxnSpPr/>
          <p:nvPr/>
        </p:nvCxnSpPr>
        <p:spPr>
          <a:xfrm flipH="1">
            <a:off x="1344750" y="2741500"/>
            <a:ext cx="194400" cy="642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4290"/>
              <a:t>Estructura del Código</a:t>
            </a:r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 rotWithShape="1">
          <a:blip r:embed="rId3">
            <a:alphaModFix/>
          </a:blip>
          <a:srcRect b="36717" l="72096" r="0" t="31230"/>
          <a:stretch/>
        </p:blipFill>
        <p:spPr>
          <a:xfrm>
            <a:off x="328900" y="3055275"/>
            <a:ext cx="2196350" cy="13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 rotWithShape="1">
          <a:blip r:embed="rId4">
            <a:alphaModFix/>
          </a:blip>
          <a:srcRect b="8072" l="3025" r="58875" t="14904"/>
          <a:stretch/>
        </p:blipFill>
        <p:spPr>
          <a:xfrm>
            <a:off x="3692175" y="1375150"/>
            <a:ext cx="4331449" cy="4923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21"/>
          <p:cNvCxnSpPr/>
          <p:nvPr/>
        </p:nvCxnSpPr>
        <p:spPr>
          <a:xfrm flipH="1" rot="10800000">
            <a:off x="1852925" y="1650600"/>
            <a:ext cx="1807800" cy="1344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0" name="Google Shape;170;p21"/>
          <p:cNvPicPr preferRelativeResize="0"/>
          <p:nvPr/>
        </p:nvPicPr>
        <p:blipFill rotWithShape="1">
          <a:blip r:embed="rId5">
            <a:alphaModFix/>
          </a:blip>
          <a:srcRect b="83455" l="78915" r="14920" t="7119"/>
          <a:stretch/>
        </p:blipFill>
        <p:spPr>
          <a:xfrm>
            <a:off x="1195475" y="4773500"/>
            <a:ext cx="1329774" cy="114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