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a04c0ec_0_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0a04c0ec_0_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70a04c0ec_0_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0a04c0ec_2_7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70a04c0ec_2_7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70a04c0ec_2_7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0a04c0ec_1_8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70a04c0ec_1_8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70a04c0ec_1_8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0a04c0ec_3_2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70a04c0ec_3_2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70a04c0ec_3_2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lian.almanza@udea.edu.co" TargetMode="External"/><Relationship Id="rId4" Type="http://schemas.openxmlformats.org/officeDocument/2006/relationships/hyperlink" Target="mailto:juan.ospina3@udea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4" Type="http://schemas.openxmlformats.org/officeDocument/2006/relationships/hyperlink" Target="https://patents.google.com/patent/US8768006B2/en" TargetMode="External"/><Relationship Id="rId5" Type="http://schemas.openxmlformats.org/officeDocument/2006/relationships/hyperlink" Target="https://patents.google.com/patent/US8655021B2/en?q=~patent%2fUS8768006B2" TargetMode="External"/><Relationship Id="rId6" Type="http://schemas.openxmlformats.org/officeDocument/2006/relationships/hyperlink" Target="https://play.google.com/store/apps/details?id=com.wisewaresas.mobile.signs2me&amp;hl=es" TargetMode="External"/><Relationship Id="rId7" Type="http://schemas.openxmlformats.org/officeDocument/2006/relationships/hyperlink" Target="http://www.hablameapp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ugEnI2e0VyURdIfEc07PZEsYtpVxXnpH6M5aOH7fLvw/edit#gid=0" TargetMode="External"/><Relationship Id="rId4" Type="http://schemas.openxmlformats.org/officeDocument/2006/relationships/hyperlink" Target="https://docs.google.com/spreadsheets/d/15S2Ym854UZPprFCbT85TVXP0sxiAphBbh64aRnj3poI/edit#gid=0" TargetMode="External"/><Relationship Id="rId5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6" Type="http://schemas.openxmlformats.org/officeDocument/2006/relationships/hyperlink" Target="https://patents.google.com/patent/US8768006B2/en" TargetMode="External"/><Relationship Id="rId7" Type="http://schemas.openxmlformats.org/officeDocument/2006/relationships/hyperlink" Target="https://patents.google.com/patent/US8655021B2/en?q=~patent%2fUS8768006B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Intérprete de lenguaje de señas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971600" y="2124472"/>
            <a:ext cx="730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Curso Procesamiento Digital de Imágenes 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201</a:t>
            </a:r>
            <a:r>
              <a:rPr lang="es-CO" sz="2170"/>
              <a:t>8</a:t>
            </a: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2170"/>
              <a:t>1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3799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Julián David Almanza Velásquez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Pablo Ospina Herrera 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julian.almanza@udea.edu.co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juan.ospina3@udea.edu.co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75" y="1410101"/>
            <a:ext cx="7014225" cy="48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400" y="1646250"/>
            <a:ext cx="729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que permita la comunicación entre un ciego y un mudo mediante el lenguaje de señas.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Reconocer, diferenciar y distinguir en tiempo real las señas realizadas por una persona frente 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cámara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celular Android.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 las tres referencias de antecedentes en trabajos similares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Static Hand Gesture Recognition for American Sign Language (ASL) in Complex Background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gesture recognition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and methods for tracking human hands by performing parts based template matching using images from multiple viewpoints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Signs2Me: Chat de señas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[4]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Hablameapp: Traduce notas de voz en videos de LSC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[5]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42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01" y="1475656"/>
            <a:ext cx="4601997" cy="248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75" y="3028825"/>
            <a:ext cx="4274876" cy="2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(Entrenamiento)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957575" y="1982950"/>
            <a:ext cx="2105700" cy="13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entrena </a:t>
            </a:r>
            <a:r>
              <a:rPr lang="es-CO"/>
              <a:t>HaarCascade </a:t>
            </a:r>
            <a:r>
              <a:rPr lang="es-CO"/>
              <a:t>para la detección de las “manos” en una imágen.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66925" y="2011750"/>
            <a:ext cx="2386200" cy="13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Recopilación de imágenes portadoras del objeto de interés inicial(manos)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887450" y="4109625"/>
            <a:ext cx="2105700" cy="14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Recopilación de imágenes correspondientes al número de clases (gestos) que se quieren reconocer.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37050" y="4158975"/>
            <a:ext cx="2105700" cy="13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entrena máquina de soporte vectorial para la clasificación de gestos.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296425" y="2362275"/>
            <a:ext cx="2105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Detección</a:t>
            </a:r>
            <a:endParaRPr sz="2400"/>
          </a:p>
        </p:txBody>
      </p:sp>
      <p:sp>
        <p:nvSpPr>
          <p:cNvPr id="122" name="Google Shape;122;p16"/>
          <p:cNvSpPr txBox="1"/>
          <p:nvPr/>
        </p:nvSpPr>
        <p:spPr>
          <a:xfrm>
            <a:off x="6410225" y="4516125"/>
            <a:ext cx="2105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Clasificación</a:t>
            </a:r>
            <a:endParaRPr sz="2400"/>
          </a:p>
        </p:txBody>
      </p:sp>
      <p:sp>
        <p:nvSpPr>
          <p:cNvPr id="123" name="Google Shape;123;p16"/>
          <p:cNvSpPr/>
          <p:nvPr/>
        </p:nvSpPr>
        <p:spPr>
          <a:xfrm>
            <a:off x="3146025" y="2510925"/>
            <a:ext cx="578400" cy="3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075900" y="4664775"/>
            <a:ext cx="578400" cy="3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(Sistema en Acción)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853800" y="21659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Captura de Imágen en tiempo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6280550" y="33427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Clasificación(Máquina de Soporte Vectorial)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190925" y="2596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669475" y="2063025"/>
            <a:ext cx="21057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Detección y 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(</a:t>
            </a:r>
            <a:r>
              <a:rPr lang="es-CO"/>
              <a:t>HaarCascade</a:t>
            </a:r>
            <a:r>
              <a:rPr lang="es-CO"/>
              <a:t>) de manos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091600" y="2306925"/>
            <a:ext cx="3324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3528343">
            <a:off x="6403491" y="2669104"/>
            <a:ext cx="332470" cy="2896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795763" y="4337600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Umbral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91025" y="36790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Reconocimiento Gesto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2193046">
            <a:off x="3047811" y="4236544"/>
            <a:ext cx="420127" cy="28974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8769128">
            <a:off x="6587533" y="4471529"/>
            <a:ext cx="332322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791025" y="51922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 Gesto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3185750" y="3797800"/>
            <a:ext cx="42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rot="8770352">
            <a:off x="3081550" y="5293049"/>
            <a:ext cx="451056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185750" y="5582325"/>
            <a:ext cx="510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675" y="1518554"/>
            <a:ext cx="7679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402902" y="6407225"/>
            <a:ext cx="2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https://github.com/jpoh97/PDI2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0" y="167551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15" y="167096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901" y="1670949"/>
            <a:ext cx="2468425" cy="43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893875" y="3635213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Entrenamiento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50" y="1806675"/>
            <a:ext cx="2452700" cy="34694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1315250" y="2461800"/>
            <a:ext cx="9207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Interfaz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150" y="3809177"/>
            <a:ext cx="831600" cy="8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9125" y="2327625"/>
            <a:ext cx="1017136" cy="1362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9"/>
          <p:cNvCxnSpPr>
            <a:stCxn id="164" idx="3"/>
            <a:endCxn id="166" idx="1"/>
          </p:cNvCxnSpPr>
          <p:nvPr/>
        </p:nvCxnSpPr>
        <p:spPr>
          <a:xfrm>
            <a:off x="2235950" y="2718600"/>
            <a:ext cx="13032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5893875" y="17092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Detección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893875" y="459110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Clasificación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893875" y="26793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Segmentación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315250" y="3076088"/>
            <a:ext cx="9207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Speaker</a:t>
            </a:r>
            <a:endParaRPr/>
          </a:p>
        </p:txBody>
      </p:sp>
      <p:cxnSp>
        <p:nvCxnSpPr>
          <p:cNvPr id="172" name="Google Shape;172;p19"/>
          <p:cNvCxnSpPr>
            <a:stCxn id="166" idx="3"/>
            <a:endCxn id="168" idx="1"/>
          </p:cNvCxnSpPr>
          <p:nvPr/>
        </p:nvCxnSpPr>
        <p:spPr>
          <a:xfrm flipH="1" rot="10800000">
            <a:off x="4556261" y="2069202"/>
            <a:ext cx="13377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endCxn id="170" idx="0"/>
          </p:cNvCxnSpPr>
          <p:nvPr/>
        </p:nvCxnSpPr>
        <p:spPr>
          <a:xfrm>
            <a:off x="6610275" y="2428850"/>
            <a:ext cx="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>
            <a:stCxn id="170" idx="2"/>
            <a:endCxn id="162" idx="0"/>
          </p:cNvCxnSpPr>
          <p:nvPr/>
        </p:nvCxnSpPr>
        <p:spPr>
          <a:xfrm>
            <a:off x="6610275" y="339905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endCxn id="169" idx="0"/>
          </p:cNvCxnSpPr>
          <p:nvPr/>
        </p:nvCxnSpPr>
        <p:spPr>
          <a:xfrm>
            <a:off x="6610275" y="435500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69" idx="1"/>
            <a:endCxn id="166" idx="2"/>
          </p:cNvCxnSpPr>
          <p:nvPr/>
        </p:nvCxnSpPr>
        <p:spPr>
          <a:xfrm rot="10800000">
            <a:off x="4047675" y="3690650"/>
            <a:ext cx="1846200" cy="12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>
            <a:stCxn id="166" idx="1"/>
            <a:endCxn id="171" idx="3"/>
          </p:cNvCxnSpPr>
          <p:nvPr/>
        </p:nvCxnSpPr>
        <p:spPr>
          <a:xfrm flipH="1">
            <a:off x="2235925" y="3009102"/>
            <a:ext cx="13032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243" y="2651425"/>
            <a:ext cx="1106580" cy="13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27584" y="1670443"/>
            <a:ext cx="77083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resultados se evaluarán con una matriz de confusión donde cada gesto representa una clase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07491" y="4833411"/>
            <a:ext cx="5256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gestos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en diferentes ambientes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posiciones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04" y="2531284"/>
            <a:ext cx="3380670" cy="209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650" y="2100800"/>
            <a:ext cx="4032676" cy="3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270000" y="1929000"/>
            <a:ext cx="6230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FERNANDEZ MC CANN, D. S. Universidad de Antioquia. Bitacora_</a:t>
            </a:r>
            <a:r>
              <a:rPr lang="es-CO" sz="1100">
                <a:solidFill>
                  <a:srgbClr val="000000"/>
                </a:solidFill>
              </a:rPr>
              <a:t>PDI_ISI_2017_2.</a:t>
            </a:r>
            <a:r>
              <a:rPr lang="es-CO" sz="1100"/>
              <a:t> Tomado de:</a:t>
            </a:r>
            <a:br>
              <a:rPr lang="es-CO" sz="1100"/>
            </a:br>
            <a:r>
              <a:rPr lang="es-CO" sz="1100" u="sng">
                <a:solidFill>
                  <a:srgbClr val="0000FF"/>
                </a:solidFill>
                <a:hlinkClick r:id="rId3"/>
              </a:rPr>
              <a:t>https://docs.google.com/spreadsheets/d/1ugEnI2e0VyURdIfEc07PZEsYtpVxXnpH6M5aOH7fLvw/edit#gid=0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FERNANDEZ MC CANN, D. S. Universidad de Antioquia. Bitacora_PDI_II_2018_1. Tomado de: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chemeClr val="hlink"/>
                </a:solidFill>
                <a:hlinkClick r:id="rId4"/>
              </a:rPr>
              <a:t>https://docs.google.com/spreadsheets/d/15S2Ym854UZPprFCbT85TVXP0sxiAphBbh64aRnj3poI/edit#gid=0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Real-Time Static Hand Gesture Recognition for American Sign Language (ASL) in Complex Background. Tomado de: </a:t>
            </a:r>
            <a:r>
              <a:rPr lang="es-CO" sz="1100" u="sng">
                <a:solidFill>
                  <a:schemeClr val="hlink"/>
                </a:solidFill>
                <a:hlinkClick r:id="rId5"/>
              </a:rPr>
              <a:t>https://uk.mathworks.com/matlabcentral/answers/uploaded_files/6161/Real-Time%20Static%20Hand%20Gesture%20Recognition%20for%20American%20Sign%20Language%20(ASL)%20in%20Complex%20Background.pdf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Hand gesture recognition. Anbumani S., Vinod P., Dinesh M. Tomado de: </a:t>
            </a:r>
            <a:r>
              <a:rPr lang="es-CO" sz="1100" u="sng">
                <a:solidFill>
                  <a:schemeClr val="hlink"/>
                </a:solidFill>
                <a:hlinkClick r:id="rId6"/>
              </a:rPr>
              <a:t>https://patents.google.com/patent/US8768006B2/en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Systems and methods for tracking human hands by performing parts based template matching using images from multiple viewpoints. Tomado de: </a:t>
            </a:r>
            <a:r>
              <a:rPr lang="es-CO" sz="1100" u="sng">
                <a:solidFill>
                  <a:schemeClr val="hlink"/>
                </a:solidFill>
                <a:hlinkClick r:id="rId7"/>
              </a:rPr>
              <a:t>https://patents.google.com/patent/US8655021B2/en?q=~patent%2fUS8768006B2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