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7102475" cy="10233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2004eb68_3_25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82004eb68_3_25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82004eb68_3_25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82004eb68_3_42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82004eb68_3_42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82004eb68_3_42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0a04c0ec_1_8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70a04c0ec_1_8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370a04c0ec_1_8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1fbb7a82_0_2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81fbb7a82_0_2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81fbb7a82_0_2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2004eb68_4_10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82004eb68_4_10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82004eb68_4_10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2004eb68_4_19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82004eb68_4_19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82004eb68_4_19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2004eb68_4_33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82004eb68_4_33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82004eb68_4_33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1fbb7a82_0_10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81fbb7a82_0_10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81fbb7a82_0_10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2004eb68_3_9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82004eb68_3_9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82004eb68_3_9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539552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2"/>
          <p:cNvCxnSpPr/>
          <p:nvPr/>
        </p:nvCxnSpPr>
        <p:spPr>
          <a:xfrm>
            <a:off x="539552" y="980728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467544" y="1484784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3"/>
          <p:cNvCxnSpPr/>
          <p:nvPr/>
        </p:nvCxnSpPr>
        <p:spPr>
          <a:xfrm>
            <a:off x="467544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lian.almanza@udea.edu.co" TargetMode="External"/><Relationship Id="rId4" Type="http://schemas.openxmlformats.org/officeDocument/2006/relationships/hyperlink" Target="mailto:juan.ospina3@udea.edu.c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Relationship Id="rId5" Type="http://schemas.openxmlformats.org/officeDocument/2006/relationships/image" Target="../media/image36.png"/><Relationship Id="rId6" Type="http://schemas.openxmlformats.org/officeDocument/2006/relationships/image" Target="../media/image41.png"/><Relationship Id="rId7" Type="http://schemas.openxmlformats.org/officeDocument/2006/relationships/image" Target="../media/image22.png"/><Relationship Id="rId8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ugEnI2e0VyURdIfEc07PZEsYtpVxXnpH6M5aOH7fLvw/edit#gid=0" TargetMode="External"/><Relationship Id="rId4" Type="http://schemas.openxmlformats.org/officeDocument/2006/relationships/hyperlink" Target="https://docs.google.com/spreadsheets/d/15S2Ym854UZPprFCbT85TVXP0sxiAphBbh64aRnj3poI/edit#gid=0" TargetMode="External"/><Relationship Id="rId5" Type="http://schemas.openxmlformats.org/officeDocument/2006/relationships/hyperlink" Target="https://es.coursera.org/learn/deteccion-objetos/lecture/ncf9B/l5-2-caracteristicas-de-haa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5" Type="http://schemas.openxmlformats.org/officeDocument/2006/relationships/image" Target="../media/image15.png"/><Relationship Id="rId14" Type="http://schemas.openxmlformats.org/officeDocument/2006/relationships/image" Target="../media/image2.png"/><Relationship Id="rId17" Type="http://schemas.openxmlformats.org/officeDocument/2006/relationships/image" Target="../media/image3.png"/><Relationship Id="rId16" Type="http://schemas.openxmlformats.org/officeDocument/2006/relationships/image" Target="../media/image12.png"/><Relationship Id="rId5" Type="http://schemas.openxmlformats.org/officeDocument/2006/relationships/image" Target="../media/image4.png"/><Relationship Id="rId19" Type="http://schemas.openxmlformats.org/officeDocument/2006/relationships/image" Target="../media/image19.png"/><Relationship Id="rId6" Type="http://schemas.openxmlformats.org/officeDocument/2006/relationships/image" Target="../media/image14.png"/><Relationship Id="rId18" Type="http://schemas.openxmlformats.org/officeDocument/2006/relationships/image" Target="../media/image23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645840" y="9807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CO" sz="4000"/>
              <a:t>Intérprete de lenguaje de señas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971600" y="2124472"/>
            <a:ext cx="7305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FACULTAD DE INGENIERÍA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 DE ANTIOQUIA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Departamento de Electrónica y Telecomunicaciones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Curso Procesamiento Digital de Imágenes 2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Semestre 201</a:t>
            </a:r>
            <a:r>
              <a:rPr lang="es-CO" sz="2170"/>
              <a:t>8</a:t>
            </a: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O" sz="2170"/>
              <a:t>1</a:t>
            </a:r>
            <a:endParaRPr b="0" i="0" sz="217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331640" y="437992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Julián David Almanza Velásquez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Juan Pablo Ospina Herrera  </a:t>
            </a: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julian.almanza@udea.edu.co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juan.ospina3@udea.edu.co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279900" y="321550"/>
            <a:ext cx="858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Máquinas de soporte vectorial (SVM)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681425" y="1630550"/>
            <a:ext cx="7840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Las Máquinas de Soporte Vectorial son un tipo de modelos de aprendizaje que permiten encontrar la mejor solución utilizando como criterio de ajuste la </a:t>
            </a:r>
            <a:r>
              <a:rPr lang="es-CO"/>
              <a:t>maximización</a:t>
            </a:r>
            <a:r>
              <a:rPr lang="es-CO"/>
              <a:t> del </a:t>
            </a:r>
            <a:r>
              <a:rPr lang="es-CO"/>
              <a:t>margen. Tiene la mínima probabilidad de fallar.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0" y="2978738"/>
            <a:ext cx="22383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101" y="2526188"/>
            <a:ext cx="2034427" cy="14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150" y="2272975"/>
            <a:ext cx="3860700" cy="30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325" y="4781950"/>
            <a:ext cx="16287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075" y="5259450"/>
            <a:ext cx="18192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01988" y="4867663"/>
            <a:ext cx="9525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3375" y="5272275"/>
            <a:ext cx="2574396" cy="54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/>
        </p:nvSpPr>
        <p:spPr>
          <a:xfrm>
            <a:off x="279900" y="321550"/>
            <a:ext cx="858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Máquinas de soporte vectorial (SVM)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00" y="1616950"/>
            <a:ext cx="3345275" cy="22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825" y="1464550"/>
            <a:ext cx="3345275" cy="233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525" y="3625150"/>
            <a:ext cx="3656549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webgrafía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1270000" y="1929000"/>
            <a:ext cx="62307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FERNANDEZ MC CANN, D. S. Universidad de Antioquia. Bitacora_</a:t>
            </a:r>
            <a:r>
              <a:rPr lang="es-CO" sz="1100">
                <a:solidFill>
                  <a:srgbClr val="000000"/>
                </a:solidFill>
              </a:rPr>
              <a:t>PDI_ISI_2017_2.</a:t>
            </a:r>
            <a:r>
              <a:rPr lang="es-CO" sz="1100"/>
              <a:t> Tomado de:</a:t>
            </a:r>
            <a:br>
              <a:rPr lang="es-CO" sz="1100"/>
            </a:br>
            <a:r>
              <a:rPr lang="es-CO" sz="1100" u="sng">
                <a:solidFill>
                  <a:srgbClr val="0000FF"/>
                </a:solidFill>
                <a:hlinkClick r:id="rId3"/>
              </a:rPr>
              <a:t>https://docs.google.com/spreadsheets/d/1ugEnI2e0VyURdIfEc07PZEsYtpVxXnpH6M5aOH7fLvw/edit#gid=0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FERNANDEZ MC CANN, D. S. Universidad de Antioquia. Bitacora_PDI_II_2018_1. Tomado de: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u="sng">
                <a:solidFill>
                  <a:schemeClr val="hlink"/>
                </a:solidFill>
                <a:hlinkClick r:id="rId4"/>
              </a:rPr>
              <a:t>https://docs.google.com/spreadsheets/d/15S2Ym854UZPprFCbT85TVXP0sxiAphBbh64aRnj3poI/edit#gid=0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LONDOÑO J.D, Universidad de Antioquia. Clase 09, Máquinas de Soporte Vectorial. [2017]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/>
              <a:t>COURSERA. deteccion objetos. </a:t>
            </a:r>
            <a:r>
              <a:rPr lang="es-CO" sz="1100" u="sng">
                <a:solidFill>
                  <a:schemeClr val="hlink"/>
                </a:solidFill>
                <a:hlinkClick r:id="rId5"/>
              </a:rPr>
              <a:t>https://es.coursera.org/learn/deteccion-objetos/lecture/ncf9B/l5-2-caracteristicas-de-haar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75" y="1410101"/>
            <a:ext cx="7014225" cy="483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079400" y="1646250"/>
            <a:ext cx="7290000" cy="4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móvil que permita la comunicación entre un ciego y un mudo mediante el lenguaje de señas.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Reconocer, diferenciar y distinguir en tiempo real las señas realizadas por una persona frente a la 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cámara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celular Android.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631" y="3305925"/>
            <a:ext cx="3191169" cy="147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875" y="4225883"/>
            <a:ext cx="2964330" cy="168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</a:t>
            </a: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(Sistema en Acción)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53800" y="216592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Captura de Imágen en tiempo real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280550" y="334277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Clasificación(Máquina de Soporte Vectorial)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7190925" y="259672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669475" y="2063025"/>
            <a:ext cx="2105700" cy="8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Detección y segmentación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(</a:t>
            </a:r>
            <a:r>
              <a:rPr lang="es-CO"/>
              <a:t>HaarCascade</a:t>
            </a:r>
            <a:r>
              <a:rPr lang="es-CO"/>
              <a:t>) de manos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3091600" y="2306925"/>
            <a:ext cx="332400" cy="28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3528343">
            <a:off x="6403491" y="2669104"/>
            <a:ext cx="332470" cy="2896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795763" y="4337600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Umbral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791025" y="367907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Reconocimiento Gesto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rot="2193046">
            <a:off x="3047811" y="4236544"/>
            <a:ext cx="420127" cy="28974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8769128">
            <a:off x="6587533" y="4471529"/>
            <a:ext cx="332322" cy="289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791025" y="5192225"/>
            <a:ext cx="1979400" cy="5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Sin Gesto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3185750" y="3797800"/>
            <a:ext cx="420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rot="8770352">
            <a:off x="3081550" y="5293049"/>
            <a:ext cx="451056" cy="289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185750" y="5582325"/>
            <a:ext cx="510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/>
        </p:nvSpPr>
        <p:spPr>
          <a:xfrm>
            <a:off x="279900" y="321550"/>
            <a:ext cx="858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Haar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73200" y="1582050"/>
            <a:ext cx="77961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características Haar son un conjunto de descripciones que se le dan a una imágen aplicandole diversos filtros representados por las siguientes tipos de  ventanas: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25" y="3313062"/>
            <a:ext cx="3756375" cy="15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950" y="2987222"/>
            <a:ext cx="3138050" cy="240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279900" y="321550"/>
            <a:ext cx="858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Haar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573200" y="1582050"/>
            <a:ext cx="77961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050" y="1582050"/>
            <a:ext cx="6936816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279900" y="321550"/>
            <a:ext cx="858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Haar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73200" y="1582050"/>
            <a:ext cx="77961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300" y="1582050"/>
            <a:ext cx="2581901" cy="14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00" y="3049100"/>
            <a:ext cx="1774575" cy="7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4275" y="3039162"/>
            <a:ext cx="1790044" cy="7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3450" y="3039850"/>
            <a:ext cx="1774565" cy="71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8863" y="3038325"/>
            <a:ext cx="1790050" cy="720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325" y="4754800"/>
            <a:ext cx="1802300" cy="6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3188" y="3943950"/>
            <a:ext cx="1774575" cy="6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4275" y="3943950"/>
            <a:ext cx="1802300" cy="6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16613" y="3943950"/>
            <a:ext cx="1774550" cy="6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61200" y="3943950"/>
            <a:ext cx="1774575" cy="6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44275" y="4764725"/>
            <a:ext cx="1802300" cy="6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729225" y="4763975"/>
            <a:ext cx="1774525" cy="6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61200" y="4765500"/>
            <a:ext cx="1774575" cy="6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73200" y="5585500"/>
            <a:ext cx="1802300" cy="6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644275" y="5585500"/>
            <a:ext cx="1802300" cy="6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715350" y="5584000"/>
            <a:ext cx="1790050" cy="6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774175" y="5587050"/>
            <a:ext cx="1761600" cy="6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279900" y="321550"/>
            <a:ext cx="858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Haar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573200" y="1582050"/>
            <a:ext cx="77961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asdfasdf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………...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750" y="2230113"/>
            <a:ext cx="22574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713" y="2225350"/>
            <a:ext cx="23336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5600" y="4131775"/>
            <a:ext cx="23717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3763" y="4127025"/>
            <a:ext cx="23145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200" y="2155663"/>
            <a:ext cx="2581901" cy="14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/>
        </p:nvSpPr>
        <p:spPr>
          <a:xfrm>
            <a:off x="279900" y="321550"/>
            <a:ext cx="858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Máquinas de soporte vectorial (SVM)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681425" y="1630550"/>
            <a:ext cx="64749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Consideremos el problema de clasificación biclase a partir de un modelo lineal: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463" y="1556300"/>
            <a:ext cx="15906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5763" y="2067150"/>
            <a:ext cx="5552475" cy="39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/>
        </p:nvSpPr>
        <p:spPr>
          <a:xfrm>
            <a:off x="279900" y="321550"/>
            <a:ext cx="858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Máquinas de soporte vectorial (SVM)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681425" y="1630550"/>
            <a:ext cx="78402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Podemos encontrar muchas fronteras diferentes que separan perfectamente las dos clases. Si utilizamos el criterio de minimizar el error de clasificación vamos a encontrar alguna solución que satisface el criterio.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Sin embargo podríamos tener muchas otras fronteras, la pregunta que surge es </a:t>
            </a:r>
            <a:r>
              <a:rPr b="1" lang="es-CO"/>
              <a:t>¿cuál de todas las posibles soluciones es la mejor?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25" y="3351750"/>
            <a:ext cx="36290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450" y="3452550"/>
            <a:ext cx="3695950" cy="24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