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7102475" cy="102330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0a04c0ec_0_0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70a04c0ec_0_0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70a04c0ec_0_0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0a04c0ec_2_7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70a04c0ec_2_7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70a04c0ec_2_7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0a04c0ec_1_8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70a04c0ec_1_8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70a04c0ec_1_8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0a04c0ec_3_20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70a04c0ec_3_20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70a04c0ec_3_20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539552" y="6237312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2"/>
          <p:cNvCxnSpPr/>
          <p:nvPr/>
        </p:nvCxnSpPr>
        <p:spPr>
          <a:xfrm>
            <a:off x="539552" y="980728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467544" y="1484784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3"/>
          <p:cNvCxnSpPr/>
          <p:nvPr/>
        </p:nvCxnSpPr>
        <p:spPr>
          <a:xfrm>
            <a:off x="467544" y="6237312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lian.almanza@udea.edu.co" TargetMode="External"/><Relationship Id="rId4" Type="http://schemas.openxmlformats.org/officeDocument/2006/relationships/hyperlink" Target="mailto:juan.ospina3@udea.edu.c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k.mathworks.com/matlabcentral/answers/uploaded_files/6161/Real-Time%20Static%20Hand%20Gesture%20Recognition%20for%20American%20Sign%20Language%20(ASL)%20in%20Complex%20Background.pdf" TargetMode="External"/><Relationship Id="rId4" Type="http://schemas.openxmlformats.org/officeDocument/2006/relationships/hyperlink" Target="https://patents.google.com/patent/US8768006B2/en" TargetMode="External"/><Relationship Id="rId5" Type="http://schemas.openxmlformats.org/officeDocument/2006/relationships/hyperlink" Target="https://patents.google.com/patent/US8655021B2/en?q=~patent%2fUS8768006B2" TargetMode="External"/><Relationship Id="rId6" Type="http://schemas.openxmlformats.org/officeDocument/2006/relationships/hyperlink" Target="https://play.google.com/store/apps/details?id=com.wisewaresas.mobile.signs2me&amp;hl=es" TargetMode="External"/><Relationship Id="rId7" Type="http://schemas.openxmlformats.org/officeDocument/2006/relationships/hyperlink" Target="http://www.hablameapp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ugEnI2e0VyURdIfEc07PZEsYtpVxXnpH6M5aOH7fLvw/edit#gid=0" TargetMode="External"/><Relationship Id="rId4" Type="http://schemas.openxmlformats.org/officeDocument/2006/relationships/hyperlink" Target="https://docs.google.com/spreadsheets/d/15S2Ym854UZPprFCbT85TVXP0sxiAphBbh64aRnj3poI/edit#gid=0" TargetMode="External"/><Relationship Id="rId5" Type="http://schemas.openxmlformats.org/officeDocument/2006/relationships/hyperlink" Target="https://uk.mathworks.com/matlabcentral/answers/uploaded_files/6161/Real-Time%20Static%20Hand%20Gesture%20Recognition%20for%20American%20Sign%20Language%20(ASL)%20in%20Complex%20Background.pdf" TargetMode="External"/><Relationship Id="rId6" Type="http://schemas.openxmlformats.org/officeDocument/2006/relationships/hyperlink" Target="https://patents.google.com/patent/US8768006B2/en" TargetMode="External"/><Relationship Id="rId7" Type="http://schemas.openxmlformats.org/officeDocument/2006/relationships/hyperlink" Target="https://patents.google.com/patent/US8655021B2/en?q=~patent%2fUS8768006B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645840" y="9807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CO" sz="4000"/>
              <a:t>Intérprete de lenguaje de señas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971600" y="2124472"/>
            <a:ext cx="7305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FACULTAD DE INGENIERÍA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UNIVERSIDAD DE ANTIOQUIA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Departamento de Electrónica y Telecomunicaciones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Curso Procesamiento Digital de Imágenes 2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Semestre 201</a:t>
            </a:r>
            <a:r>
              <a:rPr lang="es-CO" sz="2170"/>
              <a:t>8</a:t>
            </a: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CO" sz="2170"/>
              <a:t>1</a:t>
            </a:r>
            <a:endParaRPr b="0" i="0" sz="217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888888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331640" y="437992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Julián David Almanza Velásquez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Juan Pablo Ospina Herrera  </a:t>
            </a: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julian.almanza@udea.edu.co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juan.ospina3@udea.edu.co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75" y="1410101"/>
            <a:ext cx="7014225" cy="483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079400" y="1646250"/>
            <a:ext cx="7290000" cy="4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móvil que permita la comunicación entre un ciego y un mudo mediante el lenguaje de señas.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Reconocer, diferenciar y distinguir en tiempo real las señas realizadas por una persona frente a la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cámara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celular Android.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de las tres referencias de antecedentes en trabajos similares </a:t>
            </a:r>
            <a:endParaRPr/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Static Hand Gesture Recognition for American Sign Language (ASL) in Complex Background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[1]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 gesture recognition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[2]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and methods for tracking human hands by performing parts based template matching using images from multiple viewpoints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[3]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Signs2Me: Chat de señas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[4]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Hablameapp: Traduce notas de voz en videos de LSC </a:t>
            </a:r>
            <a:r>
              <a:rPr lang="es-CO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[5]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42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550" y="1475650"/>
            <a:ext cx="4022026" cy="21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700" y="2338350"/>
            <a:ext cx="4022025" cy="2681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282475" y="5019700"/>
            <a:ext cx="82296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Conceptos del procesado de imágenes que se utilizaron: morfología, LBP, descriptores, clasificadores  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(Entrenamiento)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957575" y="1982950"/>
            <a:ext cx="2105700" cy="138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Se entrena LBP para la detección de las “manos” en una imágen.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66925" y="2011750"/>
            <a:ext cx="2386200" cy="132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Recopilación de imágenes portadoras del objeto de interés inicial(manos)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887450" y="4109625"/>
            <a:ext cx="2105700" cy="147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Recopilación de imágenes correspondientes al número de clases (gestos) que se quieren reconocer.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737050" y="4158975"/>
            <a:ext cx="2105700" cy="138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Se entrena máquina de soporte vectorial para la clasificación de gestos.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6296425" y="2362275"/>
            <a:ext cx="21057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Detección</a:t>
            </a:r>
            <a:endParaRPr sz="2400"/>
          </a:p>
        </p:txBody>
      </p:sp>
      <p:sp>
        <p:nvSpPr>
          <p:cNvPr id="123" name="Google Shape;123;p16"/>
          <p:cNvSpPr txBox="1"/>
          <p:nvPr/>
        </p:nvSpPr>
        <p:spPr>
          <a:xfrm>
            <a:off x="6410225" y="4516125"/>
            <a:ext cx="21057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Clasificación</a:t>
            </a:r>
            <a:endParaRPr sz="2400"/>
          </a:p>
        </p:txBody>
      </p:sp>
      <p:sp>
        <p:nvSpPr>
          <p:cNvPr id="124" name="Google Shape;124;p16"/>
          <p:cNvSpPr/>
          <p:nvPr/>
        </p:nvSpPr>
        <p:spPr>
          <a:xfrm>
            <a:off x="3146025" y="2510925"/>
            <a:ext cx="578400" cy="36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3075900" y="4664775"/>
            <a:ext cx="578400" cy="36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</a:t>
            </a: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(Sistema en Acción)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853800" y="216592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Captura de Imágen en tiempo real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6280550" y="334277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Clasificación(Máquina de Soporte Vectorial)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7190925" y="25967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3669475" y="2063025"/>
            <a:ext cx="2105700" cy="85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Detección y segmentación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(</a:t>
            </a:r>
            <a:r>
              <a:rPr lang="es-CO"/>
              <a:t>HaarCascade</a:t>
            </a:r>
            <a:r>
              <a:rPr lang="es-CO"/>
              <a:t>) de manos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3091600" y="2306925"/>
            <a:ext cx="332400" cy="28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rot="3528343">
            <a:off x="6403491" y="2669104"/>
            <a:ext cx="332470" cy="2896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795763" y="4337600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Umbral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791025" y="367907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Reconocimiento Gesto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 rot="2193046">
            <a:off x="3047811" y="4236544"/>
            <a:ext cx="420127" cy="28974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 rot="8769128">
            <a:off x="6587533" y="4471529"/>
            <a:ext cx="332322" cy="2895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91025" y="519222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Sin Gesto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3185750" y="3797800"/>
            <a:ext cx="420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 rot="8770352">
            <a:off x="3081550" y="5293049"/>
            <a:ext cx="451056" cy="2895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3185750" y="5582325"/>
            <a:ext cx="510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/>
        </p:nvSpPr>
        <p:spPr>
          <a:xfrm>
            <a:off x="505536" y="1003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855675" y="1518554"/>
            <a:ext cx="76791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6402902" y="6407225"/>
            <a:ext cx="28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Repo</a:t>
            </a: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https://github.com/jpoh97/PDI2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50" y="1675510"/>
            <a:ext cx="2468428" cy="438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915" y="1670960"/>
            <a:ext cx="2468428" cy="438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901" y="1670949"/>
            <a:ext cx="2468425" cy="4388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>
            <a:off x="395536" y="3283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del Código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36575" y="1709150"/>
            <a:ext cx="1432800" cy="7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/>
              <a:t>Detección</a:t>
            </a:r>
            <a:endParaRPr b="1" sz="1800"/>
          </a:p>
        </p:txBody>
      </p:sp>
      <p:sp>
        <p:nvSpPr>
          <p:cNvPr id="164" name="Google Shape;164;p19"/>
          <p:cNvSpPr/>
          <p:nvPr/>
        </p:nvSpPr>
        <p:spPr>
          <a:xfrm>
            <a:off x="439775" y="4261850"/>
            <a:ext cx="1909500" cy="7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/>
              <a:t>Clasificación</a:t>
            </a:r>
            <a:endParaRPr b="1" sz="1800"/>
          </a:p>
        </p:txBody>
      </p:sp>
      <p:cxnSp>
        <p:nvCxnSpPr>
          <p:cNvPr id="165" name="Google Shape;165;p19"/>
          <p:cNvCxnSpPr>
            <a:stCxn id="163" idx="3"/>
            <a:endCxn id="166" idx="1"/>
          </p:cNvCxnSpPr>
          <p:nvPr/>
        </p:nvCxnSpPr>
        <p:spPr>
          <a:xfrm>
            <a:off x="2069375" y="2069000"/>
            <a:ext cx="7554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9"/>
          <p:cNvSpPr/>
          <p:nvPr/>
        </p:nvSpPr>
        <p:spPr>
          <a:xfrm>
            <a:off x="2824775" y="1726100"/>
            <a:ext cx="1432800" cy="7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Preparar </a:t>
            </a:r>
            <a:r>
              <a:rPr lang="es-CO"/>
              <a:t>imágenes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4891775" y="1726100"/>
            <a:ext cx="1432800" cy="7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Extraer </a:t>
            </a:r>
            <a:r>
              <a:rPr lang="es-CO"/>
              <a:t>características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7005850" y="2761850"/>
            <a:ext cx="1432800" cy="7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Generar XML</a:t>
            </a:r>
            <a:endParaRPr/>
          </a:p>
        </p:txBody>
      </p:sp>
      <p:cxnSp>
        <p:nvCxnSpPr>
          <p:cNvPr id="169" name="Google Shape;169;p19"/>
          <p:cNvCxnSpPr>
            <a:stCxn id="166" idx="3"/>
            <a:endCxn id="167" idx="1"/>
          </p:cNvCxnSpPr>
          <p:nvPr/>
        </p:nvCxnSpPr>
        <p:spPr>
          <a:xfrm>
            <a:off x="4257575" y="2085950"/>
            <a:ext cx="6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>
            <a:stCxn id="167" idx="3"/>
            <a:endCxn id="171" idx="1"/>
          </p:cNvCxnSpPr>
          <p:nvPr/>
        </p:nvCxnSpPr>
        <p:spPr>
          <a:xfrm flipH="1" rot="10800000">
            <a:off x="6324575" y="2068850"/>
            <a:ext cx="6342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19"/>
          <p:cNvSpPr/>
          <p:nvPr/>
        </p:nvSpPr>
        <p:spPr>
          <a:xfrm>
            <a:off x="2824775" y="4261850"/>
            <a:ext cx="1432800" cy="7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Procesar </a:t>
            </a:r>
            <a:r>
              <a:rPr lang="es-CO"/>
              <a:t>imágenes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6958775" y="1709150"/>
            <a:ext cx="1432800" cy="7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Entrenar</a:t>
            </a:r>
            <a:endParaRPr/>
          </a:p>
        </p:txBody>
      </p:sp>
      <p:cxnSp>
        <p:nvCxnSpPr>
          <p:cNvPr id="173" name="Google Shape;173;p19"/>
          <p:cNvCxnSpPr>
            <a:stCxn id="171" idx="2"/>
            <a:endCxn id="168" idx="0"/>
          </p:cNvCxnSpPr>
          <p:nvPr/>
        </p:nvCxnSpPr>
        <p:spPr>
          <a:xfrm>
            <a:off x="7675175" y="2428850"/>
            <a:ext cx="471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/>
          <p:nvPr/>
        </p:nvSpPr>
        <p:spPr>
          <a:xfrm>
            <a:off x="4892375" y="4261850"/>
            <a:ext cx="1432800" cy="7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Obtener clases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7091500" y="4261850"/>
            <a:ext cx="1674000" cy="7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Separar conjuntos 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7212100" y="5351325"/>
            <a:ext cx="1432800" cy="7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Entrenar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4977475" y="5351325"/>
            <a:ext cx="1432800" cy="71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Predicicir</a:t>
            </a:r>
            <a:endParaRPr/>
          </a:p>
        </p:txBody>
      </p:sp>
      <p:cxnSp>
        <p:nvCxnSpPr>
          <p:cNvPr id="178" name="Google Shape;178;p19"/>
          <p:cNvCxnSpPr>
            <a:stCxn id="164" idx="3"/>
            <a:endCxn id="172" idx="1"/>
          </p:cNvCxnSpPr>
          <p:nvPr/>
        </p:nvCxnSpPr>
        <p:spPr>
          <a:xfrm>
            <a:off x="2349275" y="4621700"/>
            <a:ext cx="4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9"/>
          <p:cNvCxnSpPr>
            <a:stCxn id="172" idx="3"/>
            <a:endCxn id="174" idx="1"/>
          </p:cNvCxnSpPr>
          <p:nvPr/>
        </p:nvCxnSpPr>
        <p:spPr>
          <a:xfrm>
            <a:off x="4257575" y="4621700"/>
            <a:ext cx="63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9"/>
          <p:cNvCxnSpPr>
            <a:stCxn id="174" idx="3"/>
            <a:endCxn id="175" idx="1"/>
          </p:cNvCxnSpPr>
          <p:nvPr/>
        </p:nvCxnSpPr>
        <p:spPr>
          <a:xfrm>
            <a:off x="6325175" y="4621700"/>
            <a:ext cx="7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9"/>
          <p:cNvCxnSpPr>
            <a:stCxn id="177" idx="3"/>
            <a:endCxn id="176" idx="1"/>
          </p:cNvCxnSpPr>
          <p:nvPr/>
        </p:nvCxnSpPr>
        <p:spPr>
          <a:xfrm>
            <a:off x="6410275" y="5711175"/>
            <a:ext cx="8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9"/>
          <p:cNvCxnSpPr>
            <a:stCxn id="176" idx="0"/>
            <a:endCxn id="175" idx="2"/>
          </p:cNvCxnSpPr>
          <p:nvPr/>
        </p:nvCxnSpPr>
        <p:spPr>
          <a:xfrm rot="10800000">
            <a:off x="7928500" y="4981425"/>
            <a:ext cx="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Resultados, Líneas Futuras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827584" y="1670443"/>
            <a:ext cx="77083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138900" y="5313651"/>
            <a:ext cx="52566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Líneas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futuras: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 gestos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del algoritmo con la app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b="27154" l="17790" r="36215" t="15132"/>
          <a:stretch/>
        </p:blipFill>
        <p:spPr>
          <a:xfrm>
            <a:off x="2508325" y="2405425"/>
            <a:ext cx="4127349" cy="29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 y webgrafía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1270000" y="1929000"/>
            <a:ext cx="62307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/>
              <a:t>FERNANDEZ MC CANN, D. S. Universidad de Antioquia. Bitacora_</a:t>
            </a:r>
            <a:r>
              <a:rPr lang="es-CO" sz="1100">
                <a:solidFill>
                  <a:srgbClr val="000000"/>
                </a:solidFill>
              </a:rPr>
              <a:t>PDI_ISI_2017_2.</a:t>
            </a:r>
            <a:r>
              <a:rPr lang="es-CO" sz="1100"/>
              <a:t> Tomado de:</a:t>
            </a:r>
            <a:br>
              <a:rPr lang="es-CO" sz="1100"/>
            </a:br>
            <a:r>
              <a:rPr lang="es-CO" sz="1100" u="sng">
                <a:solidFill>
                  <a:srgbClr val="0000FF"/>
                </a:solidFill>
                <a:hlinkClick r:id="rId3"/>
              </a:rPr>
              <a:t>https://docs.google.com/spreadsheets/d/1ugEnI2e0VyURdIfEc07PZEsYtpVxXnpH6M5aOH7fLvw/edit#gid=0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FERNANDEZ MC CANN, D. S. Universidad de Antioquia. Bitacora_PDI_II_2018_1. Tomado de: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u="sng">
                <a:solidFill>
                  <a:schemeClr val="hlink"/>
                </a:solidFill>
                <a:hlinkClick r:id="rId4"/>
              </a:rPr>
              <a:t>https://docs.google.com/spreadsheets/d/15S2Ym854UZPprFCbT85TVXP0sxiAphBbh64aRnj3poI/edit#gid=0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/>
              <a:t>Real-Time Static Hand Gesture Recognition for American Sign Language (ASL) in Complex Background. Tomado de: </a:t>
            </a:r>
            <a:r>
              <a:rPr lang="es-CO" sz="1100" u="sng">
                <a:solidFill>
                  <a:schemeClr val="hlink"/>
                </a:solidFill>
                <a:hlinkClick r:id="rId5"/>
              </a:rPr>
              <a:t>https://uk.mathworks.com/matlabcentral/answers/uploaded_files/6161/Real-Time%20Static%20Hand%20Gesture%20Recognition%20for%20American%20Sign%20Language%20(ASL)%20in%20Complex%20Background.pdf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/>
              <a:t>Hand gesture recognition. Anbumani S., Vinod P., Dinesh M. Tomado de: </a:t>
            </a:r>
            <a:r>
              <a:rPr lang="es-CO" sz="1100" u="sng">
                <a:solidFill>
                  <a:schemeClr val="hlink"/>
                </a:solidFill>
                <a:hlinkClick r:id="rId6"/>
              </a:rPr>
              <a:t>https://patents.google.com/patent/US8768006B2/en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/>
              <a:t>Systems and methods for tracking human hands by performing parts based template matching using images from multiple viewpoints. Tomado de: </a:t>
            </a:r>
            <a:r>
              <a:rPr lang="es-CO" sz="1100" u="sng">
                <a:solidFill>
                  <a:schemeClr val="hlink"/>
                </a:solidFill>
                <a:hlinkClick r:id="rId7"/>
              </a:rPr>
              <a:t>https://patents.google.com/patent/US8655021B2/en?q=~patent%2fUS8768006B2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