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0a04c0ec_0_0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70a04c0ec_0_0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70a04c0ec_0_0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0a04c0ec_1_8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70a04c0ec_1_8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70a04c0ec_1_8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c52b81d84_0_10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c52b81d84_0_10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c52b81d84_0_10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c52b81d84_0_34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c52b81d84_0_34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c52b81d84_0_34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c52b81d84_0_2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c52b81d84_0_2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c52b81d84_0_2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539552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2"/>
          <p:cNvCxnSpPr/>
          <p:nvPr/>
        </p:nvCxnSpPr>
        <p:spPr>
          <a:xfrm>
            <a:off x="539552" y="980728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467544" y="1484784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3"/>
          <p:cNvCxnSpPr/>
          <p:nvPr/>
        </p:nvCxnSpPr>
        <p:spPr>
          <a:xfrm>
            <a:off x="467544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lian.almanza@udea.edu.co" TargetMode="External"/><Relationship Id="rId4" Type="http://schemas.openxmlformats.org/officeDocument/2006/relationships/hyperlink" Target="mailto:juan.ospina3@udea.edu.c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ugEnI2e0VyURdIfEc07PZEsYtpVxXnpH6M5aOH7fLvw/edit#gid=0" TargetMode="External"/><Relationship Id="rId4" Type="http://schemas.openxmlformats.org/officeDocument/2006/relationships/hyperlink" Target="https://docs.google.com/spreadsheets/d/15S2Ym854UZPprFCbT85TVXP0sxiAphBbh64aRnj3poI/edit#gid=0" TargetMode="External"/><Relationship Id="rId5" Type="http://schemas.openxmlformats.org/officeDocument/2006/relationships/hyperlink" Target="https://uk.mathworks.com/matlabcentral/answers/uploaded_files/6161/Real-Time%20Static%20Hand%20Gesture%20Recognition%20for%20American%20Sign%20Language%20(ASL)%20in%20Complex%20Background.pdf" TargetMode="External"/><Relationship Id="rId6" Type="http://schemas.openxmlformats.org/officeDocument/2006/relationships/hyperlink" Target="https://patents.google.com/patent/US8768006B2/en" TargetMode="External"/><Relationship Id="rId7" Type="http://schemas.openxmlformats.org/officeDocument/2006/relationships/hyperlink" Target="https://patents.google.com/patent/US8655021B2/en?q=~patent%2fUS8768006B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k.mathworks.com/matlabcentral/answers/uploaded_files/6161/Real-Time%20Static%20Hand%20Gesture%20Recognition%20for%20American%20Sign%20Language%20(ASL)%20in%20Complex%20Background.pdf" TargetMode="External"/><Relationship Id="rId4" Type="http://schemas.openxmlformats.org/officeDocument/2006/relationships/hyperlink" Target="https://patents.google.com/patent/US8768006B2/en" TargetMode="External"/><Relationship Id="rId5" Type="http://schemas.openxmlformats.org/officeDocument/2006/relationships/hyperlink" Target="https://patents.google.com/patent/US8655021B2/en?q=~patent%2fUS8768006B2" TargetMode="External"/><Relationship Id="rId6" Type="http://schemas.openxmlformats.org/officeDocument/2006/relationships/hyperlink" Target="https://play.google.com/store/apps/details?id=com.wisewaresas.mobile.signs2me&amp;hl=es" TargetMode="External"/><Relationship Id="rId7" Type="http://schemas.openxmlformats.org/officeDocument/2006/relationships/hyperlink" Target="http://www.hablameapp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645840" y="9807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CO" sz="4000"/>
              <a:t>Intérprete de lenguaje de señas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971600" y="2124472"/>
            <a:ext cx="7305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Departamento de Electrónica y Telecomunicaciones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Curso Procesamiento Digital de Imágenes 2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Semestre 201</a:t>
            </a:r>
            <a:r>
              <a:rPr lang="es-CO" sz="2170"/>
              <a:t>8</a:t>
            </a: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O" sz="2170"/>
              <a:t>1</a:t>
            </a:r>
            <a:endParaRPr b="0" i="0" sz="217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743190" y="450547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Julián David Almanza Velásquez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Juan Pablo Ospina Herrera  </a:t>
            </a: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julian.almanza@udea.edu.co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juan.ospina3@udea.edu.co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webgrafía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270000" y="1929000"/>
            <a:ext cx="62307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FERNANDEZ MC CANN, D. S. Universidad de Antioquia. Bitacora_</a:t>
            </a:r>
            <a:r>
              <a:rPr lang="es-CO" sz="1100">
                <a:solidFill>
                  <a:srgbClr val="000000"/>
                </a:solidFill>
              </a:rPr>
              <a:t>PDI_ISI_2017_2.</a:t>
            </a:r>
            <a:r>
              <a:rPr lang="es-CO" sz="1100"/>
              <a:t> Tomado de:</a:t>
            </a:r>
            <a:br>
              <a:rPr lang="es-CO" sz="1100"/>
            </a:br>
            <a:r>
              <a:rPr lang="es-CO" sz="1100" u="sng">
                <a:solidFill>
                  <a:srgbClr val="0000FF"/>
                </a:solidFill>
                <a:hlinkClick r:id="rId3"/>
              </a:rPr>
              <a:t>https://docs.google.com/spreadsheets/d/1ugEnI2e0VyURdIfEc07PZEsYtpVxXnpH6M5aOH7fLvw/edit#gid=0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FERNANDEZ MC CANN, D. S. Universidad de Antioquia. Bitacora_PDI_II_2018_1. Tomado de: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u="sng">
                <a:solidFill>
                  <a:schemeClr val="hlink"/>
                </a:solidFill>
                <a:hlinkClick r:id="rId4"/>
              </a:rPr>
              <a:t>https://docs.google.com/spreadsheets/d/15S2Ym854UZPprFCbT85TVXP0sxiAphBbh64aRnj3poI/edit#gid=0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Real-Time Static Hand Gesture Recognition for American Sign Language (ASL) in Complex Background. Tomado de: </a:t>
            </a:r>
            <a:r>
              <a:rPr lang="es-CO" sz="1100" u="sng">
                <a:solidFill>
                  <a:schemeClr val="hlink"/>
                </a:solidFill>
                <a:hlinkClick r:id="rId5"/>
              </a:rPr>
              <a:t>https://uk.mathworks.com/matlabcentral/answers/uploaded_files/6161/Real-Time%20Static%20Hand%20Gesture%20Recognition%20for%20American%20Sign%20Language%20(ASL)%20in%20Complex%20Background.pdf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Hand gesture recognition. Anbumani S., Vinod P., Dinesh M. Tomado de: </a:t>
            </a:r>
            <a:r>
              <a:rPr lang="es-CO" sz="1100" u="sng">
                <a:solidFill>
                  <a:schemeClr val="hlink"/>
                </a:solidFill>
                <a:hlinkClick r:id="rId6"/>
              </a:rPr>
              <a:t>https://patents.google.com/patent/US8768006B2/en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Systems and methods for tracking human hands by performing parts based template matching using images from multiple viewpoints. Tomado de: </a:t>
            </a:r>
            <a:r>
              <a:rPr lang="es-CO" sz="1100" u="sng">
                <a:solidFill>
                  <a:schemeClr val="hlink"/>
                </a:solidFill>
                <a:hlinkClick r:id="rId7"/>
              </a:rPr>
              <a:t>https://patents.google.com/patent/US8655021B2/en?q=~patent%2fUS8768006B2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75" y="1410101"/>
            <a:ext cx="7014225" cy="483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079400" y="1646250"/>
            <a:ext cx="7290000" cy="4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móvil que permita la comunicación entre un ciego y un mudo mediante el lenguaje de señas.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Reconocer, diferenciar y distinguir en tiempo real las señas realizadas por una persona frente a la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cámara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celular Android.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 las tres referencias de antecedentes en trabajos similares 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Static Hand Gesture Recognition for American Sign Language (ASL) in Complex Background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[1]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gesture recognition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[2]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and methods for tracking human hands by performing parts based template matching using images from multiple viewpoints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[3]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Signs2Me: Chat de señas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[4]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Hablameapp: Traduce notas de voz en videos de LSC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[5]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42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601" y="1475656"/>
            <a:ext cx="4601997" cy="2487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75" y="3028825"/>
            <a:ext cx="4274876" cy="28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</a:t>
            </a: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(Sistema en Acción)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853800" y="216592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Captura de Imágen en tiempo real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6280550" y="334277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Clasificación(Máquina de Soporte Vectorial)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7190925" y="2596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669475" y="2063025"/>
            <a:ext cx="2105700" cy="8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Detección y segmentación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(LBP) de manos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091600" y="2306925"/>
            <a:ext cx="332400" cy="28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 rot="3528343">
            <a:off x="6403491" y="2669104"/>
            <a:ext cx="332470" cy="2896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795763" y="4337600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Umbral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91025" y="367907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Reconocimiento Gesto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 rot="2193046">
            <a:off x="3047811" y="4236544"/>
            <a:ext cx="420127" cy="28974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 rot="8769128">
            <a:off x="6587533" y="4471529"/>
            <a:ext cx="332322" cy="289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791025" y="519222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Sin Gesto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3185750" y="3797800"/>
            <a:ext cx="420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 rot="8770352">
            <a:off x="3081550" y="5293049"/>
            <a:ext cx="451056" cy="289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3185750" y="5582325"/>
            <a:ext cx="510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505536" y="100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855675" y="1518554"/>
            <a:ext cx="76791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402902" y="6407225"/>
            <a:ext cx="28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Repo</a:t>
            </a: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https://github.com/jpoh97/PDI2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50" y="1675510"/>
            <a:ext cx="2468428" cy="438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915" y="1670960"/>
            <a:ext cx="2468428" cy="438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901" y="1670949"/>
            <a:ext cx="2468425" cy="438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del código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853800" y="216592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index(request)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6535150" y="1757488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load model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676363" y="2165925"/>
            <a:ext cx="18402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classify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091600" y="2306925"/>
            <a:ext cx="332400" cy="28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rot="-1974928">
            <a:off x="5859685" y="2017840"/>
            <a:ext cx="332351" cy="2898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555588" y="372002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predict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6535150" y="3533338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process image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rot="-5922902">
            <a:off x="4666729" y="3107001"/>
            <a:ext cx="419746" cy="28957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rot="-133468">
            <a:off x="6055167" y="2583125"/>
            <a:ext cx="332350" cy="2894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4070338" y="378027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surf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 rot="-3898393">
            <a:off x="3246422" y="3137129"/>
            <a:ext cx="419817" cy="28963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93" y="4792875"/>
            <a:ext cx="1106580" cy="136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375" y="4925588"/>
            <a:ext cx="1432800" cy="109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5072" y="5112165"/>
            <a:ext cx="1619475" cy="91093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6585100" y="2596738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detect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rot="1485642">
            <a:off x="5814228" y="3137261"/>
            <a:ext cx="332355" cy="2894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75" y="1344875"/>
            <a:ext cx="3490050" cy="40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100" y="3129425"/>
            <a:ext cx="2647550" cy="26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3200" y="710475"/>
            <a:ext cx="2242450" cy="22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1325" y="538100"/>
            <a:ext cx="1583200" cy="15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29492" r="10048" t="0"/>
          <a:stretch/>
        </p:blipFill>
        <p:spPr>
          <a:xfrm>
            <a:off x="366874" y="76200"/>
            <a:ext cx="8190550" cy="66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Resultados, Líneas Futuras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827584" y="1670443"/>
            <a:ext cx="770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resultados se evaluarán con una matriz de confusión donde cada gesto representa una clase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609604" y="2551800"/>
            <a:ext cx="76344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 futuras: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gestos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Detección en diferentes ambientes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muestras para el entrenamiento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