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61" r:id="rId3"/>
    <p:sldId id="259" r:id="rId4"/>
    <p:sldId id="260" r:id="rId5"/>
    <p:sldId id="262" r:id="rId6"/>
    <p:sldId id="266" r:id="rId7"/>
    <p:sldId id="263" r:id="rId8"/>
    <p:sldId id="264" r:id="rId9"/>
    <p:sldId id="267" r:id="rId10"/>
    <p:sldId id="265" r:id="rId11"/>
    <p:sldId id="277" r:id="rId12"/>
    <p:sldId id="258" r:id="rId13"/>
    <p:sldId id="268" r:id="rId14"/>
    <p:sldId id="269" r:id="rId15"/>
    <p:sldId id="280" r:id="rId16"/>
    <p:sldId id="270" r:id="rId17"/>
    <p:sldId id="271" r:id="rId18"/>
    <p:sldId id="272" r:id="rId19"/>
    <p:sldId id="273" r:id="rId20"/>
    <p:sldId id="274" r:id="rId21"/>
    <p:sldId id="275" r:id="rId22"/>
    <p:sldId id="278" r:id="rId23"/>
    <p:sldId id="276"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6" autoAdjust="0"/>
    <p:restoredTop sz="94660"/>
  </p:normalViewPr>
  <p:slideViewPr>
    <p:cSldViewPr snapToGrid="0">
      <p:cViewPr>
        <p:scale>
          <a:sx n="98" d="100"/>
          <a:sy n="98" d="100"/>
        </p:scale>
        <p:origin x="69" y="7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22T23:29:20.09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1,'96'60,"66"57,-85-60,669 451,-470-326,23 34,-245-175,371 269,-284-220,406 279,-203-118,-206-152,55 55,-129-93,-2 2,18 30,29 31,22 4,13 12,-130-123,0 1,1 3,19 26,47 48,14 7,-31-34,349 352,-315-331,10 7,-3 5,4 16,-86-90,-2 1,0 1,-3 1,0 1,-2 1,-1 0,-1 1,-2 0,-2 1,-1 0,-1 1,-2 0,-1 2,4 145,-8 42,-1-120,-2-65,-4 27,4-46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22T23:29:21.4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5421 1,'-99'182,"-50"60,40-81,-58 59,-136 141,175-212,17-16,-225 257,216-264,-67 49,-139 102,94-83,-40 52,-2 1,129-125,-227 206,197-162,-15-2,-145 93,90-72,-29 43,144-110,-286 246,157-175,253-185,3-1,-1 0,0-1,0 0,-1 0,-3 2,7-4,0 0,1 1,-1-1,0 0,1 0,-1 0,0 0,1 0,-1 0,0 0,0 0,1 0,-1 0,0-1,1 1,-1 0,0 0,1-1,-1 1,0 0,1-1,-1 1,1-1,-1 1,0-1,1 1,-1-1,1 1,0-1,-1 1,1-1,-1 0,1 1,0-1,-1 1,1-1,0 0,0 0,-3-8,1-1,0 0,1 1,0-7,-1-12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3/22/2020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3/22/2020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6kh0mp.axshare.com/" TargetMode="Externa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hyperlink" Target="https://6kh0mp.axshare.com/"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customXml" Target="../ink/ink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97pdvd.axshare.com/"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643466" y="786384"/>
            <a:ext cx="3517567" cy="721404"/>
          </a:xfrm>
        </p:spPr>
        <p:txBody>
          <a:bodyPr anchor="b">
            <a:normAutofit/>
          </a:bodyPr>
          <a:lstStyle/>
          <a:p>
            <a:r>
              <a:rPr lang="en-US" sz="3300" dirty="0" err="1"/>
              <a:t>MyGovernment</a:t>
            </a:r>
            <a:endParaRPr lang="en-US" sz="3300" dirty="0"/>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05498" y="1142520"/>
            <a:ext cx="4635315" cy="4635315"/>
          </a:xfrm>
          <a:prstGeom prst="rect">
            <a:avLst/>
          </a:prstGeom>
          <a:noFill/>
        </p:spPr>
      </p:pic>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643465" y="3043050"/>
            <a:ext cx="3517567" cy="3064505"/>
          </a:xfrm>
        </p:spPr>
        <p:txBody>
          <a:bodyPr>
            <a:normAutofit/>
          </a:bodyPr>
          <a:lstStyle/>
          <a:p>
            <a:r>
              <a:rPr lang="en-US" dirty="0"/>
              <a:t>Juston Points</a:t>
            </a:r>
          </a:p>
          <a:p>
            <a:r>
              <a:rPr lang="en-US" dirty="0"/>
              <a:t>Principles of user Experience Winter 2020</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289422" y="295137"/>
            <a:ext cx="4024846" cy="721404"/>
          </a:xfrm>
        </p:spPr>
        <p:txBody>
          <a:bodyPr anchor="b">
            <a:normAutofit fontScale="90000"/>
          </a:bodyPr>
          <a:lstStyle/>
          <a:p>
            <a:r>
              <a:rPr lang="en-US" sz="3300" dirty="0" err="1"/>
              <a:t>Prettifyied</a:t>
            </a:r>
            <a:r>
              <a:rPr lang="en-US" sz="3300" dirty="0"/>
              <a:t> Prototype</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337044" y="1235414"/>
            <a:ext cx="3912993" cy="4941650"/>
          </a:xfrm>
        </p:spPr>
        <p:txBody>
          <a:bodyPr>
            <a:normAutofit/>
          </a:bodyPr>
          <a:lstStyle/>
          <a:p>
            <a:r>
              <a:rPr lang="en-US" dirty="0"/>
              <a:t>After we have evaluated the wireframe, and we agree on the layout and needed elements, then we can start styling the prototype.</a:t>
            </a:r>
          </a:p>
          <a:p>
            <a:r>
              <a:rPr lang="en-US" dirty="0"/>
              <a:t>This is that stage when we start decide on the projects look and feel.</a:t>
            </a:r>
            <a:br>
              <a:rPr lang="en-US" dirty="0"/>
            </a:br>
            <a:br>
              <a:rPr lang="en-US" dirty="0"/>
            </a:br>
            <a:r>
              <a:rPr lang="en-US" dirty="0"/>
              <a:t>This is when we can start talking about color, and other elements for the projects look and feel.</a:t>
            </a:r>
            <a:br>
              <a:rPr lang="en-US" dirty="0"/>
            </a:br>
            <a:br>
              <a:rPr lang="en-US" dirty="0"/>
            </a:br>
            <a:r>
              <a:rPr lang="en-US" dirty="0"/>
              <a:t>Note, the customer really wanted a purple color scheme. </a:t>
            </a:r>
          </a:p>
        </p:txBody>
      </p:sp>
      <p:sp>
        <p:nvSpPr>
          <p:cNvPr id="5" name="TextBox 4">
            <a:extLst>
              <a:ext uri="{FF2B5EF4-FFF2-40B4-BE49-F238E27FC236}">
                <a16:creationId xmlns:a16="http://schemas.microsoft.com/office/drawing/2014/main" id="{C8971A68-C632-4A25-A23E-EE62B3D852B4}"/>
              </a:ext>
            </a:extLst>
          </p:cNvPr>
          <p:cNvSpPr txBox="1"/>
          <p:nvPr/>
        </p:nvSpPr>
        <p:spPr>
          <a:xfrm>
            <a:off x="5101656" y="47720"/>
            <a:ext cx="6994186" cy="1477328"/>
          </a:xfrm>
          <a:prstGeom prst="rect">
            <a:avLst/>
          </a:prstGeom>
          <a:noFill/>
        </p:spPr>
        <p:txBody>
          <a:bodyPr wrap="square" rtlCol="0">
            <a:spAutoFit/>
          </a:bodyPr>
          <a:lstStyle/>
          <a:p>
            <a:r>
              <a:rPr lang="en-US" dirty="0"/>
              <a:t>To see the prettified prototype for this project go to the link below. </a:t>
            </a:r>
          </a:p>
          <a:p>
            <a:endParaRPr lang="en-US" dirty="0"/>
          </a:p>
          <a:p>
            <a:endParaRPr lang="en-US" dirty="0"/>
          </a:p>
          <a:p>
            <a:pPr algn="ctr"/>
            <a:r>
              <a:rPr lang="en-US" dirty="0">
                <a:hlinkClick r:id="rId2"/>
              </a:rPr>
              <a:t>https://6kh0mp.axshare.com</a:t>
            </a:r>
            <a:endParaRPr lang="en-US" dirty="0"/>
          </a:p>
          <a:p>
            <a:pPr algn="ctr"/>
            <a:r>
              <a:rPr lang="en-US" dirty="0"/>
              <a:t>Password : </a:t>
            </a:r>
            <a:r>
              <a:rPr lang="en-US" dirty="0" err="1"/>
              <a:t>rabbitfire</a:t>
            </a:r>
            <a:endParaRPr lang="en-US" dirty="0"/>
          </a:p>
        </p:txBody>
      </p:sp>
      <p:pic>
        <p:nvPicPr>
          <p:cNvPr id="13" name="Picture 12" descr="A screenshot of a social media post&#10;&#10;Description automatically generated">
            <a:extLst>
              <a:ext uri="{FF2B5EF4-FFF2-40B4-BE49-F238E27FC236}">
                <a16:creationId xmlns:a16="http://schemas.microsoft.com/office/drawing/2014/main" id="{EDC15D49-6321-4B03-88A4-D9AAB13E5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5488" y="2043350"/>
            <a:ext cx="3350354" cy="4766930"/>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E4647656-41D0-45C4-AE7D-BABF178DC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9099" y="2043350"/>
            <a:ext cx="3337327" cy="4814650"/>
          </a:xfrm>
          <a:prstGeom prst="rect">
            <a:avLst/>
          </a:prstGeom>
        </p:spPr>
      </p:pic>
      <p:sp>
        <p:nvSpPr>
          <p:cNvPr id="16" name="Arrow: Right 15">
            <a:extLst>
              <a:ext uri="{FF2B5EF4-FFF2-40B4-BE49-F238E27FC236}">
                <a16:creationId xmlns:a16="http://schemas.microsoft.com/office/drawing/2014/main" id="{A3C52355-5DB7-41E9-8286-0A55921DAD06}"/>
              </a:ext>
            </a:extLst>
          </p:cNvPr>
          <p:cNvSpPr/>
          <p:nvPr/>
        </p:nvSpPr>
        <p:spPr>
          <a:xfrm>
            <a:off x="7917813" y="4260714"/>
            <a:ext cx="68093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738A95C-CABA-447B-ADB4-279B30E60912}"/>
              </a:ext>
            </a:extLst>
          </p:cNvPr>
          <p:cNvSpPr txBox="1"/>
          <p:nvPr/>
        </p:nvSpPr>
        <p:spPr>
          <a:xfrm>
            <a:off x="289422" y="6297510"/>
            <a:ext cx="3871610" cy="369332"/>
          </a:xfrm>
          <a:prstGeom prst="rect">
            <a:avLst/>
          </a:prstGeom>
          <a:solidFill>
            <a:schemeClr val="bg1">
              <a:lumMod val="95000"/>
            </a:schemeClr>
          </a:solidFill>
        </p:spPr>
        <p:txBody>
          <a:bodyPr wrap="square" rtlCol="0">
            <a:spAutoFit/>
          </a:bodyPr>
          <a:lstStyle/>
          <a:p>
            <a:r>
              <a:rPr lang="en-US" dirty="0"/>
              <a:t>Prototype Candidates</a:t>
            </a:r>
          </a:p>
        </p:txBody>
      </p:sp>
    </p:spTree>
    <p:extLst>
      <p:ext uri="{BB962C8B-B14F-4D97-AF65-F5344CB8AC3E}">
        <p14:creationId xmlns:p14="http://schemas.microsoft.com/office/powerpoint/2010/main" val="2230579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599692" y="335605"/>
            <a:ext cx="3517567" cy="911922"/>
          </a:xfrm>
        </p:spPr>
        <p:txBody>
          <a:bodyPr anchor="b">
            <a:normAutofit/>
          </a:bodyPr>
          <a:lstStyle/>
          <a:p>
            <a:r>
              <a:rPr lang="en-US" sz="3300" dirty="0"/>
              <a:t>User Evaluation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599692" y="1428258"/>
            <a:ext cx="3517567" cy="4880129"/>
          </a:xfrm>
        </p:spPr>
        <p:txBody>
          <a:bodyPr>
            <a:normAutofit/>
          </a:bodyPr>
          <a:lstStyle/>
          <a:p>
            <a:r>
              <a:rPr lang="en-US" dirty="0"/>
              <a:t>It is important that we review the application with a subset of user. </a:t>
            </a:r>
          </a:p>
          <a:p>
            <a:r>
              <a:rPr lang="en-US" dirty="0"/>
              <a:t>It is possible we made assumptions that only we understand. </a:t>
            </a:r>
          </a:p>
        </p:txBody>
      </p:sp>
      <p:sp>
        <p:nvSpPr>
          <p:cNvPr id="5" name="TextBox 4">
            <a:extLst>
              <a:ext uri="{FF2B5EF4-FFF2-40B4-BE49-F238E27FC236}">
                <a16:creationId xmlns:a16="http://schemas.microsoft.com/office/drawing/2014/main" id="{E27BD41C-3865-47F5-BE3B-146F4366AED3}"/>
              </a:ext>
            </a:extLst>
          </p:cNvPr>
          <p:cNvSpPr txBox="1"/>
          <p:nvPr/>
        </p:nvSpPr>
        <p:spPr>
          <a:xfrm>
            <a:off x="321732" y="6083502"/>
            <a:ext cx="3871610" cy="369332"/>
          </a:xfrm>
          <a:prstGeom prst="rect">
            <a:avLst/>
          </a:prstGeom>
          <a:solidFill>
            <a:schemeClr val="bg1">
              <a:lumMod val="95000"/>
            </a:schemeClr>
          </a:solidFill>
        </p:spPr>
        <p:txBody>
          <a:bodyPr wrap="square" rtlCol="0">
            <a:spAutoFit/>
          </a:bodyPr>
          <a:lstStyle/>
          <a:p>
            <a:r>
              <a:rPr lang="en-US" dirty="0"/>
              <a:t>Evaluate UX</a:t>
            </a:r>
          </a:p>
        </p:txBody>
      </p:sp>
      <p:sp>
        <p:nvSpPr>
          <p:cNvPr id="6" name="TextBox 5">
            <a:extLst>
              <a:ext uri="{FF2B5EF4-FFF2-40B4-BE49-F238E27FC236}">
                <a16:creationId xmlns:a16="http://schemas.microsoft.com/office/drawing/2014/main" id="{39615001-9EF4-45E7-906B-38D0DA26060B}"/>
              </a:ext>
            </a:extLst>
          </p:cNvPr>
          <p:cNvSpPr txBox="1"/>
          <p:nvPr/>
        </p:nvSpPr>
        <p:spPr>
          <a:xfrm>
            <a:off x="5379396" y="851170"/>
            <a:ext cx="6021421" cy="5078313"/>
          </a:xfrm>
          <a:prstGeom prst="rect">
            <a:avLst/>
          </a:prstGeom>
          <a:noFill/>
        </p:spPr>
        <p:txBody>
          <a:bodyPr wrap="square" rtlCol="0">
            <a:spAutoFit/>
          </a:bodyPr>
          <a:lstStyle/>
          <a:p>
            <a:r>
              <a:rPr lang="en-US" dirty="0"/>
              <a:t>In the next few slides we will go over each view in the application and get your initial impressions and understandings of the application’s prototypes.</a:t>
            </a:r>
          </a:p>
          <a:p>
            <a:endParaRPr lang="en-US" dirty="0"/>
          </a:p>
          <a:p>
            <a:r>
              <a:rPr lang="en-US" dirty="0"/>
              <a:t>Before that, in the previous slide, feel free to review the prototype before we go into the details. The reason is that, I want know how you use the application without it being explicitly explained to you. The reason is that it should give us an initial understanding of how the user may see the application. </a:t>
            </a:r>
            <a:br>
              <a:rPr lang="en-US" dirty="0"/>
            </a:br>
            <a:br>
              <a:rPr lang="en-US" dirty="0"/>
            </a:br>
            <a:r>
              <a:rPr lang="en-US" dirty="0"/>
              <a:t>Please takes notes, and we can address them as we go through each view. </a:t>
            </a:r>
          </a:p>
          <a:p>
            <a:endParaRPr lang="en-US" dirty="0"/>
          </a:p>
          <a:p>
            <a:r>
              <a:rPr lang="en-US" dirty="0"/>
              <a:t>Lunch break </a:t>
            </a:r>
            <a:r>
              <a:rPr lang="en-US" dirty="0">
                <a:sym typeface="Wingdings" panose="05000000000000000000" pitchFamily="2" charset="2"/>
              </a:rPr>
              <a:t></a:t>
            </a:r>
          </a:p>
          <a:p>
            <a:endParaRPr lang="en-US" dirty="0">
              <a:sym typeface="Wingdings" panose="05000000000000000000" pitchFamily="2" charset="2"/>
            </a:endParaRPr>
          </a:p>
          <a:p>
            <a:pPr algn="ctr"/>
            <a:r>
              <a:rPr lang="en-US" dirty="0">
                <a:hlinkClick r:id="rId2"/>
              </a:rPr>
              <a:t>https://6kh0mp.axshare.com</a:t>
            </a:r>
            <a:endParaRPr lang="en-US" dirty="0"/>
          </a:p>
          <a:p>
            <a:pPr algn="ctr"/>
            <a:r>
              <a:rPr lang="en-US" dirty="0"/>
              <a:t>Password : </a:t>
            </a:r>
            <a:r>
              <a:rPr lang="en-US" dirty="0" err="1"/>
              <a:t>rabbitfire</a:t>
            </a:r>
            <a:endParaRPr lang="en-US" dirty="0"/>
          </a:p>
        </p:txBody>
      </p:sp>
      <p:sp>
        <p:nvSpPr>
          <p:cNvPr id="7" name="TextBox 6">
            <a:extLst>
              <a:ext uri="{FF2B5EF4-FFF2-40B4-BE49-F238E27FC236}">
                <a16:creationId xmlns:a16="http://schemas.microsoft.com/office/drawing/2014/main" id="{2F4D7BB8-C607-4C8D-837C-DD58EDDCF89A}"/>
              </a:ext>
            </a:extLst>
          </p:cNvPr>
          <p:cNvSpPr txBox="1"/>
          <p:nvPr/>
        </p:nvSpPr>
        <p:spPr>
          <a:xfrm>
            <a:off x="10290242" y="5380672"/>
            <a:ext cx="1901758" cy="1477328"/>
          </a:xfrm>
          <a:prstGeom prst="rect">
            <a:avLst/>
          </a:prstGeom>
          <a:solidFill>
            <a:schemeClr val="accent2">
              <a:lumMod val="40000"/>
              <a:lumOff val="60000"/>
            </a:schemeClr>
          </a:solidFill>
        </p:spPr>
        <p:txBody>
          <a:bodyPr wrap="square" rtlCol="0">
            <a:spAutoFit/>
          </a:bodyPr>
          <a:lstStyle/>
          <a:p>
            <a:r>
              <a:rPr lang="en-US" dirty="0"/>
              <a:t>I would provide an example without the notes, but you get the point</a:t>
            </a:r>
          </a:p>
        </p:txBody>
      </p:sp>
    </p:spTree>
    <p:extLst>
      <p:ext uri="{BB962C8B-B14F-4D97-AF65-F5344CB8AC3E}">
        <p14:creationId xmlns:p14="http://schemas.microsoft.com/office/powerpoint/2010/main" val="2977733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Now Lets Review </a:t>
            </a:r>
            <a:br>
              <a:rPr lang="en-US" sz="4800" i="1" dirty="0">
                <a:solidFill>
                  <a:srgbClr val="FFFFFF"/>
                </a:solidFill>
              </a:rPr>
            </a:br>
            <a:r>
              <a:rPr lang="en-US" sz="4800" i="1" dirty="0">
                <a:solidFill>
                  <a:srgbClr val="FFFFFF"/>
                </a:solidFill>
              </a:rPr>
              <a:t>the </a:t>
            </a:r>
            <a:r>
              <a:rPr lang="en-US" sz="4800" i="1" dirty="0" err="1">
                <a:solidFill>
                  <a:srgbClr val="FFFFFF"/>
                </a:solidFill>
              </a:rPr>
              <a:t>MyGovernment</a:t>
            </a:r>
            <a:r>
              <a:rPr lang="en-US" sz="4800" i="1" dirty="0">
                <a:solidFill>
                  <a:srgbClr val="FFFFFF"/>
                </a:solidFill>
              </a:rPr>
              <a:t> Application</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643466" y="786384"/>
            <a:ext cx="3517567" cy="721404"/>
          </a:xfrm>
        </p:spPr>
        <p:txBody>
          <a:bodyPr anchor="b">
            <a:normAutofit/>
          </a:bodyPr>
          <a:lstStyle/>
          <a:p>
            <a:r>
              <a:rPr lang="en-US" sz="3300" dirty="0"/>
              <a:t>Login View</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230075" y="1634248"/>
            <a:ext cx="4141347" cy="4473308"/>
          </a:xfrm>
        </p:spPr>
        <p:txBody>
          <a:bodyPr>
            <a:normAutofit fontScale="85000" lnSpcReduction="10000"/>
          </a:bodyPr>
          <a:lstStyle/>
          <a:p>
            <a:r>
              <a:rPr lang="en-US" dirty="0"/>
              <a:t>This is the introduction page for users wanting to enter the application. </a:t>
            </a:r>
          </a:p>
          <a:p>
            <a:br>
              <a:rPr lang="en-US" dirty="0"/>
            </a:br>
            <a:r>
              <a:rPr lang="en-US" dirty="0"/>
              <a:t>The login view has three sections. </a:t>
            </a:r>
          </a:p>
          <a:p>
            <a:br>
              <a:rPr lang="en-US" dirty="0"/>
            </a:br>
            <a:r>
              <a:rPr lang="en-US" b="1" dirty="0"/>
              <a:t>Welcome card </a:t>
            </a:r>
            <a:r>
              <a:rPr lang="en-US" dirty="0"/>
              <a:t>: This allows for content to be added that explains the application or provide news about the application.</a:t>
            </a:r>
          </a:p>
          <a:p>
            <a:r>
              <a:rPr lang="en-US" b="1" dirty="0"/>
              <a:t>Login card </a:t>
            </a:r>
            <a:r>
              <a:rPr lang="en-US" dirty="0"/>
              <a:t>: This allows the user to provide their username and password. When they click the Login button they are brought to the Issue List view. Also, there is a reset password option. (I need to make a view for password reset).</a:t>
            </a:r>
          </a:p>
          <a:p>
            <a:r>
              <a:rPr lang="en-US" b="1" dirty="0"/>
              <a:t>New Account Card </a:t>
            </a:r>
            <a:r>
              <a:rPr lang="en-US" dirty="0"/>
              <a:t>: Provides information about signing up. When the user clicks the Sign Up button, they are taken to the New Account view.</a:t>
            </a:r>
          </a:p>
        </p:txBody>
      </p:sp>
      <p:pic>
        <p:nvPicPr>
          <p:cNvPr id="7" name="Picture 6">
            <a:extLst>
              <a:ext uri="{FF2B5EF4-FFF2-40B4-BE49-F238E27FC236}">
                <a16:creationId xmlns:a16="http://schemas.microsoft.com/office/drawing/2014/main" id="{108D2584-1454-4FEA-AAA9-3E76D965771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87845" y="0"/>
            <a:ext cx="4831571" cy="6860829"/>
          </a:xfrm>
          <a:prstGeom prst="rect">
            <a:avLst/>
          </a:prstGeom>
        </p:spPr>
      </p:pic>
    </p:spTree>
    <p:extLst>
      <p:ext uri="{BB962C8B-B14F-4D97-AF65-F5344CB8AC3E}">
        <p14:creationId xmlns:p14="http://schemas.microsoft.com/office/powerpoint/2010/main" val="2013680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643466" y="786384"/>
            <a:ext cx="3517567" cy="721404"/>
          </a:xfrm>
        </p:spPr>
        <p:txBody>
          <a:bodyPr anchor="b">
            <a:normAutofit/>
          </a:bodyPr>
          <a:lstStyle/>
          <a:p>
            <a:r>
              <a:rPr lang="en-US" sz="3300" dirty="0"/>
              <a:t>Sign-Up View</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230075" y="1634248"/>
            <a:ext cx="4141347" cy="4473308"/>
          </a:xfrm>
        </p:spPr>
        <p:txBody>
          <a:bodyPr>
            <a:normAutofit fontScale="85000" lnSpcReduction="20000"/>
          </a:bodyPr>
          <a:lstStyle/>
          <a:p>
            <a:r>
              <a:rPr lang="en-US" dirty="0"/>
              <a:t>This view is for users who do not have an account. </a:t>
            </a:r>
            <a:br>
              <a:rPr lang="en-US" dirty="0"/>
            </a:br>
            <a:br>
              <a:rPr lang="en-US" dirty="0"/>
            </a:br>
            <a:r>
              <a:rPr lang="en-US" dirty="0"/>
              <a:t>Info Card : Provides the user with information about the application. Also, invites them to click a link to go to the company website for more information.</a:t>
            </a:r>
          </a:p>
          <a:p>
            <a:r>
              <a:rPr lang="en-US" dirty="0"/>
              <a:t>Account Card : This is information that is required to create an account. </a:t>
            </a:r>
          </a:p>
          <a:p>
            <a:r>
              <a:rPr lang="en-US" dirty="0"/>
              <a:t>Personal Information: This is information that is not required, but if provided can be used to enhance the user experience. </a:t>
            </a:r>
            <a:br>
              <a:rPr lang="en-US" dirty="0"/>
            </a:br>
            <a:br>
              <a:rPr lang="en-US" dirty="0"/>
            </a:br>
            <a:r>
              <a:rPr lang="en-US" dirty="0"/>
              <a:t>Policy card : The user has to agree to terms and conditions before being able to sign up.</a:t>
            </a:r>
          </a:p>
          <a:p>
            <a:r>
              <a:rPr lang="en-US" dirty="0"/>
              <a:t>When the user clicks the Create Account button, then the account is created, and the user is taken to the Log In view so they can login.</a:t>
            </a:r>
          </a:p>
        </p:txBody>
      </p:sp>
      <p:pic>
        <p:nvPicPr>
          <p:cNvPr id="7" name="Picture 6">
            <a:extLst>
              <a:ext uri="{FF2B5EF4-FFF2-40B4-BE49-F238E27FC236}">
                <a16:creationId xmlns:a16="http://schemas.microsoft.com/office/drawing/2014/main" id="{108D2584-1454-4FEA-AAA9-3E76D965771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23314" y="0"/>
            <a:ext cx="4360633" cy="6860829"/>
          </a:xfrm>
          <a:prstGeom prst="rect">
            <a:avLst/>
          </a:prstGeom>
        </p:spPr>
      </p:pic>
    </p:spTree>
    <p:extLst>
      <p:ext uri="{BB962C8B-B14F-4D97-AF65-F5344CB8AC3E}">
        <p14:creationId xmlns:p14="http://schemas.microsoft.com/office/powerpoint/2010/main" val="495523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643466" y="786384"/>
            <a:ext cx="3517567" cy="721404"/>
          </a:xfrm>
        </p:spPr>
        <p:txBody>
          <a:bodyPr anchor="b">
            <a:normAutofit/>
          </a:bodyPr>
          <a:lstStyle/>
          <a:p>
            <a:r>
              <a:rPr lang="en-US" sz="3300" dirty="0"/>
              <a:t>Menu</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230075" y="1634248"/>
            <a:ext cx="4141347" cy="4473308"/>
          </a:xfrm>
        </p:spPr>
        <p:txBody>
          <a:bodyPr>
            <a:normAutofit/>
          </a:bodyPr>
          <a:lstStyle/>
          <a:p>
            <a:r>
              <a:rPr lang="en-US" dirty="0"/>
              <a:t>The navigation menu for the application is hidden from the user. </a:t>
            </a:r>
          </a:p>
          <a:p>
            <a:r>
              <a:rPr lang="en-US" dirty="0"/>
              <a:t>When the user clicks the hamburger menu in the right corner, then the menu opens for the user. </a:t>
            </a:r>
          </a:p>
          <a:p>
            <a:r>
              <a:rPr lang="en-US" dirty="0"/>
              <a:t>The menu should allow the user to navigation to area in the application. </a:t>
            </a:r>
            <a:br>
              <a:rPr lang="en-US" dirty="0"/>
            </a:br>
            <a:br>
              <a:rPr lang="en-US" dirty="0"/>
            </a:br>
            <a:r>
              <a:rPr lang="en-US" dirty="0"/>
              <a:t>It also provides the user the option to logout of the application. </a:t>
            </a:r>
            <a:br>
              <a:rPr lang="en-US" dirty="0"/>
            </a:br>
            <a:br>
              <a:rPr lang="en-US" dirty="0"/>
            </a:br>
            <a:r>
              <a:rPr lang="en-US" dirty="0"/>
              <a:t>When the user clicks the Logout option, then the user is taken to the Login view.</a:t>
            </a:r>
          </a:p>
        </p:txBody>
      </p:sp>
      <p:pic>
        <p:nvPicPr>
          <p:cNvPr id="5" name="Picture 4" descr="A screenshot of a cell phone&#10;&#10;Description automatically generated">
            <a:extLst>
              <a:ext uri="{FF2B5EF4-FFF2-40B4-BE49-F238E27FC236}">
                <a16:creationId xmlns:a16="http://schemas.microsoft.com/office/drawing/2014/main" id="{6BBCE1DF-A1C9-4CAE-8035-26779C564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7438" y="746793"/>
            <a:ext cx="7200953" cy="2076465"/>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CEF283A1-D7BC-4E73-9CAF-A0E868A189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631" y="3824074"/>
            <a:ext cx="7148565" cy="2847996"/>
          </a:xfrm>
          <a:prstGeom prst="rect">
            <a:avLst/>
          </a:prstGeom>
        </p:spPr>
      </p:pic>
      <p:cxnSp>
        <p:nvCxnSpPr>
          <p:cNvPr id="14" name="Straight Arrow Connector 13">
            <a:extLst>
              <a:ext uri="{FF2B5EF4-FFF2-40B4-BE49-F238E27FC236}">
                <a16:creationId xmlns:a16="http://schemas.microsoft.com/office/drawing/2014/main" id="{EBFEC544-C7BD-4008-B023-E940E928058A}"/>
              </a:ext>
            </a:extLst>
          </p:cNvPr>
          <p:cNvCxnSpPr>
            <a:cxnSpLocks/>
          </p:cNvCxnSpPr>
          <p:nvPr/>
        </p:nvCxnSpPr>
        <p:spPr>
          <a:xfrm>
            <a:off x="11600234" y="1035996"/>
            <a:ext cx="0" cy="283490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6" name="TextBox 15">
            <a:extLst>
              <a:ext uri="{FF2B5EF4-FFF2-40B4-BE49-F238E27FC236}">
                <a16:creationId xmlns:a16="http://schemas.microsoft.com/office/drawing/2014/main" id="{94613427-A2FF-4595-8578-FD6C47B638F9}"/>
              </a:ext>
            </a:extLst>
          </p:cNvPr>
          <p:cNvSpPr txBox="1"/>
          <p:nvPr/>
        </p:nvSpPr>
        <p:spPr>
          <a:xfrm>
            <a:off x="6607948" y="3096766"/>
            <a:ext cx="5520443" cy="369332"/>
          </a:xfrm>
          <a:prstGeom prst="rect">
            <a:avLst/>
          </a:prstGeom>
          <a:noFill/>
        </p:spPr>
        <p:txBody>
          <a:bodyPr wrap="square" rtlCol="0">
            <a:spAutoFit/>
          </a:bodyPr>
          <a:lstStyle/>
          <a:p>
            <a:r>
              <a:rPr lang="en-US" dirty="0"/>
              <a:t>Menu opens when the hamburger icon is clicked</a:t>
            </a:r>
          </a:p>
        </p:txBody>
      </p:sp>
    </p:spTree>
    <p:extLst>
      <p:ext uri="{BB962C8B-B14F-4D97-AF65-F5344CB8AC3E}">
        <p14:creationId xmlns:p14="http://schemas.microsoft.com/office/powerpoint/2010/main" val="2889008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643466" y="786384"/>
            <a:ext cx="3517567" cy="721404"/>
          </a:xfrm>
        </p:spPr>
        <p:txBody>
          <a:bodyPr anchor="b">
            <a:normAutofit/>
          </a:bodyPr>
          <a:lstStyle/>
          <a:p>
            <a:r>
              <a:rPr lang="en-US" sz="3300" dirty="0"/>
              <a:t>Issue List</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230075" y="1634248"/>
            <a:ext cx="4141347" cy="4473308"/>
          </a:xfrm>
        </p:spPr>
        <p:txBody>
          <a:bodyPr>
            <a:normAutofit fontScale="92500" lnSpcReduction="10000"/>
          </a:bodyPr>
          <a:lstStyle/>
          <a:p>
            <a:r>
              <a:rPr lang="en-US" dirty="0"/>
              <a:t>This is a view where the user can review and search for various issues.</a:t>
            </a:r>
          </a:p>
          <a:p>
            <a:r>
              <a:rPr lang="en-US" dirty="0"/>
              <a:t>When the user presses the Create button, they are taken to the Create Issue view. </a:t>
            </a:r>
          </a:p>
          <a:p>
            <a:r>
              <a:rPr lang="en-US" dirty="0"/>
              <a:t>When the user clicks the Search button, then the Search Panel opens.</a:t>
            </a:r>
          </a:p>
          <a:p>
            <a:r>
              <a:rPr lang="en-US" dirty="0"/>
              <a:t>The user can adjust the search parameters, and when they click the Search button in the panel, the list updates.</a:t>
            </a:r>
          </a:p>
          <a:p>
            <a:r>
              <a:rPr lang="en-US" dirty="0"/>
              <a:t>When the user clicks an item in the Sort panel, then the view sorts down on the selection. If they select it again, then it sorts up for that selection.</a:t>
            </a:r>
          </a:p>
        </p:txBody>
      </p:sp>
      <p:pic>
        <p:nvPicPr>
          <p:cNvPr id="7" name="Picture 6">
            <a:extLst>
              <a:ext uri="{FF2B5EF4-FFF2-40B4-BE49-F238E27FC236}">
                <a16:creationId xmlns:a16="http://schemas.microsoft.com/office/drawing/2014/main" id="{108D2584-1454-4FEA-AAA9-3E76D965771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69576" y="998217"/>
            <a:ext cx="3643601" cy="4694255"/>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67235BED-8EAE-40FA-94DB-D7280D3943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1276" y="998218"/>
            <a:ext cx="3643601" cy="4694254"/>
          </a:xfrm>
          <a:prstGeom prst="rect">
            <a:avLst/>
          </a:prstGeom>
        </p:spPr>
      </p:pic>
      <p:cxnSp>
        <p:nvCxnSpPr>
          <p:cNvPr id="30" name="Straight Arrow Connector 29">
            <a:extLst>
              <a:ext uri="{FF2B5EF4-FFF2-40B4-BE49-F238E27FC236}">
                <a16:creationId xmlns:a16="http://schemas.microsoft.com/office/drawing/2014/main" id="{10297D14-D9F6-444B-81F0-9712EF498AD5}"/>
              </a:ext>
            </a:extLst>
          </p:cNvPr>
          <p:cNvCxnSpPr/>
          <p:nvPr/>
        </p:nvCxnSpPr>
        <p:spPr>
          <a:xfrm>
            <a:off x="8088549" y="1337553"/>
            <a:ext cx="3677055"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551245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541960" y="-79378"/>
            <a:ext cx="3517567" cy="721404"/>
          </a:xfrm>
        </p:spPr>
        <p:txBody>
          <a:bodyPr anchor="b">
            <a:normAutofit/>
          </a:bodyPr>
          <a:lstStyle/>
          <a:p>
            <a:r>
              <a:rPr lang="en-US" sz="3300" dirty="0"/>
              <a:t>Issue Card</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83572" y="642026"/>
            <a:ext cx="4434341" cy="6425120"/>
          </a:xfrm>
        </p:spPr>
        <p:txBody>
          <a:bodyPr>
            <a:normAutofit fontScale="70000" lnSpcReduction="20000"/>
          </a:bodyPr>
          <a:lstStyle/>
          <a:p>
            <a:r>
              <a:rPr lang="en-US" dirty="0"/>
              <a:t>An issue card contains information about an issue in the Issue list view. The card is slightly different when it belongs to the current user.</a:t>
            </a:r>
          </a:p>
          <a:p>
            <a:r>
              <a:rPr lang="en-US" dirty="0"/>
              <a:t>Issue Card Header : This contains meta information about the issue. </a:t>
            </a:r>
          </a:p>
          <a:p>
            <a:r>
              <a:rPr lang="en-US" dirty="0"/>
              <a:t>The left corner contains the status, vote total, and submission date for the issue.</a:t>
            </a:r>
          </a:p>
          <a:p>
            <a:r>
              <a:rPr lang="en-US" dirty="0"/>
              <a:t>In the center is the title of the issue.</a:t>
            </a:r>
          </a:p>
          <a:p>
            <a:r>
              <a:rPr lang="en-US" dirty="0"/>
              <a:t>The left corner contains the username of who filed the issue, and zip of the issues location. </a:t>
            </a:r>
          </a:p>
          <a:p>
            <a:r>
              <a:rPr lang="en-US" dirty="0"/>
              <a:t>Issue Card Content : In the center of the card, the description of the issue is present.</a:t>
            </a:r>
          </a:p>
          <a:p>
            <a:r>
              <a:rPr lang="en-US" dirty="0"/>
              <a:t>Issue Card Footer : This contains various actions the user can take with the issue. The button differ when the issue belong to the current user.</a:t>
            </a:r>
          </a:p>
          <a:p>
            <a:r>
              <a:rPr lang="en-US" dirty="0"/>
              <a:t>View Button : Takes the user to the Issue View for the issue. </a:t>
            </a:r>
          </a:p>
          <a:p>
            <a:r>
              <a:rPr lang="en-US" dirty="0"/>
              <a:t>Edit Button : Takes the user to the Edit Issue view for the issue.</a:t>
            </a:r>
          </a:p>
          <a:p>
            <a:r>
              <a:rPr lang="en-US" dirty="0"/>
              <a:t>Map Button : Takes the user to the Map View for the issue, and the issue is selected in the map.</a:t>
            </a:r>
          </a:p>
          <a:p>
            <a:r>
              <a:rPr lang="en-US" dirty="0"/>
              <a:t>Vote up/down Button : Allows the user to vote on the issue.</a:t>
            </a:r>
          </a:p>
          <a:p>
            <a:r>
              <a:rPr lang="en-US" dirty="0"/>
              <a:t>Cancel Button : Allows the use to set the status of the issue to canceled.</a:t>
            </a:r>
          </a:p>
        </p:txBody>
      </p:sp>
      <p:pic>
        <p:nvPicPr>
          <p:cNvPr id="6" name="Picture 5" descr="A screenshot of a social media post&#10;&#10;Description automatically generated">
            <a:extLst>
              <a:ext uri="{FF2B5EF4-FFF2-40B4-BE49-F238E27FC236}">
                <a16:creationId xmlns:a16="http://schemas.microsoft.com/office/drawing/2014/main" id="{FE44D0D9-FA3C-4A5F-90DB-D341646A4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112" y="896683"/>
            <a:ext cx="5986506" cy="1938352"/>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689B2F62-884A-4079-8C05-44A3A16497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0112" y="3702077"/>
            <a:ext cx="6005556" cy="1895489"/>
          </a:xfrm>
          <a:prstGeom prst="rect">
            <a:avLst/>
          </a:prstGeom>
        </p:spPr>
      </p:pic>
      <p:sp>
        <p:nvSpPr>
          <p:cNvPr id="10" name="TextBox 9">
            <a:extLst>
              <a:ext uri="{FF2B5EF4-FFF2-40B4-BE49-F238E27FC236}">
                <a16:creationId xmlns:a16="http://schemas.microsoft.com/office/drawing/2014/main" id="{A8AC4E68-D8D8-4909-9BF5-C8A17D51BD3B}"/>
              </a:ext>
            </a:extLst>
          </p:cNvPr>
          <p:cNvSpPr txBox="1"/>
          <p:nvPr/>
        </p:nvSpPr>
        <p:spPr>
          <a:xfrm>
            <a:off x="4751961" y="3244334"/>
            <a:ext cx="4965971" cy="369332"/>
          </a:xfrm>
          <a:prstGeom prst="rect">
            <a:avLst/>
          </a:prstGeom>
          <a:noFill/>
        </p:spPr>
        <p:txBody>
          <a:bodyPr wrap="square" rtlCol="0">
            <a:spAutoFit/>
          </a:bodyPr>
          <a:lstStyle/>
          <a:p>
            <a:r>
              <a:rPr lang="en-US" dirty="0"/>
              <a:t>When an issue belongs to the current user</a:t>
            </a:r>
          </a:p>
        </p:txBody>
      </p:sp>
      <p:sp>
        <p:nvSpPr>
          <p:cNvPr id="12" name="TextBox 11">
            <a:extLst>
              <a:ext uri="{FF2B5EF4-FFF2-40B4-BE49-F238E27FC236}">
                <a16:creationId xmlns:a16="http://schemas.microsoft.com/office/drawing/2014/main" id="{37E07870-E026-45AA-AA00-9D8490AB36C0}"/>
              </a:ext>
            </a:extLst>
          </p:cNvPr>
          <p:cNvSpPr txBox="1"/>
          <p:nvPr/>
        </p:nvSpPr>
        <p:spPr>
          <a:xfrm>
            <a:off x="4751961" y="365489"/>
            <a:ext cx="4255851" cy="369332"/>
          </a:xfrm>
          <a:prstGeom prst="rect">
            <a:avLst/>
          </a:prstGeom>
          <a:noFill/>
        </p:spPr>
        <p:txBody>
          <a:bodyPr wrap="square" rtlCol="0">
            <a:spAutoFit/>
          </a:bodyPr>
          <a:lstStyle/>
          <a:p>
            <a:r>
              <a:rPr lang="en-US" dirty="0"/>
              <a:t>When an issue belongs to another user</a:t>
            </a:r>
          </a:p>
        </p:txBody>
      </p:sp>
    </p:spTree>
    <p:extLst>
      <p:ext uri="{BB962C8B-B14F-4D97-AF65-F5344CB8AC3E}">
        <p14:creationId xmlns:p14="http://schemas.microsoft.com/office/powerpoint/2010/main" val="423663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541964" y="144359"/>
            <a:ext cx="3517567" cy="721404"/>
          </a:xfrm>
        </p:spPr>
        <p:txBody>
          <a:bodyPr anchor="b">
            <a:normAutofit/>
          </a:bodyPr>
          <a:lstStyle/>
          <a:p>
            <a:r>
              <a:rPr lang="en-US" sz="3300" dirty="0"/>
              <a:t>View Issue</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230073" y="982495"/>
            <a:ext cx="4141347" cy="5731146"/>
          </a:xfrm>
        </p:spPr>
        <p:txBody>
          <a:bodyPr>
            <a:normAutofit fontScale="70000" lnSpcReduction="20000"/>
          </a:bodyPr>
          <a:lstStyle/>
          <a:p>
            <a:r>
              <a:rPr lang="en-US" dirty="0"/>
              <a:t>This view allows the user to see the issue in more detail. </a:t>
            </a:r>
          </a:p>
          <a:p>
            <a:r>
              <a:rPr lang="en-US" dirty="0"/>
              <a:t>Issue View Header : This contains meta information about the issue. </a:t>
            </a:r>
          </a:p>
          <a:p>
            <a:r>
              <a:rPr lang="en-US" dirty="0"/>
              <a:t>The left corner contains the status, vote total, and submission date for the issue.</a:t>
            </a:r>
          </a:p>
          <a:p>
            <a:r>
              <a:rPr lang="en-US" dirty="0"/>
              <a:t>In the center is the title of the issue.</a:t>
            </a:r>
          </a:p>
          <a:p>
            <a:r>
              <a:rPr lang="en-US" dirty="0"/>
              <a:t>The left corner contains the username of who filed the issue, and zip of the issue's location. </a:t>
            </a:r>
          </a:p>
          <a:p>
            <a:r>
              <a:rPr lang="en-US" dirty="0"/>
              <a:t>Description Card : Contains the description of the issue.</a:t>
            </a:r>
          </a:p>
          <a:p>
            <a:r>
              <a:rPr lang="en-US" dirty="0"/>
              <a:t>Location : Provides the GPS location of the issue. When the View Map button is clicked, then the user is taken to the View Issue Map for the issue.</a:t>
            </a:r>
          </a:p>
          <a:p>
            <a:r>
              <a:rPr lang="en-US" dirty="0"/>
              <a:t>Pictures Card : The user can view pictures concerning the issue.</a:t>
            </a:r>
          </a:p>
          <a:p>
            <a:r>
              <a:rPr lang="en-US" dirty="0"/>
              <a:t>Comments Card : The user can view comments about the issue. They can sort and search the comments. When the user clicks the Add Comment Button, then the user can add a comment.</a:t>
            </a:r>
          </a:p>
          <a:p>
            <a:r>
              <a:rPr lang="en-US" dirty="0"/>
              <a:t>Vote Card : The user can click Yes or No button to vote on whether the approve that the issue be addressed by elected officials.</a:t>
            </a:r>
          </a:p>
          <a:p>
            <a:endParaRPr lang="en-US" dirty="0"/>
          </a:p>
          <a:p>
            <a:endParaRPr lang="en-US" dirty="0"/>
          </a:p>
        </p:txBody>
      </p:sp>
      <p:pic>
        <p:nvPicPr>
          <p:cNvPr id="7" name="Picture 6">
            <a:extLst>
              <a:ext uri="{FF2B5EF4-FFF2-40B4-BE49-F238E27FC236}">
                <a16:creationId xmlns:a16="http://schemas.microsoft.com/office/drawing/2014/main" id="{108D2584-1454-4FEA-AAA9-3E76D965771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69312" y="0"/>
            <a:ext cx="3668637" cy="6860829"/>
          </a:xfrm>
          <a:prstGeom prst="rect">
            <a:avLst/>
          </a:prstGeom>
        </p:spPr>
      </p:pic>
    </p:spTree>
    <p:extLst>
      <p:ext uri="{BB962C8B-B14F-4D97-AF65-F5344CB8AC3E}">
        <p14:creationId xmlns:p14="http://schemas.microsoft.com/office/powerpoint/2010/main" val="1029928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541964" y="76265"/>
            <a:ext cx="3517567" cy="721404"/>
          </a:xfrm>
        </p:spPr>
        <p:txBody>
          <a:bodyPr anchor="b">
            <a:normAutofit/>
          </a:bodyPr>
          <a:lstStyle/>
          <a:p>
            <a:r>
              <a:rPr lang="en-US" sz="3300" dirty="0"/>
              <a:t>Edit Issue</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230073" y="865763"/>
            <a:ext cx="4141347" cy="5744182"/>
          </a:xfrm>
        </p:spPr>
        <p:txBody>
          <a:bodyPr>
            <a:normAutofit fontScale="77500" lnSpcReduction="20000"/>
          </a:bodyPr>
          <a:lstStyle/>
          <a:p>
            <a:r>
              <a:rPr lang="en-US" dirty="0"/>
              <a:t>This views allows the owner of an issue to make edits to that issue. </a:t>
            </a:r>
          </a:p>
          <a:p>
            <a:r>
              <a:rPr lang="en-US" dirty="0"/>
              <a:t>The header is the same as the one in the View Issue view.</a:t>
            </a:r>
          </a:p>
          <a:p>
            <a:r>
              <a:rPr lang="en-US" dirty="0"/>
              <a:t>Edit Title Card : Allows the user to edit the issue’s title.</a:t>
            </a:r>
          </a:p>
          <a:p>
            <a:r>
              <a:rPr lang="en-US" dirty="0"/>
              <a:t>Edit Description Card : Allows the user to edit the issues description.</a:t>
            </a:r>
          </a:p>
          <a:p>
            <a:r>
              <a:rPr lang="en-US" dirty="0"/>
              <a:t>Edit Location Card : Allows the user to edit the issues description.</a:t>
            </a:r>
          </a:p>
          <a:p>
            <a:r>
              <a:rPr lang="en-US" dirty="0"/>
              <a:t>Add Image Card : Allows the user to view the current issue pictures. When the user presses the [+] button, then the user can upload an image.</a:t>
            </a:r>
          </a:p>
          <a:p>
            <a:r>
              <a:rPr lang="en-US" dirty="0"/>
              <a:t>Edit Status Card : Allows the user to change the status of the issue. When one of the three options (Active, Fulfilled, Canceled) is clicked, then that item is selected, and the other items are deselected.</a:t>
            </a:r>
          </a:p>
          <a:p>
            <a:r>
              <a:rPr lang="en-US" dirty="0"/>
              <a:t>When the user presses the Save button, then the changes are saved, and the user is redirected to the Issue List view.</a:t>
            </a:r>
          </a:p>
        </p:txBody>
      </p:sp>
      <p:pic>
        <p:nvPicPr>
          <p:cNvPr id="7" name="Picture 6">
            <a:extLst>
              <a:ext uri="{FF2B5EF4-FFF2-40B4-BE49-F238E27FC236}">
                <a16:creationId xmlns:a16="http://schemas.microsoft.com/office/drawing/2014/main" id="{108D2584-1454-4FEA-AAA9-3E76D965771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69312" y="188523"/>
            <a:ext cx="3668637" cy="6483782"/>
          </a:xfrm>
          <a:prstGeom prst="rect">
            <a:avLst/>
          </a:prstGeom>
        </p:spPr>
      </p:pic>
    </p:spTree>
    <p:extLst>
      <p:ext uri="{BB962C8B-B14F-4D97-AF65-F5344CB8AC3E}">
        <p14:creationId xmlns:p14="http://schemas.microsoft.com/office/powerpoint/2010/main" val="12138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643466" y="786384"/>
            <a:ext cx="3517567" cy="682494"/>
          </a:xfrm>
        </p:spPr>
        <p:txBody>
          <a:bodyPr anchor="b">
            <a:normAutofit/>
          </a:bodyPr>
          <a:lstStyle/>
          <a:p>
            <a:r>
              <a:rPr lang="en-US" sz="3300" dirty="0"/>
              <a:t>UX Wheel</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374515" y="2018490"/>
            <a:ext cx="3786517" cy="4089066"/>
          </a:xfrm>
        </p:spPr>
        <p:txBody>
          <a:bodyPr>
            <a:normAutofit/>
          </a:bodyPr>
          <a:lstStyle/>
          <a:p>
            <a:r>
              <a:rPr lang="en-US" dirty="0"/>
              <a:t>The wheel helps defined the process that was taken to develop the prototype for the </a:t>
            </a:r>
            <a:r>
              <a:rPr lang="en-US" dirty="0" err="1"/>
              <a:t>MyGovernment</a:t>
            </a:r>
            <a:r>
              <a:rPr lang="en-US" dirty="0"/>
              <a:t> application. </a:t>
            </a:r>
          </a:p>
          <a:p>
            <a:r>
              <a:rPr lang="en-US" dirty="0"/>
              <a:t>Since we are starting the project from scratch, then we need to start at the understanding the users needs stage.</a:t>
            </a:r>
            <a:br>
              <a:rPr lang="en-US" dirty="0"/>
            </a:br>
            <a:br>
              <a:rPr lang="en-US" dirty="0"/>
            </a:br>
            <a:r>
              <a:rPr lang="en-US" dirty="0"/>
              <a:t>We will keep track of where we are in wheel with the message at the bottom of each slide.</a:t>
            </a:r>
          </a:p>
        </p:txBody>
      </p:sp>
      <p:pic>
        <p:nvPicPr>
          <p:cNvPr id="5" name="Picture 4" descr="A close up of a map&#10;&#10;Description automatically generated">
            <a:extLst>
              <a:ext uri="{FF2B5EF4-FFF2-40B4-BE49-F238E27FC236}">
                <a16:creationId xmlns:a16="http://schemas.microsoft.com/office/drawing/2014/main" id="{24986D11-7635-45D3-8CBD-DDF643B0B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190" y="375222"/>
            <a:ext cx="7528810" cy="6107555"/>
          </a:xfrm>
          <a:prstGeom prst="rect">
            <a:avLst/>
          </a:prstGeom>
        </p:spPr>
      </p:pic>
      <p:sp>
        <p:nvSpPr>
          <p:cNvPr id="6" name="Speech Bubble: Oval 5">
            <a:extLst>
              <a:ext uri="{FF2B5EF4-FFF2-40B4-BE49-F238E27FC236}">
                <a16:creationId xmlns:a16="http://schemas.microsoft.com/office/drawing/2014/main" id="{5F3D21D6-A6F3-4D3C-9475-97FDC4FF74AF}"/>
              </a:ext>
            </a:extLst>
          </p:cNvPr>
          <p:cNvSpPr/>
          <p:nvPr/>
        </p:nvSpPr>
        <p:spPr>
          <a:xfrm>
            <a:off x="5291846" y="2473010"/>
            <a:ext cx="1128409" cy="57004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We are here</a:t>
            </a:r>
          </a:p>
        </p:txBody>
      </p:sp>
    </p:spTree>
    <p:extLst>
      <p:ext uri="{BB962C8B-B14F-4D97-AF65-F5344CB8AC3E}">
        <p14:creationId xmlns:p14="http://schemas.microsoft.com/office/powerpoint/2010/main" val="1202742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643466" y="786384"/>
            <a:ext cx="3517567" cy="721404"/>
          </a:xfrm>
        </p:spPr>
        <p:txBody>
          <a:bodyPr anchor="b">
            <a:normAutofit/>
          </a:bodyPr>
          <a:lstStyle/>
          <a:p>
            <a:r>
              <a:rPr lang="en-US" sz="3300" dirty="0"/>
              <a:t>Create Issue</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230075" y="1634248"/>
            <a:ext cx="4141347" cy="4473308"/>
          </a:xfrm>
        </p:spPr>
        <p:txBody>
          <a:bodyPr>
            <a:normAutofit fontScale="70000" lnSpcReduction="20000"/>
          </a:bodyPr>
          <a:lstStyle/>
          <a:p>
            <a:r>
              <a:rPr lang="en-US" dirty="0"/>
              <a:t>This view allows the user to create an issue. </a:t>
            </a:r>
          </a:p>
          <a:p>
            <a:r>
              <a:rPr lang="en-US" dirty="0"/>
              <a:t>The header simply has the title Create Header. </a:t>
            </a:r>
          </a:p>
          <a:p>
            <a:r>
              <a:rPr lang="en-US" dirty="0"/>
              <a:t>Edit Title Card : Allows the user to insert the issue’s title.</a:t>
            </a:r>
          </a:p>
          <a:p>
            <a:r>
              <a:rPr lang="en-US" dirty="0"/>
              <a:t>Edit Description Card : Allows the user to insert the issue’s description.</a:t>
            </a:r>
          </a:p>
          <a:p>
            <a:r>
              <a:rPr lang="en-US" dirty="0"/>
              <a:t>Edit Location Card : When the user clicks the Insert Location button, the user can use the map to select a location. When the location is selected, then they are taken back to the Create Issue view, maintaining the previous state.</a:t>
            </a:r>
          </a:p>
          <a:p>
            <a:r>
              <a:rPr lang="en-US" dirty="0"/>
              <a:t>Add Image Card : When the user presses the [+] button, then the user can upload an image.</a:t>
            </a:r>
          </a:p>
          <a:p>
            <a:r>
              <a:rPr lang="en-US" dirty="0"/>
              <a:t>Policy Card : Before posting an issue, the user needs to agree to the terms and conditions.</a:t>
            </a:r>
          </a:p>
          <a:p>
            <a:r>
              <a:rPr lang="en-US" dirty="0"/>
              <a:t>When the user clicks the Create button, then the issue is created with the status Active, and the user is redirected to the issue list view.</a:t>
            </a:r>
          </a:p>
          <a:p>
            <a:endParaRPr lang="en-US" dirty="0"/>
          </a:p>
          <a:p>
            <a:endParaRPr lang="en-US" dirty="0"/>
          </a:p>
        </p:txBody>
      </p:sp>
      <p:pic>
        <p:nvPicPr>
          <p:cNvPr id="7" name="Picture 6">
            <a:extLst>
              <a:ext uri="{FF2B5EF4-FFF2-40B4-BE49-F238E27FC236}">
                <a16:creationId xmlns:a16="http://schemas.microsoft.com/office/drawing/2014/main" id="{108D2584-1454-4FEA-AAA9-3E76D965771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69312" y="217990"/>
            <a:ext cx="3668637" cy="6424847"/>
          </a:xfrm>
          <a:prstGeom prst="rect">
            <a:avLst/>
          </a:prstGeom>
        </p:spPr>
      </p:pic>
    </p:spTree>
    <p:extLst>
      <p:ext uri="{BB962C8B-B14F-4D97-AF65-F5344CB8AC3E}">
        <p14:creationId xmlns:p14="http://schemas.microsoft.com/office/powerpoint/2010/main" val="81672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619147" y="90857"/>
            <a:ext cx="3517567" cy="721404"/>
          </a:xfrm>
        </p:spPr>
        <p:txBody>
          <a:bodyPr anchor="b">
            <a:normAutofit/>
          </a:bodyPr>
          <a:lstStyle/>
          <a:p>
            <a:r>
              <a:rPr lang="en-US" sz="3300" dirty="0"/>
              <a:t>Issue Map</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200892" y="963039"/>
            <a:ext cx="4141347" cy="5695544"/>
          </a:xfrm>
        </p:spPr>
        <p:txBody>
          <a:bodyPr>
            <a:normAutofit fontScale="62500" lnSpcReduction="20000"/>
          </a:bodyPr>
          <a:lstStyle/>
          <a:p>
            <a:r>
              <a:rPr lang="en-US" dirty="0"/>
              <a:t>The issue map allows the user to view the various issues plotted on a map. </a:t>
            </a:r>
          </a:p>
          <a:p>
            <a:r>
              <a:rPr lang="en-US" dirty="0"/>
              <a:t>The header contains the title “Issue Map” and the Map Controls button.</a:t>
            </a:r>
          </a:p>
          <a:p>
            <a:r>
              <a:rPr lang="en-US" dirty="0"/>
              <a:t>When the user presses the Map Controls button, then the Map Control panel opens.</a:t>
            </a:r>
          </a:p>
          <a:p>
            <a:r>
              <a:rPr lang="en-US" dirty="0"/>
              <a:t>Info panel : The top left section contains the city, zip, and city that the map is currently focused on. </a:t>
            </a:r>
          </a:p>
          <a:p>
            <a:r>
              <a:rPr lang="en-US" dirty="0"/>
              <a:t>The top right section contains the number of issues that are in view.</a:t>
            </a:r>
          </a:p>
          <a:p>
            <a:r>
              <a:rPr lang="en-US" dirty="0"/>
              <a:t>The bottom left section contains info about using the map view.</a:t>
            </a:r>
          </a:p>
          <a:p>
            <a:r>
              <a:rPr lang="en-US" dirty="0"/>
              <a:t>The bottom right contains a pin that the user can user to create an issue. </a:t>
            </a:r>
          </a:p>
          <a:p>
            <a:r>
              <a:rPr lang="en-US" dirty="0"/>
              <a:t>When the user drags the pin to a location on the map, then the Create Issue view opens, with the location pre-populated in the Edit Location card.</a:t>
            </a:r>
          </a:p>
          <a:p>
            <a:r>
              <a:rPr lang="en-US" dirty="0"/>
              <a:t>On the map the user is provided a red marker to indicate their current location.</a:t>
            </a:r>
          </a:p>
          <a:p>
            <a:r>
              <a:rPr lang="en-US" dirty="0"/>
              <a:t>On the map a purple pin represents an issue filed by another user. </a:t>
            </a:r>
          </a:p>
          <a:p>
            <a:r>
              <a:rPr lang="en-US" dirty="0"/>
              <a:t>On the map a green pin represents an issue filed by the current user.</a:t>
            </a:r>
          </a:p>
          <a:p>
            <a:r>
              <a:rPr lang="en-US" dirty="0"/>
              <a:t>When the pin is clicked, then the Pin Title appears, and the Issue Panel appears covering up the Info panel.</a:t>
            </a:r>
          </a:p>
        </p:txBody>
      </p:sp>
      <p:pic>
        <p:nvPicPr>
          <p:cNvPr id="7" name="Picture 6">
            <a:extLst>
              <a:ext uri="{FF2B5EF4-FFF2-40B4-BE49-F238E27FC236}">
                <a16:creationId xmlns:a16="http://schemas.microsoft.com/office/drawing/2014/main" id="{108D2584-1454-4FEA-AAA9-3E76D965771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92238" y="-17859"/>
            <a:ext cx="4820056" cy="6892643"/>
          </a:xfrm>
          <a:prstGeom prst="rect">
            <a:avLst/>
          </a:prstGeom>
        </p:spPr>
      </p:pic>
      <p:cxnSp>
        <p:nvCxnSpPr>
          <p:cNvPr id="5" name="Straight Arrow Connector 4">
            <a:extLst>
              <a:ext uri="{FF2B5EF4-FFF2-40B4-BE49-F238E27FC236}">
                <a16:creationId xmlns:a16="http://schemas.microsoft.com/office/drawing/2014/main" id="{810A17E8-F830-4BB8-A0D6-12861A1434D2}"/>
              </a:ext>
            </a:extLst>
          </p:cNvPr>
          <p:cNvCxnSpPr>
            <a:cxnSpLocks/>
          </p:cNvCxnSpPr>
          <p:nvPr/>
        </p:nvCxnSpPr>
        <p:spPr>
          <a:xfrm flipH="1">
            <a:off x="8944583" y="1429966"/>
            <a:ext cx="1303506" cy="1614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099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240964" y="6460"/>
            <a:ext cx="4141347" cy="721404"/>
          </a:xfrm>
        </p:spPr>
        <p:txBody>
          <a:bodyPr anchor="b">
            <a:normAutofit fontScale="90000"/>
          </a:bodyPr>
          <a:lstStyle/>
          <a:p>
            <a:r>
              <a:rPr lang="en-US" sz="3300" dirty="0"/>
              <a:t>Issue Map – Controls</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200892" y="963039"/>
            <a:ext cx="4141347" cy="5695544"/>
          </a:xfrm>
        </p:spPr>
        <p:txBody>
          <a:bodyPr>
            <a:normAutofit fontScale="92500" lnSpcReduction="10000"/>
          </a:bodyPr>
          <a:lstStyle/>
          <a:p>
            <a:r>
              <a:rPr lang="en-US" dirty="0"/>
              <a:t>When the user clicks the Map Control button, then the Map Control panel replaces the Info panel.</a:t>
            </a:r>
          </a:p>
          <a:p>
            <a:r>
              <a:rPr lang="en-US" dirty="0"/>
              <a:t>The Map Control panel allows the user to adjust the location of the map, and the pins that appear. </a:t>
            </a:r>
            <a:br>
              <a:rPr lang="en-US" dirty="0"/>
            </a:br>
            <a:br>
              <a:rPr lang="en-US" dirty="0"/>
            </a:br>
            <a:r>
              <a:rPr lang="en-US" dirty="0"/>
              <a:t>The user can provide a city name or zip code, to adjust the maps location, and show pins related to that location. </a:t>
            </a:r>
          </a:p>
          <a:p>
            <a:r>
              <a:rPr lang="en-US" dirty="0"/>
              <a:t>The user can also provide a start and end date, so that they only show pins created within a certain date range. </a:t>
            </a:r>
          </a:p>
          <a:p>
            <a:r>
              <a:rPr lang="en-US" dirty="0"/>
              <a:t>The user can enable/disable which pins and markers appear in the map. </a:t>
            </a:r>
            <a:br>
              <a:rPr lang="en-US" dirty="0"/>
            </a:br>
            <a:br>
              <a:rPr lang="en-US" dirty="0"/>
            </a:br>
            <a:r>
              <a:rPr lang="en-US" dirty="0"/>
              <a:t>When the user clicks the Search button, then the map updates with the changes, and the Map Control panel closes.</a:t>
            </a:r>
          </a:p>
        </p:txBody>
      </p:sp>
      <p:pic>
        <p:nvPicPr>
          <p:cNvPr id="7" name="Picture 6">
            <a:extLst>
              <a:ext uri="{FF2B5EF4-FFF2-40B4-BE49-F238E27FC236}">
                <a16:creationId xmlns:a16="http://schemas.microsoft.com/office/drawing/2014/main" id="{108D2584-1454-4FEA-AAA9-3E76D965771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92238" y="2047"/>
            <a:ext cx="4820056" cy="6852830"/>
          </a:xfrm>
          <a:prstGeom prst="rect">
            <a:avLst/>
          </a:prstGeom>
        </p:spPr>
      </p:pic>
      <p:cxnSp>
        <p:nvCxnSpPr>
          <p:cNvPr id="5" name="Straight Arrow Connector 4">
            <a:extLst>
              <a:ext uri="{FF2B5EF4-FFF2-40B4-BE49-F238E27FC236}">
                <a16:creationId xmlns:a16="http://schemas.microsoft.com/office/drawing/2014/main" id="{810A17E8-F830-4BB8-A0D6-12861A1434D2}"/>
              </a:ext>
            </a:extLst>
          </p:cNvPr>
          <p:cNvCxnSpPr>
            <a:cxnSpLocks/>
          </p:cNvCxnSpPr>
          <p:nvPr/>
        </p:nvCxnSpPr>
        <p:spPr>
          <a:xfrm flipH="1">
            <a:off x="8944583" y="1429966"/>
            <a:ext cx="1303506" cy="1614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5699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230076" y="569068"/>
            <a:ext cx="3930958" cy="938720"/>
          </a:xfrm>
        </p:spPr>
        <p:txBody>
          <a:bodyPr anchor="b">
            <a:normAutofit fontScale="90000"/>
          </a:bodyPr>
          <a:lstStyle/>
          <a:p>
            <a:r>
              <a:rPr lang="en-US" sz="3300" dirty="0"/>
              <a:t>Issue Map</a:t>
            </a:r>
            <a:br>
              <a:rPr lang="en-US" sz="3300" dirty="0"/>
            </a:br>
            <a:r>
              <a:rPr lang="en-US" sz="3300" dirty="0"/>
              <a:t>Issue Selected</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230075" y="1634248"/>
            <a:ext cx="4141347" cy="4473308"/>
          </a:xfrm>
        </p:spPr>
        <p:txBody>
          <a:bodyPr>
            <a:normAutofit fontScale="62500" lnSpcReduction="20000"/>
          </a:bodyPr>
          <a:lstStyle/>
          <a:p>
            <a:r>
              <a:rPr lang="en-US" dirty="0"/>
              <a:t>When the user clicks a pin, then the Pin Title tooltip appears, and the Issue panel appears on the Info panel.</a:t>
            </a:r>
          </a:p>
          <a:p>
            <a:r>
              <a:rPr lang="en-US" dirty="0"/>
              <a:t>Pin Title tooltip: This is a tooltip that appears next to the pin when it is selected. The tooltip contains the issues title.</a:t>
            </a:r>
          </a:p>
          <a:p>
            <a:r>
              <a:rPr lang="en-US" dirty="0"/>
              <a:t>The Issue panel is different when the issue belongs to the current user. </a:t>
            </a:r>
          </a:p>
          <a:p>
            <a:r>
              <a:rPr lang="en-US" dirty="0"/>
              <a:t>Issue panel Header : This contains the same information as the Issue Card header. </a:t>
            </a:r>
          </a:p>
          <a:p>
            <a:r>
              <a:rPr lang="en-US" dirty="0"/>
              <a:t>Issue panel Content : This contains the description of the issue. It also contains a View/Edit button. </a:t>
            </a:r>
            <a:br>
              <a:rPr lang="en-US" dirty="0"/>
            </a:br>
            <a:br>
              <a:rPr lang="en-US" dirty="0"/>
            </a:br>
            <a:r>
              <a:rPr lang="en-US" dirty="0"/>
              <a:t>When the View/Edit button is clicked, then the user is taken to the View/Edit Issue view for the issue.</a:t>
            </a:r>
          </a:p>
          <a:p>
            <a:r>
              <a:rPr lang="en-US" dirty="0"/>
              <a:t>Issue panel Vote : This section is only present when the user does not own the issue. </a:t>
            </a:r>
            <a:br>
              <a:rPr lang="en-US" dirty="0"/>
            </a:br>
            <a:br>
              <a:rPr lang="en-US" dirty="0"/>
            </a:br>
            <a:r>
              <a:rPr lang="en-US" dirty="0"/>
              <a:t>When the user clicks the Vote up/down button, then the issue’s vote total increments +/- 1.</a:t>
            </a:r>
            <a:br>
              <a:rPr lang="en-US" dirty="0"/>
            </a:br>
            <a:br>
              <a:rPr lang="en-US" dirty="0"/>
            </a:br>
            <a:r>
              <a:rPr lang="en-US" dirty="0"/>
              <a:t>When the user clicks the selected pin, then the pin is unselected, and the Info panel appears again.</a:t>
            </a:r>
          </a:p>
          <a:p>
            <a:endParaRPr lang="en-US" dirty="0"/>
          </a:p>
        </p:txBody>
      </p:sp>
      <p:pic>
        <p:nvPicPr>
          <p:cNvPr id="7" name="Picture 6">
            <a:extLst>
              <a:ext uri="{FF2B5EF4-FFF2-40B4-BE49-F238E27FC236}">
                <a16:creationId xmlns:a16="http://schemas.microsoft.com/office/drawing/2014/main" id="{108D2584-1454-4FEA-AAA9-3E76D965771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53527" y="569067"/>
            <a:ext cx="3762139" cy="5392495"/>
          </a:xfrm>
          <a:prstGeom prst="rect">
            <a:avLst/>
          </a:prstGeom>
        </p:spPr>
      </p:pic>
      <p:pic>
        <p:nvPicPr>
          <p:cNvPr id="5" name="Picture 4" descr="A screenshot of a social media post&#10;&#10;Description automatically generated">
            <a:extLst>
              <a:ext uri="{FF2B5EF4-FFF2-40B4-BE49-F238E27FC236}">
                <a16:creationId xmlns:a16="http://schemas.microsoft.com/office/drawing/2014/main" id="{CD4BD799-25AF-4A7D-842C-59D4314E2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0379" y="569067"/>
            <a:ext cx="3726120" cy="5301575"/>
          </a:xfrm>
          <a:prstGeom prst="rect">
            <a:avLst/>
          </a:prstGeom>
        </p:spPr>
      </p:pic>
      <p:cxnSp>
        <p:nvCxnSpPr>
          <p:cNvPr id="8" name="Straight Connector 7">
            <a:extLst>
              <a:ext uri="{FF2B5EF4-FFF2-40B4-BE49-F238E27FC236}">
                <a16:creationId xmlns:a16="http://schemas.microsoft.com/office/drawing/2014/main" id="{5AB5A6AE-C807-4FBC-B722-1B4E1A08CDFE}"/>
              </a:ext>
            </a:extLst>
          </p:cNvPr>
          <p:cNvCxnSpPr/>
          <p:nvPr/>
        </p:nvCxnSpPr>
        <p:spPr>
          <a:xfrm>
            <a:off x="8380379" y="5961562"/>
            <a:ext cx="381162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A8069CF-01CE-496E-8F4E-676D60D42078}"/>
              </a:ext>
            </a:extLst>
          </p:cNvPr>
          <p:cNvSpPr txBox="1"/>
          <p:nvPr/>
        </p:nvSpPr>
        <p:spPr>
          <a:xfrm>
            <a:off x="4717914" y="111869"/>
            <a:ext cx="3169971" cy="369332"/>
          </a:xfrm>
          <a:prstGeom prst="rect">
            <a:avLst/>
          </a:prstGeom>
          <a:noFill/>
        </p:spPr>
        <p:txBody>
          <a:bodyPr wrap="square" rtlCol="0">
            <a:spAutoFit/>
          </a:bodyPr>
          <a:lstStyle/>
          <a:p>
            <a:r>
              <a:rPr lang="en-US" dirty="0"/>
              <a:t>Issue belongs to another user</a:t>
            </a:r>
          </a:p>
        </p:txBody>
      </p:sp>
      <p:sp>
        <p:nvSpPr>
          <p:cNvPr id="10" name="TextBox 9">
            <a:extLst>
              <a:ext uri="{FF2B5EF4-FFF2-40B4-BE49-F238E27FC236}">
                <a16:creationId xmlns:a16="http://schemas.microsoft.com/office/drawing/2014/main" id="{4871673F-55C2-4B45-B47B-925A90C19775}"/>
              </a:ext>
            </a:extLst>
          </p:cNvPr>
          <p:cNvSpPr txBox="1"/>
          <p:nvPr/>
        </p:nvSpPr>
        <p:spPr>
          <a:xfrm>
            <a:off x="8658453" y="100710"/>
            <a:ext cx="3169971" cy="369332"/>
          </a:xfrm>
          <a:prstGeom prst="rect">
            <a:avLst/>
          </a:prstGeom>
          <a:noFill/>
        </p:spPr>
        <p:txBody>
          <a:bodyPr wrap="square" rtlCol="0">
            <a:spAutoFit/>
          </a:bodyPr>
          <a:lstStyle/>
          <a:p>
            <a:r>
              <a:rPr lang="en-US" dirty="0"/>
              <a:t>Issue belongs to current user</a:t>
            </a:r>
          </a:p>
        </p:txBody>
      </p:sp>
    </p:spTree>
    <p:extLst>
      <p:ext uri="{BB962C8B-B14F-4D97-AF65-F5344CB8AC3E}">
        <p14:creationId xmlns:p14="http://schemas.microsoft.com/office/powerpoint/2010/main" val="1231107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238328" y="471791"/>
            <a:ext cx="3922705" cy="1035997"/>
          </a:xfrm>
        </p:spPr>
        <p:txBody>
          <a:bodyPr anchor="b">
            <a:normAutofit fontScale="90000"/>
          </a:bodyPr>
          <a:lstStyle/>
          <a:p>
            <a:r>
              <a:rPr lang="en-US" sz="3300" dirty="0"/>
              <a:t>The End?</a:t>
            </a:r>
            <a:br>
              <a:rPr lang="en-US" sz="3300" dirty="0"/>
            </a:br>
            <a:r>
              <a:rPr lang="en-US" sz="3300" dirty="0"/>
              <a:t>Nope, now we repeat</a:t>
            </a: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05498" y="1142520"/>
            <a:ext cx="4635315" cy="4635315"/>
          </a:xfrm>
          <a:prstGeom prst="rect">
            <a:avLst/>
          </a:prstGeom>
          <a:noFill/>
        </p:spPr>
      </p:pic>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311286" y="3038186"/>
            <a:ext cx="4058892" cy="3064505"/>
          </a:xfrm>
        </p:spPr>
        <p:txBody>
          <a:bodyPr>
            <a:normAutofit/>
          </a:bodyPr>
          <a:lstStyle/>
          <a:p>
            <a:r>
              <a:rPr lang="en-US" dirty="0"/>
              <a:t>After we finish evaluating the application, we now move back into the “Understand User’s Needs” stage and ask what do we need to do to improve the projects overall design.</a:t>
            </a:r>
          </a:p>
        </p:txBody>
      </p:sp>
    </p:spTree>
    <p:extLst>
      <p:ext uri="{BB962C8B-B14F-4D97-AF65-F5344CB8AC3E}">
        <p14:creationId xmlns:p14="http://schemas.microsoft.com/office/powerpoint/2010/main" val="3926683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696968" y="899809"/>
            <a:ext cx="3517567" cy="617706"/>
          </a:xfrm>
        </p:spPr>
        <p:txBody>
          <a:bodyPr anchor="b">
            <a:normAutofit/>
          </a:bodyPr>
          <a:lstStyle/>
          <a:p>
            <a:r>
              <a:rPr lang="en-US" sz="3300" dirty="0"/>
              <a:t>The Problem</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375955" y="1909777"/>
            <a:ext cx="3743709" cy="4452112"/>
          </a:xfrm>
        </p:spPr>
        <p:txBody>
          <a:bodyPr>
            <a:normAutofit/>
          </a:bodyPr>
          <a:lstStyle/>
          <a:p>
            <a:r>
              <a:rPr lang="en-US" dirty="0"/>
              <a:t>Before we start to understand the user’s needs, we need to clarify what is the problem that we are trying to solve with the application. </a:t>
            </a:r>
          </a:p>
        </p:txBody>
      </p:sp>
      <p:sp>
        <p:nvSpPr>
          <p:cNvPr id="6" name="Rectangle 5">
            <a:extLst>
              <a:ext uri="{FF2B5EF4-FFF2-40B4-BE49-F238E27FC236}">
                <a16:creationId xmlns:a16="http://schemas.microsoft.com/office/drawing/2014/main" id="{D38D5247-D27E-4DFE-807E-E20DF96D5CFE}"/>
              </a:ext>
            </a:extLst>
          </p:cNvPr>
          <p:cNvSpPr/>
          <p:nvPr/>
        </p:nvSpPr>
        <p:spPr>
          <a:xfrm>
            <a:off x="4881664" y="349127"/>
            <a:ext cx="7122268" cy="7017306"/>
          </a:xfrm>
          <a:prstGeom prst="rect">
            <a:avLst/>
          </a:prstGeom>
        </p:spPr>
        <p:txBody>
          <a:bodyPr wrap="square">
            <a:spAutoFit/>
          </a:bodyPr>
          <a:lstStyle/>
          <a:p>
            <a:r>
              <a:rPr lang="en-US" b="1" dirty="0"/>
              <a:t>People are poorly informed about the inner workings of their local governments.</a:t>
            </a:r>
          </a:p>
          <a:p>
            <a:endParaRPr lang="en-US" dirty="0"/>
          </a:p>
          <a:p>
            <a:pPr marL="285750" indent="-285750">
              <a:buFont typeface="Arial" panose="020B0604020202020204" pitchFamily="34" charset="0"/>
              <a:buChar char="•"/>
            </a:pPr>
            <a:r>
              <a:rPr lang="en-US" dirty="0"/>
              <a:t>This leads to low voter turn out</a:t>
            </a:r>
          </a:p>
          <a:p>
            <a:pPr marL="285750" indent="-285750">
              <a:buFont typeface="Arial" panose="020B0604020202020204" pitchFamily="34" charset="0"/>
              <a:buChar char="•"/>
            </a:pPr>
            <a:r>
              <a:rPr lang="en-US" dirty="0"/>
              <a:t>Not knowing what is being worked on.</a:t>
            </a:r>
          </a:p>
          <a:p>
            <a:pPr marL="285750" indent="-285750">
              <a:buFont typeface="Arial" panose="020B0604020202020204" pitchFamily="34" charset="0"/>
              <a:buChar char="•"/>
            </a:pPr>
            <a:r>
              <a:rPr lang="en-US" dirty="0"/>
              <a:t>People not knowing how to report or file an issue.</a:t>
            </a:r>
          </a:p>
          <a:p>
            <a:pPr marL="285750" indent="-285750">
              <a:buFont typeface="Arial" panose="020B0604020202020204" pitchFamily="34" charset="0"/>
              <a:buChar char="•"/>
            </a:pPr>
            <a:r>
              <a:rPr lang="en-US" dirty="0"/>
              <a:t>Some local governments have town halls, and people just end up yelling at each about a single problem.</a:t>
            </a:r>
          </a:p>
          <a:p>
            <a:pPr marL="285750" indent="-285750">
              <a:buFont typeface="Arial" panose="020B0604020202020204" pitchFamily="34" charset="0"/>
              <a:buChar char="•"/>
            </a:pPr>
            <a:r>
              <a:rPr lang="en-US" dirty="0"/>
              <a:t>We do not know how many other people want the same issue to be addressed, until there is a town hall concerning it.</a:t>
            </a:r>
          </a:p>
          <a:p>
            <a:pPr marL="285750" indent="-285750">
              <a:buFont typeface="Arial" panose="020B0604020202020204" pitchFamily="34" charset="0"/>
              <a:buChar char="•"/>
            </a:pPr>
            <a:r>
              <a:rPr lang="en-US" dirty="0"/>
              <a:t>People do not know how to run for office, and as a result some elections go unopposed. </a:t>
            </a:r>
          </a:p>
          <a:p>
            <a:pPr marL="285750" indent="-285750">
              <a:buFont typeface="Arial" panose="020B0604020202020204" pitchFamily="34" charset="0"/>
              <a:buChar char="•"/>
            </a:pPr>
            <a:endParaRPr lang="en-US" dirty="0"/>
          </a:p>
          <a:p>
            <a:r>
              <a:rPr lang="en-US" b="1" dirty="0"/>
              <a:t>Elected officials have to deal with allot of information, and often the people that yell the loudest or are the majority get their attention.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results in special interests getting priority.</a:t>
            </a:r>
          </a:p>
          <a:p>
            <a:pPr marL="285750" indent="-285750">
              <a:buFont typeface="Arial" panose="020B0604020202020204" pitchFamily="34" charset="0"/>
              <a:buChar char="•"/>
            </a:pPr>
            <a:r>
              <a:rPr lang="en-US" dirty="0"/>
              <a:t>Policy that follows agendas created by large political parties, and not the people they represent.</a:t>
            </a:r>
          </a:p>
          <a:p>
            <a:pPr marL="285750" indent="-285750">
              <a:buFont typeface="Arial" panose="020B0604020202020204" pitchFamily="34" charset="0"/>
              <a:buChar char="•"/>
            </a:pPr>
            <a:r>
              <a:rPr lang="en-US" dirty="0"/>
              <a:t>The official is not able to show progress on issues, so the voters do not know if their concerns are being addressed.</a:t>
            </a:r>
          </a:p>
          <a:p>
            <a:pPr marL="285750" indent="-285750">
              <a:buFont typeface="Arial" panose="020B0604020202020204" pitchFamily="34" charset="0"/>
              <a:buChar char="•"/>
            </a:pPr>
            <a:r>
              <a:rPr lang="en-US" dirty="0"/>
              <a:t>The official is not informed about problems, until the issue gets to a critical mass of complaints.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68138EC1-FC74-4F6C-ACB8-6C6E1FEA161D}"/>
              </a:ext>
            </a:extLst>
          </p:cNvPr>
          <p:cNvSpPr txBox="1"/>
          <p:nvPr/>
        </p:nvSpPr>
        <p:spPr>
          <a:xfrm>
            <a:off x="312004" y="6273190"/>
            <a:ext cx="3871610" cy="369332"/>
          </a:xfrm>
          <a:prstGeom prst="rect">
            <a:avLst/>
          </a:prstGeom>
          <a:solidFill>
            <a:schemeClr val="bg1">
              <a:lumMod val="95000"/>
            </a:schemeClr>
          </a:solidFill>
        </p:spPr>
        <p:txBody>
          <a:bodyPr wrap="square" rtlCol="0">
            <a:spAutoFit/>
          </a:bodyPr>
          <a:lstStyle/>
          <a:p>
            <a:r>
              <a:rPr lang="en-US" dirty="0"/>
              <a:t>Understand Needs</a:t>
            </a:r>
          </a:p>
        </p:txBody>
      </p:sp>
    </p:spTree>
    <p:extLst>
      <p:ext uri="{BB962C8B-B14F-4D97-AF65-F5344CB8AC3E}">
        <p14:creationId xmlns:p14="http://schemas.microsoft.com/office/powerpoint/2010/main" val="2372744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643466" y="786383"/>
            <a:ext cx="3517567" cy="701949"/>
          </a:xfrm>
        </p:spPr>
        <p:txBody>
          <a:bodyPr anchor="b">
            <a:normAutofit/>
          </a:bodyPr>
          <a:lstStyle/>
          <a:p>
            <a:r>
              <a:rPr lang="en-US" sz="3300" dirty="0"/>
              <a:t>Brain Storming</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643465" y="3043050"/>
            <a:ext cx="3517567" cy="3064505"/>
          </a:xfrm>
        </p:spPr>
        <p:txBody>
          <a:bodyPr>
            <a:normAutofit/>
          </a:bodyPr>
          <a:lstStyle/>
          <a:p>
            <a:r>
              <a:rPr lang="en-US" dirty="0"/>
              <a:t>This stage we are generating ideas that can help solve the problem. </a:t>
            </a:r>
          </a:p>
          <a:p>
            <a:r>
              <a:rPr lang="en-US" dirty="0"/>
              <a:t>This stage is messy, and many of the ideas may never leave this stage.</a:t>
            </a:r>
          </a:p>
        </p:txBody>
      </p:sp>
      <p:sp>
        <p:nvSpPr>
          <p:cNvPr id="4" name="TextBox 3">
            <a:extLst>
              <a:ext uri="{FF2B5EF4-FFF2-40B4-BE49-F238E27FC236}">
                <a16:creationId xmlns:a16="http://schemas.microsoft.com/office/drawing/2014/main" id="{F45E057D-9943-41F2-969B-311EC76E1444}"/>
              </a:ext>
            </a:extLst>
          </p:cNvPr>
          <p:cNvSpPr txBox="1"/>
          <p:nvPr/>
        </p:nvSpPr>
        <p:spPr>
          <a:xfrm>
            <a:off x="5189706" y="384241"/>
            <a:ext cx="2140085" cy="2031325"/>
          </a:xfrm>
          <a:prstGeom prst="rect">
            <a:avLst/>
          </a:prstGeom>
          <a:solidFill>
            <a:schemeClr val="accent2">
              <a:lumMod val="40000"/>
              <a:lumOff val="60000"/>
            </a:schemeClr>
          </a:solidFill>
        </p:spPr>
        <p:txBody>
          <a:bodyPr wrap="square" rtlCol="0">
            <a:spAutoFit/>
          </a:bodyPr>
          <a:lstStyle/>
          <a:p>
            <a:r>
              <a:rPr lang="en-US" dirty="0"/>
              <a:t>Allow the user to video chat and spy on their representative. </a:t>
            </a:r>
            <a:br>
              <a:rPr lang="en-US" dirty="0"/>
            </a:br>
            <a:r>
              <a:rPr lang="en-US" dirty="0"/>
              <a:t>Ring doorbell installed inside of their office.</a:t>
            </a:r>
          </a:p>
        </p:txBody>
      </p:sp>
      <p:sp>
        <p:nvSpPr>
          <p:cNvPr id="5" name="TextBox 4">
            <a:extLst>
              <a:ext uri="{FF2B5EF4-FFF2-40B4-BE49-F238E27FC236}">
                <a16:creationId xmlns:a16="http://schemas.microsoft.com/office/drawing/2014/main" id="{EF2FC4AE-2FE9-4570-AA05-0839A9C4BF59}"/>
              </a:ext>
            </a:extLst>
          </p:cNvPr>
          <p:cNvSpPr txBox="1"/>
          <p:nvPr/>
        </p:nvSpPr>
        <p:spPr>
          <a:xfrm>
            <a:off x="4866019" y="2777246"/>
            <a:ext cx="1678021" cy="1477328"/>
          </a:xfrm>
          <a:prstGeom prst="rect">
            <a:avLst/>
          </a:prstGeom>
          <a:solidFill>
            <a:schemeClr val="accent3">
              <a:lumMod val="40000"/>
              <a:lumOff val="60000"/>
            </a:schemeClr>
          </a:solidFill>
        </p:spPr>
        <p:txBody>
          <a:bodyPr wrap="square" rtlCol="0">
            <a:spAutoFit/>
          </a:bodyPr>
          <a:lstStyle/>
          <a:p>
            <a:r>
              <a:rPr lang="en-US" dirty="0"/>
              <a:t>Allow the user to post an issue, so that others can see it.</a:t>
            </a:r>
          </a:p>
        </p:txBody>
      </p:sp>
      <p:sp>
        <p:nvSpPr>
          <p:cNvPr id="6" name="TextBox 5">
            <a:extLst>
              <a:ext uri="{FF2B5EF4-FFF2-40B4-BE49-F238E27FC236}">
                <a16:creationId xmlns:a16="http://schemas.microsoft.com/office/drawing/2014/main" id="{CF954288-3697-49F3-9474-4B0B36910C4B}"/>
              </a:ext>
            </a:extLst>
          </p:cNvPr>
          <p:cNvSpPr txBox="1"/>
          <p:nvPr/>
        </p:nvSpPr>
        <p:spPr>
          <a:xfrm>
            <a:off x="8117732" y="1040860"/>
            <a:ext cx="2033081" cy="2031325"/>
          </a:xfrm>
          <a:prstGeom prst="rect">
            <a:avLst/>
          </a:prstGeom>
          <a:solidFill>
            <a:schemeClr val="accent4">
              <a:lumMod val="40000"/>
              <a:lumOff val="60000"/>
            </a:schemeClr>
          </a:solidFill>
        </p:spPr>
        <p:txBody>
          <a:bodyPr wrap="square" rtlCol="0">
            <a:spAutoFit/>
          </a:bodyPr>
          <a:lstStyle/>
          <a:p>
            <a:r>
              <a:rPr lang="en-US" dirty="0"/>
              <a:t>Provide the user with information about which offices are open for election.</a:t>
            </a:r>
            <a:br>
              <a:rPr lang="en-US" dirty="0"/>
            </a:br>
            <a:br>
              <a:rPr lang="en-US" dirty="0"/>
            </a:br>
            <a:endParaRPr lang="en-US" dirty="0"/>
          </a:p>
        </p:txBody>
      </p:sp>
      <p:grpSp>
        <p:nvGrpSpPr>
          <p:cNvPr id="9" name="Group 8">
            <a:extLst>
              <a:ext uri="{FF2B5EF4-FFF2-40B4-BE49-F238E27FC236}">
                <a16:creationId xmlns:a16="http://schemas.microsoft.com/office/drawing/2014/main" id="{65E85D15-B478-4C8F-9650-2B1E303E7B2C}"/>
              </a:ext>
            </a:extLst>
          </p:cNvPr>
          <p:cNvGrpSpPr/>
          <p:nvPr/>
        </p:nvGrpSpPr>
        <p:grpSpPr>
          <a:xfrm>
            <a:off x="5208932" y="388762"/>
            <a:ext cx="2340000" cy="1990800"/>
            <a:chOff x="5208932" y="388762"/>
            <a:chExt cx="2340000" cy="1990800"/>
          </a:xfrm>
        </p:grpSpPr>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ABED5319-AC41-4C6D-AAD3-41E419016DDA}"/>
                    </a:ext>
                  </a:extLst>
                </p14:cNvPr>
                <p14:cNvContentPartPr/>
                <p14:nvPr/>
              </p14:nvContentPartPr>
              <p14:xfrm>
                <a:off x="5208932" y="388762"/>
                <a:ext cx="1960560" cy="1922400"/>
              </p14:xfrm>
            </p:contentPart>
          </mc:Choice>
          <mc:Fallback>
            <p:pic>
              <p:nvPicPr>
                <p:cNvPr id="7" name="Ink 6">
                  <a:extLst>
                    <a:ext uri="{FF2B5EF4-FFF2-40B4-BE49-F238E27FC236}">
                      <a16:creationId xmlns:a16="http://schemas.microsoft.com/office/drawing/2014/main" id="{ABED5319-AC41-4C6D-AAD3-41E419016DDA}"/>
                    </a:ext>
                  </a:extLst>
                </p:cNvPr>
                <p:cNvPicPr/>
                <p:nvPr/>
              </p:nvPicPr>
              <p:blipFill>
                <a:blip r:embed="rId3"/>
                <a:stretch>
                  <a:fillRect/>
                </a:stretch>
              </p:blipFill>
              <p:spPr>
                <a:xfrm>
                  <a:off x="5200292" y="380122"/>
                  <a:ext cx="1978200" cy="1940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301EF7F6-0BF4-426B-A427-63AB99362129}"/>
                    </a:ext>
                  </a:extLst>
                </p14:cNvPr>
                <p14:cNvContentPartPr/>
                <p14:nvPr/>
              </p14:nvContentPartPr>
              <p14:xfrm>
                <a:off x="5597012" y="491002"/>
                <a:ext cx="1951920" cy="1888560"/>
              </p14:xfrm>
            </p:contentPart>
          </mc:Choice>
          <mc:Fallback>
            <p:pic>
              <p:nvPicPr>
                <p:cNvPr id="8" name="Ink 7">
                  <a:extLst>
                    <a:ext uri="{FF2B5EF4-FFF2-40B4-BE49-F238E27FC236}">
                      <a16:creationId xmlns:a16="http://schemas.microsoft.com/office/drawing/2014/main" id="{301EF7F6-0BF4-426B-A427-63AB99362129}"/>
                    </a:ext>
                  </a:extLst>
                </p:cNvPr>
                <p:cNvPicPr/>
                <p:nvPr/>
              </p:nvPicPr>
              <p:blipFill>
                <a:blip r:embed="rId5"/>
                <a:stretch>
                  <a:fillRect/>
                </a:stretch>
              </p:blipFill>
              <p:spPr>
                <a:xfrm>
                  <a:off x="5588012" y="482362"/>
                  <a:ext cx="1969560" cy="1906200"/>
                </a:xfrm>
                <a:prstGeom prst="rect">
                  <a:avLst/>
                </a:prstGeom>
              </p:spPr>
            </p:pic>
          </mc:Fallback>
        </mc:AlternateContent>
      </p:grpSp>
      <p:sp>
        <p:nvSpPr>
          <p:cNvPr id="10" name="TextBox 9">
            <a:extLst>
              <a:ext uri="{FF2B5EF4-FFF2-40B4-BE49-F238E27FC236}">
                <a16:creationId xmlns:a16="http://schemas.microsoft.com/office/drawing/2014/main" id="{47CB7E19-F87D-4F02-86A3-CA9E918E584C}"/>
              </a:ext>
            </a:extLst>
          </p:cNvPr>
          <p:cNvSpPr txBox="1"/>
          <p:nvPr/>
        </p:nvSpPr>
        <p:spPr>
          <a:xfrm>
            <a:off x="8040178" y="3429000"/>
            <a:ext cx="2033081" cy="1754326"/>
          </a:xfrm>
          <a:prstGeom prst="rect">
            <a:avLst/>
          </a:prstGeom>
          <a:solidFill>
            <a:srgbClr val="00B0F0"/>
          </a:solidFill>
        </p:spPr>
        <p:txBody>
          <a:bodyPr wrap="square" rtlCol="0">
            <a:spAutoFit/>
          </a:bodyPr>
          <a:lstStyle/>
          <a:p>
            <a:r>
              <a:rPr lang="en-US" dirty="0"/>
              <a:t>Post issues on a map. This will help people see where the majority of the problems are located</a:t>
            </a:r>
          </a:p>
        </p:txBody>
      </p:sp>
      <p:sp>
        <p:nvSpPr>
          <p:cNvPr id="11" name="TextBox 10">
            <a:extLst>
              <a:ext uri="{FF2B5EF4-FFF2-40B4-BE49-F238E27FC236}">
                <a16:creationId xmlns:a16="http://schemas.microsoft.com/office/drawing/2014/main" id="{60F21913-7BAD-4515-AC13-D1F65288AC67}"/>
              </a:ext>
            </a:extLst>
          </p:cNvPr>
          <p:cNvSpPr txBox="1"/>
          <p:nvPr/>
        </p:nvSpPr>
        <p:spPr>
          <a:xfrm>
            <a:off x="10608013" y="491002"/>
            <a:ext cx="1439693" cy="1200329"/>
          </a:xfrm>
          <a:prstGeom prst="rect">
            <a:avLst/>
          </a:prstGeom>
          <a:solidFill>
            <a:srgbClr val="FFC000"/>
          </a:solidFill>
        </p:spPr>
        <p:txBody>
          <a:bodyPr wrap="square" rtlCol="0">
            <a:spAutoFit/>
          </a:bodyPr>
          <a:lstStyle/>
          <a:p>
            <a:r>
              <a:rPr lang="en-US" dirty="0"/>
              <a:t>Allow users to vote on the posted issues</a:t>
            </a:r>
          </a:p>
        </p:txBody>
      </p:sp>
      <p:sp>
        <p:nvSpPr>
          <p:cNvPr id="12" name="TextBox 11">
            <a:extLst>
              <a:ext uri="{FF2B5EF4-FFF2-40B4-BE49-F238E27FC236}">
                <a16:creationId xmlns:a16="http://schemas.microsoft.com/office/drawing/2014/main" id="{660898F6-4534-46C4-BAB3-0668079358DB}"/>
              </a:ext>
            </a:extLst>
          </p:cNvPr>
          <p:cNvSpPr txBox="1"/>
          <p:nvPr/>
        </p:nvSpPr>
        <p:spPr>
          <a:xfrm>
            <a:off x="10423186" y="2507304"/>
            <a:ext cx="1624520" cy="1477328"/>
          </a:xfrm>
          <a:prstGeom prst="rect">
            <a:avLst/>
          </a:prstGeom>
          <a:solidFill>
            <a:srgbClr val="FFFF00"/>
          </a:solidFill>
        </p:spPr>
        <p:txBody>
          <a:bodyPr wrap="square" rtlCol="0">
            <a:spAutoFit/>
          </a:bodyPr>
          <a:lstStyle/>
          <a:p>
            <a:r>
              <a:rPr lang="en-US" dirty="0"/>
              <a:t>Inform representative when issues reach a critical mass of votes</a:t>
            </a:r>
          </a:p>
        </p:txBody>
      </p:sp>
      <p:sp>
        <p:nvSpPr>
          <p:cNvPr id="13" name="TextBox 12">
            <a:extLst>
              <a:ext uri="{FF2B5EF4-FFF2-40B4-BE49-F238E27FC236}">
                <a16:creationId xmlns:a16="http://schemas.microsoft.com/office/drawing/2014/main" id="{A6E1CD1A-A975-4373-8FB3-88707254964D}"/>
              </a:ext>
            </a:extLst>
          </p:cNvPr>
          <p:cNvSpPr txBox="1"/>
          <p:nvPr/>
        </p:nvSpPr>
        <p:spPr>
          <a:xfrm>
            <a:off x="5300946" y="4580850"/>
            <a:ext cx="2544051" cy="1477328"/>
          </a:xfrm>
          <a:prstGeom prst="rect">
            <a:avLst/>
          </a:prstGeom>
          <a:solidFill>
            <a:schemeClr val="accent1">
              <a:lumMod val="60000"/>
              <a:lumOff val="40000"/>
            </a:schemeClr>
          </a:solidFill>
        </p:spPr>
        <p:txBody>
          <a:bodyPr wrap="square" rtlCol="0">
            <a:spAutoFit/>
          </a:bodyPr>
          <a:lstStyle/>
          <a:p>
            <a:r>
              <a:rPr lang="en-US" dirty="0"/>
              <a:t>Allow candidates to review the data, and contact constituents about issues that they filed </a:t>
            </a:r>
          </a:p>
        </p:txBody>
      </p:sp>
      <p:sp>
        <p:nvSpPr>
          <p:cNvPr id="14" name="TextBox 13">
            <a:extLst>
              <a:ext uri="{FF2B5EF4-FFF2-40B4-BE49-F238E27FC236}">
                <a16:creationId xmlns:a16="http://schemas.microsoft.com/office/drawing/2014/main" id="{DA6D0EE1-210F-4E86-A8C0-5A1721410A34}"/>
              </a:ext>
            </a:extLst>
          </p:cNvPr>
          <p:cNvSpPr txBox="1"/>
          <p:nvPr/>
        </p:nvSpPr>
        <p:spPr>
          <a:xfrm>
            <a:off x="10150813" y="5004881"/>
            <a:ext cx="1964987" cy="1754326"/>
          </a:xfrm>
          <a:prstGeom prst="rect">
            <a:avLst/>
          </a:prstGeom>
          <a:solidFill>
            <a:srgbClr val="7030A0"/>
          </a:solidFill>
        </p:spPr>
        <p:txBody>
          <a:bodyPr wrap="square" rtlCol="0">
            <a:spAutoFit/>
          </a:bodyPr>
          <a:lstStyle/>
          <a:p>
            <a:r>
              <a:rPr lang="en-US" dirty="0"/>
              <a:t>Allow elected officials to indicate that an issue is being worked on, or has been resolved</a:t>
            </a:r>
          </a:p>
        </p:txBody>
      </p:sp>
      <p:sp>
        <p:nvSpPr>
          <p:cNvPr id="15" name="TextBox 14">
            <a:extLst>
              <a:ext uri="{FF2B5EF4-FFF2-40B4-BE49-F238E27FC236}">
                <a16:creationId xmlns:a16="http://schemas.microsoft.com/office/drawing/2014/main" id="{99E65F1C-9404-4792-A243-08B3916629EA}"/>
              </a:ext>
            </a:extLst>
          </p:cNvPr>
          <p:cNvSpPr txBox="1"/>
          <p:nvPr/>
        </p:nvSpPr>
        <p:spPr>
          <a:xfrm>
            <a:off x="8040178" y="5792821"/>
            <a:ext cx="1512384" cy="923330"/>
          </a:xfrm>
          <a:prstGeom prst="rect">
            <a:avLst/>
          </a:prstGeom>
          <a:solidFill>
            <a:schemeClr val="bg2">
              <a:lumMod val="90000"/>
            </a:schemeClr>
          </a:solidFill>
        </p:spPr>
        <p:txBody>
          <a:bodyPr wrap="square" rtlCol="0">
            <a:spAutoFit/>
          </a:bodyPr>
          <a:lstStyle/>
          <a:p>
            <a:r>
              <a:rPr lang="en-US" dirty="0"/>
              <a:t>Bug tracking for local governments</a:t>
            </a:r>
          </a:p>
        </p:txBody>
      </p:sp>
      <p:sp>
        <p:nvSpPr>
          <p:cNvPr id="16" name="TextBox 15">
            <a:extLst>
              <a:ext uri="{FF2B5EF4-FFF2-40B4-BE49-F238E27FC236}">
                <a16:creationId xmlns:a16="http://schemas.microsoft.com/office/drawing/2014/main" id="{534A5F2D-0112-467A-9CBD-6888BEB59FBC}"/>
              </a:ext>
            </a:extLst>
          </p:cNvPr>
          <p:cNvSpPr txBox="1"/>
          <p:nvPr/>
        </p:nvSpPr>
        <p:spPr>
          <a:xfrm>
            <a:off x="6706688" y="2568102"/>
            <a:ext cx="1274858" cy="1477328"/>
          </a:xfrm>
          <a:prstGeom prst="rect">
            <a:avLst/>
          </a:prstGeom>
          <a:solidFill>
            <a:srgbClr val="92D050"/>
          </a:solidFill>
        </p:spPr>
        <p:txBody>
          <a:bodyPr wrap="square" rtlCol="0">
            <a:spAutoFit/>
          </a:bodyPr>
          <a:lstStyle/>
          <a:p>
            <a:r>
              <a:rPr lang="en-US" dirty="0"/>
              <a:t>Schedule a weekly vote on open issues</a:t>
            </a:r>
          </a:p>
        </p:txBody>
      </p:sp>
      <p:sp>
        <p:nvSpPr>
          <p:cNvPr id="17" name="TextBox 16">
            <a:extLst>
              <a:ext uri="{FF2B5EF4-FFF2-40B4-BE49-F238E27FC236}">
                <a16:creationId xmlns:a16="http://schemas.microsoft.com/office/drawing/2014/main" id="{C1A3510C-9BF5-44B7-887A-5260E2C1E4F7}"/>
              </a:ext>
            </a:extLst>
          </p:cNvPr>
          <p:cNvSpPr txBox="1"/>
          <p:nvPr/>
        </p:nvSpPr>
        <p:spPr>
          <a:xfrm>
            <a:off x="466443" y="5931320"/>
            <a:ext cx="3871610" cy="646331"/>
          </a:xfrm>
          <a:prstGeom prst="rect">
            <a:avLst/>
          </a:prstGeom>
          <a:solidFill>
            <a:schemeClr val="bg1">
              <a:lumMod val="95000"/>
            </a:schemeClr>
          </a:solidFill>
        </p:spPr>
        <p:txBody>
          <a:bodyPr wrap="square" rtlCol="0">
            <a:spAutoFit/>
          </a:bodyPr>
          <a:lstStyle/>
          <a:p>
            <a:r>
              <a:rPr lang="en-US" dirty="0"/>
              <a:t>Understand Needs</a:t>
            </a:r>
          </a:p>
          <a:p>
            <a:r>
              <a:rPr lang="en-US" dirty="0"/>
              <a:t>Design Solution</a:t>
            </a:r>
          </a:p>
        </p:txBody>
      </p:sp>
    </p:spTree>
    <p:extLst>
      <p:ext uri="{BB962C8B-B14F-4D97-AF65-F5344CB8AC3E}">
        <p14:creationId xmlns:p14="http://schemas.microsoft.com/office/powerpoint/2010/main" val="119604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643466" y="786384"/>
            <a:ext cx="3517567" cy="609536"/>
          </a:xfrm>
        </p:spPr>
        <p:txBody>
          <a:bodyPr anchor="b">
            <a:normAutofit/>
          </a:bodyPr>
          <a:lstStyle/>
          <a:p>
            <a:r>
              <a:rPr lang="en-US" sz="3300" dirty="0"/>
              <a:t>Personas</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429456" y="1797910"/>
            <a:ext cx="3517567" cy="3751720"/>
          </a:xfrm>
        </p:spPr>
        <p:txBody>
          <a:bodyPr>
            <a:normAutofit fontScale="92500" lnSpcReduction="10000"/>
          </a:bodyPr>
          <a:lstStyle/>
          <a:p>
            <a:r>
              <a:rPr lang="en-US" dirty="0"/>
              <a:t>This is a stage where we try to understand the users that will be using the product. </a:t>
            </a:r>
          </a:p>
          <a:p>
            <a:r>
              <a:rPr lang="en-US" dirty="0"/>
              <a:t>This is important because people have different knowledge sets and intents. </a:t>
            </a:r>
          </a:p>
          <a:p>
            <a:r>
              <a:rPr lang="en-US" dirty="0"/>
              <a:t>This helps clarify what those are, and elements need to be designed with that in mind.</a:t>
            </a:r>
          </a:p>
          <a:p>
            <a:br>
              <a:rPr lang="en-US" dirty="0"/>
            </a:br>
            <a:br>
              <a:rPr lang="en-US" dirty="0"/>
            </a:br>
            <a:endParaRPr lang="en-US" dirty="0"/>
          </a:p>
        </p:txBody>
      </p:sp>
      <p:pic>
        <p:nvPicPr>
          <p:cNvPr id="6" name="Graphic 5" descr="User">
            <a:extLst>
              <a:ext uri="{FF2B5EF4-FFF2-40B4-BE49-F238E27FC236}">
                <a16:creationId xmlns:a16="http://schemas.microsoft.com/office/drawing/2014/main" id="{9A74ECB3-0E0E-4C56-B0F3-6C1C2EE9F7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8719" y="131047"/>
            <a:ext cx="1489526" cy="1489526"/>
          </a:xfrm>
          <a:prstGeom prst="rect">
            <a:avLst/>
          </a:prstGeom>
        </p:spPr>
      </p:pic>
      <p:sp>
        <p:nvSpPr>
          <p:cNvPr id="7" name="Rectangle 6">
            <a:extLst>
              <a:ext uri="{FF2B5EF4-FFF2-40B4-BE49-F238E27FC236}">
                <a16:creationId xmlns:a16="http://schemas.microsoft.com/office/drawing/2014/main" id="{96D5663C-E9EA-4550-981B-80813F4E4CFD}"/>
              </a:ext>
            </a:extLst>
          </p:cNvPr>
          <p:cNvSpPr/>
          <p:nvPr/>
        </p:nvSpPr>
        <p:spPr>
          <a:xfrm>
            <a:off x="6096000" y="698598"/>
            <a:ext cx="6096000" cy="2031325"/>
          </a:xfrm>
          <a:prstGeom prst="rect">
            <a:avLst/>
          </a:prstGeom>
        </p:spPr>
        <p:txBody>
          <a:bodyPr>
            <a:spAutoFit/>
          </a:bodyPr>
          <a:lstStyle/>
          <a:p>
            <a:pPr marL="285750" indent="-285750">
              <a:buFont typeface="Arial" panose="020B0604020202020204" pitchFamily="34" charset="0"/>
              <a:buChar char="•"/>
            </a:pPr>
            <a:r>
              <a:rPr lang="en-US" dirty="0"/>
              <a:t>Any person that lives in the community</a:t>
            </a:r>
          </a:p>
          <a:p>
            <a:pPr marL="285750" indent="-285750">
              <a:buFont typeface="Arial" panose="020B0604020202020204" pitchFamily="34" charset="0"/>
              <a:buChar char="•"/>
            </a:pPr>
            <a:r>
              <a:rPr lang="en-US" dirty="0"/>
              <a:t>Does not know what is going on in their local government</a:t>
            </a:r>
          </a:p>
          <a:p>
            <a:pPr marL="285750" indent="-285750">
              <a:buFont typeface="Arial" panose="020B0604020202020204" pitchFamily="34" charset="0"/>
              <a:buChar char="•"/>
            </a:pPr>
            <a:r>
              <a:rPr lang="en-US" dirty="0"/>
              <a:t>Affected by issues in their community</a:t>
            </a:r>
          </a:p>
          <a:p>
            <a:pPr marL="285750" indent="-285750">
              <a:buFont typeface="Arial" panose="020B0604020202020204" pitchFamily="34" charset="0"/>
              <a:buChar char="•"/>
            </a:pPr>
            <a:r>
              <a:rPr lang="en-US" dirty="0"/>
              <a:t>Does not know how to participate</a:t>
            </a:r>
          </a:p>
          <a:p>
            <a:pPr marL="285750" indent="-285750">
              <a:buFont typeface="Arial" panose="020B0604020202020204" pitchFamily="34" charset="0"/>
              <a:buChar char="•"/>
            </a:pPr>
            <a:r>
              <a:rPr lang="en-US" dirty="0"/>
              <a:t>Wants to report issues that they encounter</a:t>
            </a:r>
          </a:p>
          <a:p>
            <a:pPr marL="285750" indent="-285750">
              <a:buFont typeface="Arial" panose="020B0604020202020204" pitchFamily="34" charset="0"/>
              <a:buChar char="•"/>
            </a:pPr>
            <a:r>
              <a:rPr lang="en-US" dirty="0"/>
              <a:t>Votes for an elected official</a:t>
            </a:r>
          </a:p>
          <a:p>
            <a:pPr marL="285750" indent="-285750">
              <a:buFont typeface="Arial" panose="020B0604020202020204" pitchFamily="34" charset="0"/>
              <a:buChar char="•"/>
            </a:pPr>
            <a:r>
              <a:rPr lang="en-US" dirty="0"/>
              <a:t>Open to using new tools</a:t>
            </a:r>
          </a:p>
        </p:txBody>
      </p:sp>
      <p:sp>
        <p:nvSpPr>
          <p:cNvPr id="8" name="Rectangle 7">
            <a:extLst>
              <a:ext uri="{FF2B5EF4-FFF2-40B4-BE49-F238E27FC236}">
                <a16:creationId xmlns:a16="http://schemas.microsoft.com/office/drawing/2014/main" id="{D36E030D-0323-4EC2-9DE4-948070C5BF58}"/>
              </a:ext>
            </a:extLst>
          </p:cNvPr>
          <p:cNvSpPr/>
          <p:nvPr/>
        </p:nvSpPr>
        <p:spPr>
          <a:xfrm>
            <a:off x="6096000" y="329266"/>
            <a:ext cx="6096000" cy="369332"/>
          </a:xfrm>
          <a:prstGeom prst="rect">
            <a:avLst/>
          </a:prstGeom>
        </p:spPr>
        <p:txBody>
          <a:bodyPr>
            <a:spAutoFit/>
          </a:bodyPr>
          <a:lstStyle/>
          <a:p>
            <a:r>
              <a:rPr lang="en-US" dirty="0"/>
              <a:t>Constituents</a:t>
            </a:r>
          </a:p>
        </p:txBody>
      </p:sp>
      <p:pic>
        <p:nvPicPr>
          <p:cNvPr id="10" name="Graphic 9" descr="Office worker">
            <a:extLst>
              <a:ext uri="{FF2B5EF4-FFF2-40B4-BE49-F238E27FC236}">
                <a16:creationId xmlns:a16="http://schemas.microsoft.com/office/drawing/2014/main" id="{462B2855-7CDE-4079-AAC4-19A2A1C843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97954" y="2819488"/>
            <a:ext cx="1391055" cy="1391055"/>
          </a:xfrm>
          <a:prstGeom prst="rect">
            <a:avLst/>
          </a:prstGeom>
        </p:spPr>
      </p:pic>
      <p:sp>
        <p:nvSpPr>
          <p:cNvPr id="12" name="Rectangle 11">
            <a:extLst>
              <a:ext uri="{FF2B5EF4-FFF2-40B4-BE49-F238E27FC236}">
                <a16:creationId xmlns:a16="http://schemas.microsoft.com/office/drawing/2014/main" id="{B4C9E7B9-90E7-42F0-A41C-D3D1084D3C21}"/>
              </a:ext>
            </a:extLst>
          </p:cNvPr>
          <p:cNvSpPr/>
          <p:nvPr/>
        </p:nvSpPr>
        <p:spPr>
          <a:xfrm>
            <a:off x="6096000" y="3043050"/>
            <a:ext cx="1672381" cy="369332"/>
          </a:xfrm>
          <a:prstGeom prst="rect">
            <a:avLst/>
          </a:prstGeom>
        </p:spPr>
        <p:txBody>
          <a:bodyPr wrap="none">
            <a:spAutoFit/>
          </a:bodyPr>
          <a:lstStyle/>
          <a:p>
            <a:r>
              <a:rPr lang="en-US" dirty="0"/>
              <a:t>Elected official</a:t>
            </a:r>
          </a:p>
        </p:txBody>
      </p:sp>
      <p:sp>
        <p:nvSpPr>
          <p:cNvPr id="14" name="Rectangle 13">
            <a:extLst>
              <a:ext uri="{FF2B5EF4-FFF2-40B4-BE49-F238E27FC236}">
                <a16:creationId xmlns:a16="http://schemas.microsoft.com/office/drawing/2014/main" id="{746CF32F-9CAF-4C55-834E-24E28B53DE8C}"/>
              </a:ext>
            </a:extLst>
          </p:cNvPr>
          <p:cNvSpPr/>
          <p:nvPr/>
        </p:nvSpPr>
        <p:spPr>
          <a:xfrm>
            <a:off x="6096000" y="3445619"/>
            <a:ext cx="6096000" cy="3139321"/>
          </a:xfrm>
          <a:prstGeom prst="rect">
            <a:avLst/>
          </a:prstGeom>
        </p:spPr>
        <p:txBody>
          <a:bodyPr>
            <a:spAutoFit/>
          </a:bodyPr>
          <a:lstStyle/>
          <a:p>
            <a:pPr marL="285750" indent="-285750">
              <a:buFont typeface="Arial" panose="020B0604020202020204" pitchFamily="34" charset="0"/>
              <a:buChar char="•"/>
            </a:pPr>
            <a:r>
              <a:rPr lang="en-US" dirty="0"/>
              <a:t>A person who holds an elected office</a:t>
            </a:r>
          </a:p>
          <a:p>
            <a:pPr marL="285750" indent="-285750">
              <a:buFont typeface="Arial" panose="020B0604020202020204" pitchFamily="34" charset="0"/>
              <a:buChar char="•"/>
            </a:pPr>
            <a:r>
              <a:rPr lang="en-US" dirty="0"/>
              <a:t>Worried about being reelected</a:t>
            </a:r>
          </a:p>
          <a:p>
            <a:pPr marL="285750" indent="-285750">
              <a:buFont typeface="Arial" panose="020B0604020202020204" pitchFamily="34" charset="0"/>
              <a:buChar char="•"/>
            </a:pPr>
            <a:r>
              <a:rPr lang="en-US" dirty="0"/>
              <a:t>Does not directly know what is going on with their constituents.</a:t>
            </a:r>
          </a:p>
          <a:p>
            <a:pPr marL="285750" indent="-285750">
              <a:buFont typeface="Arial" panose="020B0604020202020204" pitchFamily="34" charset="0"/>
              <a:buChar char="•"/>
            </a:pPr>
            <a:r>
              <a:rPr lang="en-US" dirty="0"/>
              <a:t>Has to filter allot of information from various sources</a:t>
            </a:r>
          </a:p>
          <a:p>
            <a:pPr marL="285750" indent="-285750">
              <a:buFont typeface="Arial" panose="020B0604020202020204" pitchFamily="34" charset="0"/>
              <a:buChar char="•"/>
            </a:pPr>
            <a:r>
              <a:rPr lang="en-US" dirty="0"/>
              <a:t>Provides time and attention to people that provide them resources to get reelected.</a:t>
            </a:r>
          </a:p>
          <a:p>
            <a:pPr marL="285750" indent="-285750">
              <a:buFont typeface="Arial" panose="020B0604020202020204" pitchFamily="34" charset="0"/>
              <a:buChar char="•"/>
            </a:pPr>
            <a:r>
              <a:rPr lang="en-US" dirty="0"/>
              <a:t>May only address issues that can get their attention</a:t>
            </a:r>
          </a:p>
          <a:p>
            <a:pPr marL="285750" indent="-285750">
              <a:buFont typeface="Arial" panose="020B0604020202020204" pitchFamily="34" charset="0"/>
              <a:buChar char="•"/>
            </a:pPr>
            <a:r>
              <a:rPr lang="en-US" dirty="0"/>
              <a:t>May have to deal with a crisis, or an issue that was not addressed until the problem made their constituents mad.</a:t>
            </a:r>
          </a:p>
          <a:p>
            <a:pPr marL="285750" indent="-285750">
              <a:buFont typeface="Arial" panose="020B0604020202020204" pitchFamily="34" charset="0"/>
              <a:buChar char="•"/>
            </a:pPr>
            <a:r>
              <a:rPr lang="en-US" dirty="0"/>
              <a:t>Could be stubborn to use new tools</a:t>
            </a:r>
          </a:p>
        </p:txBody>
      </p:sp>
      <p:sp>
        <p:nvSpPr>
          <p:cNvPr id="15" name="TextBox 14">
            <a:extLst>
              <a:ext uri="{FF2B5EF4-FFF2-40B4-BE49-F238E27FC236}">
                <a16:creationId xmlns:a16="http://schemas.microsoft.com/office/drawing/2014/main" id="{92125DEF-9CB7-4FC3-84E0-B7F42957BA6C}"/>
              </a:ext>
            </a:extLst>
          </p:cNvPr>
          <p:cNvSpPr txBox="1"/>
          <p:nvPr/>
        </p:nvSpPr>
        <p:spPr>
          <a:xfrm>
            <a:off x="289422" y="6071616"/>
            <a:ext cx="3871610" cy="369332"/>
          </a:xfrm>
          <a:prstGeom prst="rect">
            <a:avLst/>
          </a:prstGeom>
          <a:solidFill>
            <a:schemeClr val="bg1">
              <a:lumMod val="95000"/>
            </a:schemeClr>
          </a:solidFill>
        </p:spPr>
        <p:txBody>
          <a:bodyPr wrap="square" rtlCol="0">
            <a:spAutoFit/>
          </a:bodyPr>
          <a:lstStyle/>
          <a:p>
            <a:r>
              <a:rPr lang="en-US" dirty="0"/>
              <a:t>Design Solution</a:t>
            </a:r>
          </a:p>
        </p:txBody>
      </p:sp>
    </p:spTree>
    <p:extLst>
      <p:ext uri="{BB962C8B-B14F-4D97-AF65-F5344CB8AC3E}">
        <p14:creationId xmlns:p14="http://schemas.microsoft.com/office/powerpoint/2010/main" val="2282173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375234" y="54147"/>
            <a:ext cx="3517567" cy="662452"/>
          </a:xfrm>
        </p:spPr>
        <p:txBody>
          <a:bodyPr anchor="b">
            <a:normAutofit/>
          </a:bodyPr>
          <a:lstStyle/>
          <a:p>
            <a:r>
              <a:rPr lang="en-US" sz="3300" dirty="0"/>
              <a:t>Scope</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226863" y="752186"/>
            <a:ext cx="4238133" cy="5634022"/>
          </a:xfrm>
        </p:spPr>
        <p:txBody>
          <a:bodyPr>
            <a:noAutofit/>
          </a:bodyPr>
          <a:lstStyle/>
          <a:p>
            <a:r>
              <a:rPr lang="en-US" sz="1600" dirty="0"/>
              <a:t>At this stage we reviewed the big picture that we developed while brainstorming and developing user personas. </a:t>
            </a:r>
          </a:p>
          <a:p>
            <a:r>
              <a:rPr lang="en-US" sz="1600" dirty="0"/>
              <a:t>We need to review this information and ask what is practical with our current resources and time.</a:t>
            </a:r>
          </a:p>
          <a:p>
            <a:r>
              <a:rPr lang="en-US" sz="1600" dirty="0"/>
              <a:t>Then once we narrow that down, we decide which work stream will help the project be most successful. If the project is successful, then the UX wheel can iterate on the project, and add the other elements. </a:t>
            </a:r>
          </a:p>
          <a:p>
            <a:r>
              <a:rPr lang="en-US" sz="1600" dirty="0"/>
              <a:t>This was a stage that was important for me to understand. I am good at seeing the big picture, but I needed to reduce the projects scope for it to be practical. Trying to design for the big picture almost consumed me. The Persona’s helped me reduce the projects scope </a:t>
            </a:r>
            <a:br>
              <a:rPr lang="en-US" sz="1600" dirty="0"/>
            </a:br>
            <a:br>
              <a:rPr lang="en-US" sz="1600" dirty="0"/>
            </a:br>
            <a:endParaRPr lang="en-US" sz="1600" dirty="0"/>
          </a:p>
        </p:txBody>
      </p:sp>
      <p:sp>
        <p:nvSpPr>
          <p:cNvPr id="4" name="TextBox 3">
            <a:extLst>
              <a:ext uri="{FF2B5EF4-FFF2-40B4-BE49-F238E27FC236}">
                <a16:creationId xmlns:a16="http://schemas.microsoft.com/office/drawing/2014/main" id="{42915B9E-3F56-4804-9AA2-86254003F246}"/>
              </a:ext>
            </a:extLst>
          </p:cNvPr>
          <p:cNvSpPr txBox="1"/>
          <p:nvPr/>
        </p:nvSpPr>
        <p:spPr>
          <a:xfrm>
            <a:off x="4765629" y="54147"/>
            <a:ext cx="6862864" cy="7755969"/>
          </a:xfrm>
          <a:prstGeom prst="rect">
            <a:avLst/>
          </a:prstGeom>
          <a:noFill/>
        </p:spPr>
        <p:txBody>
          <a:bodyPr wrap="square" rtlCol="0">
            <a:spAutoFit/>
          </a:bodyPr>
          <a:lstStyle/>
          <a:p>
            <a:r>
              <a:rPr lang="en-US" dirty="0"/>
              <a:t>After reviewing the scope,  the project was reduced to the following.</a:t>
            </a:r>
          </a:p>
          <a:p>
            <a:endParaRPr lang="en-US" dirty="0"/>
          </a:p>
          <a:p>
            <a:r>
              <a:rPr lang="en-US" sz="2000" b="1" i="1" dirty="0"/>
              <a:t>It will be easier to get constituents to use the application, and add issues to it, than it would be to get elected officials to post information to an application for consumers. </a:t>
            </a:r>
          </a:p>
          <a:p>
            <a:br>
              <a:rPr lang="en-US" b="1" dirty="0"/>
            </a:br>
            <a:r>
              <a:rPr lang="en-US" dirty="0"/>
              <a:t>So, the initial application will focus on the constituent persona and giving users the ability to voice concerns. Then in second cycle of the UX wheel, we will start adding civic information, and figure out how to entice the elected official persona to use the application. </a:t>
            </a:r>
          </a:p>
          <a:p>
            <a:endParaRPr lang="en-US" dirty="0"/>
          </a:p>
          <a:p>
            <a:r>
              <a:rPr lang="en-US" dirty="0"/>
              <a:t>This reduces the scope of the application to inserting issues and allowing users to view issues posted by other users. </a:t>
            </a:r>
          </a:p>
          <a:p>
            <a:endParaRPr lang="en-US" dirty="0"/>
          </a:p>
          <a:p>
            <a:r>
              <a:rPr lang="en-US" dirty="0"/>
              <a:t>The Map aspect seems to provides allot of value, because it will allow users to see cluster of problems on the map, and this should increase the visibility of the problem.</a:t>
            </a:r>
          </a:p>
          <a:p>
            <a:endParaRPr lang="en-US" dirty="0"/>
          </a:p>
          <a:p>
            <a:r>
              <a:rPr lang="en-US" sz="2000" b="1" i="1" dirty="0"/>
              <a:t>While the complex voting mechanic would be useful, it would require allot of study to implement it correctly. </a:t>
            </a:r>
          </a:p>
          <a:p>
            <a:endParaRPr lang="en-US" sz="2000" b="1" i="1" dirty="0"/>
          </a:p>
          <a:p>
            <a:r>
              <a:rPr lang="en-US" dirty="0"/>
              <a:t>A simpler Reddit like voting mechanic would give the user a means to vote on issues without complexity. I decided to go with this instead.</a:t>
            </a:r>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68AE848A-9382-4F11-8EB6-86F5054CBF3E}"/>
              </a:ext>
            </a:extLst>
          </p:cNvPr>
          <p:cNvSpPr txBox="1"/>
          <p:nvPr/>
        </p:nvSpPr>
        <p:spPr>
          <a:xfrm>
            <a:off x="312004" y="6273190"/>
            <a:ext cx="3871610" cy="369332"/>
          </a:xfrm>
          <a:prstGeom prst="rect">
            <a:avLst/>
          </a:prstGeom>
          <a:solidFill>
            <a:schemeClr val="bg1">
              <a:lumMod val="95000"/>
            </a:schemeClr>
          </a:solidFill>
        </p:spPr>
        <p:txBody>
          <a:bodyPr wrap="square" rtlCol="0">
            <a:spAutoFit/>
          </a:bodyPr>
          <a:lstStyle/>
          <a:p>
            <a:r>
              <a:rPr lang="en-US" dirty="0"/>
              <a:t>Design Solution</a:t>
            </a:r>
          </a:p>
        </p:txBody>
      </p:sp>
    </p:spTree>
    <p:extLst>
      <p:ext uri="{BB962C8B-B14F-4D97-AF65-F5344CB8AC3E}">
        <p14:creationId xmlns:p14="http://schemas.microsoft.com/office/powerpoint/2010/main" val="608723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643466" y="786383"/>
            <a:ext cx="3517567" cy="692221"/>
          </a:xfrm>
        </p:spPr>
        <p:txBody>
          <a:bodyPr anchor="b">
            <a:normAutofit/>
          </a:bodyPr>
          <a:lstStyle/>
          <a:p>
            <a:r>
              <a:rPr lang="en-US" sz="3300" dirty="0"/>
              <a:t>Story Boards</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643465" y="3043050"/>
            <a:ext cx="3517567" cy="3064505"/>
          </a:xfrm>
        </p:spPr>
        <p:txBody>
          <a:bodyPr>
            <a:normAutofit fontScale="92500"/>
          </a:bodyPr>
          <a:lstStyle/>
          <a:p>
            <a:r>
              <a:rPr lang="en-US" dirty="0"/>
              <a:t>Once we clarified what we are going to build, we start designing the project. </a:t>
            </a:r>
          </a:p>
          <a:p>
            <a:r>
              <a:rPr lang="en-US" dirty="0"/>
              <a:t>The storyboard approach allows us to see how the project will be used. </a:t>
            </a:r>
            <a:br>
              <a:rPr lang="en-US" dirty="0"/>
            </a:br>
            <a:br>
              <a:rPr lang="en-US" dirty="0"/>
            </a:br>
            <a:r>
              <a:rPr lang="en-US" dirty="0"/>
              <a:t>This can be used to evaluate whether the design is practical and may uncover challenges with it.</a:t>
            </a:r>
          </a:p>
        </p:txBody>
      </p:sp>
      <p:pic>
        <p:nvPicPr>
          <p:cNvPr id="5" name="Picture 4" descr="A picture containing building, toy&#10;&#10;Description automatically generated">
            <a:extLst>
              <a:ext uri="{FF2B5EF4-FFF2-40B4-BE49-F238E27FC236}">
                <a16:creationId xmlns:a16="http://schemas.microsoft.com/office/drawing/2014/main" id="{FAEDFDA5-4A8A-4290-9BA2-746D14752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712" y="1151487"/>
            <a:ext cx="7511288" cy="4555025"/>
          </a:xfrm>
          <a:prstGeom prst="rect">
            <a:avLst/>
          </a:prstGeom>
        </p:spPr>
      </p:pic>
      <p:sp>
        <p:nvSpPr>
          <p:cNvPr id="9" name="Speech Bubble: Rectangle with Corners Rounded 8">
            <a:extLst>
              <a:ext uri="{FF2B5EF4-FFF2-40B4-BE49-F238E27FC236}">
                <a16:creationId xmlns:a16="http://schemas.microsoft.com/office/drawing/2014/main" id="{4FBC778D-FF72-4179-8918-D899BDF86733}"/>
              </a:ext>
            </a:extLst>
          </p:cNvPr>
          <p:cNvSpPr/>
          <p:nvPr/>
        </p:nvSpPr>
        <p:spPr>
          <a:xfrm>
            <a:off x="10486415" y="711675"/>
            <a:ext cx="1021405" cy="1196504"/>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Why are the roads such a mess</a:t>
            </a:r>
          </a:p>
        </p:txBody>
      </p:sp>
      <p:sp>
        <p:nvSpPr>
          <p:cNvPr id="10" name="Speech Bubble: Rectangle with Corners Rounded 9">
            <a:extLst>
              <a:ext uri="{FF2B5EF4-FFF2-40B4-BE49-F238E27FC236}">
                <a16:creationId xmlns:a16="http://schemas.microsoft.com/office/drawing/2014/main" id="{1535E690-7213-4FF6-A285-D5E6D9E166A6}"/>
              </a:ext>
            </a:extLst>
          </p:cNvPr>
          <p:cNvSpPr/>
          <p:nvPr/>
        </p:nvSpPr>
        <p:spPr>
          <a:xfrm rot="20772203">
            <a:off x="4528226" y="2801566"/>
            <a:ext cx="1084634" cy="972766"/>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 am going to report this while I wait for my ride.</a:t>
            </a:r>
          </a:p>
        </p:txBody>
      </p:sp>
      <p:sp>
        <p:nvSpPr>
          <p:cNvPr id="11" name="TextBox 10">
            <a:extLst>
              <a:ext uri="{FF2B5EF4-FFF2-40B4-BE49-F238E27FC236}">
                <a16:creationId xmlns:a16="http://schemas.microsoft.com/office/drawing/2014/main" id="{7D64A751-3DA3-4F56-A973-992F749D14D4}"/>
              </a:ext>
            </a:extLst>
          </p:cNvPr>
          <p:cNvSpPr txBox="1"/>
          <p:nvPr/>
        </p:nvSpPr>
        <p:spPr>
          <a:xfrm>
            <a:off x="312004" y="6273190"/>
            <a:ext cx="3871610" cy="369332"/>
          </a:xfrm>
          <a:prstGeom prst="rect">
            <a:avLst/>
          </a:prstGeom>
          <a:solidFill>
            <a:schemeClr val="bg1">
              <a:lumMod val="95000"/>
            </a:schemeClr>
          </a:solidFill>
        </p:spPr>
        <p:txBody>
          <a:bodyPr wrap="square" rtlCol="0">
            <a:spAutoFit/>
          </a:bodyPr>
          <a:lstStyle/>
          <a:p>
            <a:r>
              <a:rPr lang="en-US" dirty="0"/>
              <a:t>Design Solution</a:t>
            </a:r>
          </a:p>
        </p:txBody>
      </p:sp>
      <p:sp>
        <p:nvSpPr>
          <p:cNvPr id="12" name="TextBox 11">
            <a:extLst>
              <a:ext uri="{FF2B5EF4-FFF2-40B4-BE49-F238E27FC236}">
                <a16:creationId xmlns:a16="http://schemas.microsoft.com/office/drawing/2014/main" id="{F4F669F8-B491-4A96-B684-D272D3DB7DEC}"/>
              </a:ext>
            </a:extLst>
          </p:cNvPr>
          <p:cNvSpPr txBox="1"/>
          <p:nvPr/>
        </p:nvSpPr>
        <p:spPr>
          <a:xfrm>
            <a:off x="4907603" y="5811525"/>
            <a:ext cx="6770451" cy="923330"/>
          </a:xfrm>
          <a:prstGeom prst="rect">
            <a:avLst/>
          </a:prstGeom>
          <a:noFill/>
        </p:spPr>
        <p:txBody>
          <a:bodyPr wrap="square" rtlCol="0">
            <a:spAutoFit/>
          </a:bodyPr>
          <a:lstStyle/>
          <a:p>
            <a:r>
              <a:rPr lang="en-US" dirty="0"/>
              <a:t>This storyboard shows the importance that mobile access will be for the application. The user is most likely to report issues while they are out and about.</a:t>
            </a:r>
          </a:p>
        </p:txBody>
      </p:sp>
    </p:spTree>
    <p:extLst>
      <p:ext uri="{BB962C8B-B14F-4D97-AF65-F5344CB8AC3E}">
        <p14:creationId xmlns:p14="http://schemas.microsoft.com/office/powerpoint/2010/main" val="2560198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565646" y="301072"/>
            <a:ext cx="3517567" cy="497081"/>
          </a:xfrm>
        </p:spPr>
        <p:txBody>
          <a:bodyPr anchor="b">
            <a:normAutofit fontScale="90000"/>
          </a:bodyPr>
          <a:lstStyle/>
          <a:p>
            <a:r>
              <a:rPr lang="en-US" sz="3300" dirty="0"/>
              <a:t>Wireframe</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321732" y="859190"/>
            <a:ext cx="4021668" cy="4943359"/>
          </a:xfrm>
        </p:spPr>
        <p:txBody>
          <a:bodyPr>
            <a:normAutofit fontScale="92500" lnSpcReduction="20000"/>
          </a:bodyPr>
          <a:lstStyle/>
          <a:p>
            <a:r>
              <a:rPr lang="en-US" dirty="0"/>
              <a:t>Once we believe the design is practical and worth developing, then the next step is to create a cheap prototype. </a:t>
            </a:r>
            <a:br>
              <a:rPr lang="en-US" dirty="0"/>
            </a:br>
            <a:br>
              <a:rPr lang="en-US" dirty="0"/>
            </a:br>
            <a:r>
              <a:rPr lang="en-US" dirty="0"/>
              <a:t>For web applications, a cheap prototype is called a wireframe. It is intended to show what the application may look like, but without color or images. </a:t>
            </a:r>
            <a:br>
              <a:rPr lang="en-US" dirty="0"/>
            </a:br>
            <a:br>
              <a:rPr lang="en-US" dirty="0"/>
            </a:br>
            <a:r>
              <a:rPr lang="en-US" dirty="0"/>
              <a:t>This helps us understands the layout of the application. </a:t>
            </a:r>
          </a:p>
          <a:p>
            <a:r>
              <a:rPr lang="en-US" dirty="0"/>
              <a:t>Also it helps us understand what elements will be needed for the project. Which can help us understand the complexity and cost of the project.</a:t>
            </a:r>
          </a:p>
          <a:p>
            <a:r>
              <a:rPr lang="en-US" dirty="0"/>
              <a:t>For example, allowing the user to upload images can add to the cost of an application.</a:t>
            </a:r>
            <a:br>
              <a:rPr lang="en-US" dirty="0"/>
            </a:br>
            <a:endParaRPr lang="en-US" dirty="0"/>
          </a:p>
        </p:txBody>
      </p:sp>
      <p:pic>
        <p:nvPicPr>
          <p:cNvPr id="5" name="Picture 4" descr="A screenshot of a cell phone&#10;&#10;Description automatically generated">
            <a:extLst>
              <a:ext uri="{FF2B5EF4-FFF2-40B4-BE49-F238E27FC236}">
                <a16:creationId xmlns:a16="http://schemas.microsoft.com/office/drawing/2014/main" id="{20A4AE16-FD80-493D-9E8B-E5A526D0C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0"/>
            <a:ext cx="4753697" cy="6858000"/>
          </a:xfrm>
          <a:prstGeom prst="rect">
            <a:avLst/>
          </a:prstGeom>
        </p:spPr>
      </p:pic>
      <p:sp>
        <p:nvSpPr>
          <p:cNvPr id="6" name="TextBox 5">
            <a:extLst>
              <a:ext uri="{FF2B5EF4-FFF2-40B4-BE49-F238E27FC236}">
                <a16:creationId xmlns:a16="http://schemas.microsoft.com/office/drawing/2014/main" id="{616902AB-D70F-4A74-82FF-B1103B4269F7}"/>
              </a:ext>
            </a:extLst>
          </p:cNvPr>
          <p:cNvSpPr txBox="1"/>
          <p:nvPr/>
        </p:nvSpPr>
        <p:spPr>
          <a:xfrm>
            <a:off x="321732" y="6068910"/>
            <a:ext cx="3871610" cy="646331"/>
          </a:xfrm>
          <a:prstGeom prst="rect">
            <a:avLst/>
          </a:prstGeom>
          <a:solidFill>
            <a:schemeClr val="bg1">
              <a:lumMod val="95000"/>
            </a:schemeClr>
          </a:solidFill>
        </p:spPr>
        <p:txBody>
          <a:bodyPr wrap="square" rtlCol="0">
            <a:spAutoFit/>
          </a:bodyPr>
          <a:lstStyle/>
          <a:p>
            <a:r>
              <a:rPr lang="en-US" dirty="0"/>
              <a:t>Design Solution</a:t>
            </a:r>
          </a:p>
          <a:p>
            <a:r>
              <a:rPr lang="en-US" dirty="0"/>
              <a:t>Prototype Candidates</a:t>
            </a:r>
          </a:p>
        </p:txBody>
      </p:sp>
    </p:spTree>
    <p:extLst>
      <p:ext uri="{BB962C8B-B14F-4D97-AF65-F5344CB8AC3E}">
        <p14:creationId xmlns:p14="http://schemas.microsoft.com/office/powerpoint/2010/main" val="30923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599692" y="335605"/>
            <a:ext cx="3517567" cy="911922"/>
          </a:xfrm>
        </p:spPr>
        <p:txBody>
          <a:bodyPr anchor="b">
            <a:normAutofit fontScale="90000"/>
          </a:bodyPr>
          <a:lstStyle/>
          <a:p>
            <a:r>
              <a:rPr lang="en-US" sz="3300" dirty="0"/>
              <a:t>Interactive Wireframe</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599692" y="1428258"/>
            <a:ext cx="3517567" cy="4880129"/>
          </a:xfrm>
        </p:spPr>
        <p:txBody>
          <a:bodyPr>
            <a:normAutofit/>
          </a:bodyPr>
          <a:lstStyle/>
          <a:p>
            <a:r>
              <a:rPr lang="en-US" dirty="0"/>
              <a:t>With modern tools, we can develop interactive wireframes. </a:t>
            </a:r>
            <a:br>
              <a:rPr lang="en-US" dirty="0"/>
            </a:br>
            <a:br>
              <a:rPr lang="en-US" dirty="0"/>
            </a:br>
            <a:r>
              <a:rPr lang="en-US" dirty="0"/>
              <a:t>This can help the customers see how the application might work, without having to explain it to them with a storyboard.</a:t>
            </a:r>
          </a:p>
        </p:txBody>
      </p:sp>
      <p:sp>
        <p:nvSpPr>
          <p:cNvPr id="4" name="TextBox 3">
            <a:extLst>
              <a:ext uri="{FF2B5EF4-FFF2-40B4-BE49-F238E27FC236}">
                <a16:creationId xmlns:a16="http://schemas.microsoft.com/office/drawing/2014/main" id="{58D72CC1-95C2-4422-ABDD-EF91D49EBD42}"/>
              </a:ext>
            </a:extLst>
          </p:cNvPr>
          <p:cNvSpPr txBox="1"/>
          <p:nvPr/>
        </p:nvSpPr>
        <p:spPr>
          <a:xfrm>
            <a:off x="5175116" y="1050588"/>
            <a:ext cx="6789906" cy="2031325"/>
          </a:xfrm>
          <a:prstGeom prst="rect">
            <a:avLst/>
          </a:prstGeom>
          <a:noFill/>
        </p:spPr>
        <p:txBody>
          <a:bodyPr wrap="square" rtlCol="0">
            <a:spAutoFit/>
          </a:bodyPr>
          <a:lstStyle/>
          <a:p>
            <a:r>
              <a:rPr lang="en-US" dirty="0"/>
              <a:t>To see the interactive wireframe for this project go to the link below. </a:t>
            </a:r>
          </a:p>
          <a:p>
            <a:pPr algn="ctr"/>
            <a:br>
              <a:rPr lang="en-US" dirty="0"/>
            </a:br>
            <a:r>
              <a:rPr lang="en-US" dirty="0">
                <a:hlinkClick r:id="rId2"/>
              </a:rPr>
              <a:t>https://97pdvd.axshare.com</a:t>
            </a:r>
            <a:br>
              <a:rPr lang="en-US" dirty="0"/>
            </a:br>
            <a:r>
              <a:rPr lang="en-US" dirty="0"/>
              <a:t>Password : </a:t>
            </a:r>
            <a:r>
              <a:rPr lang="en-US" dirty="0" err="1"/>
              <a:t>rabbitfire</a:t>
            </a:r>
            <a:endParaRPr lang="en-US" dirty="0"/>
          </a:p>
          <a:p>
            <a:br>
              <a:rPr lang="en-US" dirty="0"/>
            </a:br>
            <a:r>
              <a:rPr lang="en-US" dirty="0"/>
              <a:t>I provided yellow notes that appear next the designs that explain the various interactions that the prototype currently supports.</a:t>
            </a:r>
          </a:p>
        </p:txBody>
      </p:sp>
      <p:sp>
        <p:nvSpPr>
          <p:cNvPr id="5" name="TextBox 4">
            <a:extLst>
              <a:ext uri="{FF2B5EF4-FFF2-40B4-BE49-F238E27FC236}">
                <a16:creationId xmlns:a16="http://schemas.microsoft.com/office/drawing/2014/main" id="{E27BD41C-3865-47F5-BE3B-146F4366AED3}"/>
              </a:ext>
            </a:extLst>
          </p:cNvPr>
          <p:cNvSpPr txBox="1"/>
          <p:nvPr/>
        </p:nvSpPr>
        <p:spPr>
          <a:xfrm>
            <a:off x="321732" y="6083502"/>
            <a:ext cx="3871610" cy="369332"/>
          </a:xfrm>
          <a:prstGeom prst="rect">
            <a:avLst/>
          </a:prstGeom>
          <a:solidFill>
            <a:schemeClr val="bg1">
              <a:lumMod val="95000"/>
            </a:schemeClr>
          </a:solidFill>
        </p:spPr>
        <p:txBody>
          <a:bodyPr wrap="square" rtlCol="0">
            <a:spAutoFit/>
          </a:bodyPr>
          <a:lstStyle/>
          <a:p>
            <a:r>
              <a:rPr lang="en-US" dirty="0"/>
              <a:t>Prototype Candidates</a:t>
            </a:r>
          </a:p>
        </p:txBody>
      </p:sp>
    </p:spTree>
    <p:extLst>
      <p:ext uri="{BB962C8B-B14F-4D97-AF65-F5344CB8AC3E}">
        <p14:creationId xmlns:p14="http://schemas.microsoft.com/office/powerpoint/2010/main" val="383274384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0</TotalTime>
  <Words>3374</Words>
  <Application>Microsoft Office PowerPoint</Application>
  <PresentationFormat>Widescreen</PresentationFormat>
  <Paragraphs>220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Bookman Old Style</vt:lpstr>
      <vt:lpstr>Calibri</vt:lpstr>
      <vt:lpstr>Franklin Gothic Book</vt:lpstr>
      <vt:lpstr>1_RetrospectVTI</vt:lpstr>
      <vt:lpstr>MyGovernment</vt:lpstr>
      <vt:lpstr>UX Wheel</vt:lpstr>
      <vt:lpstr>The Problem</vt:lpstr>
      <vt:lpstr>Brain Storming</vt:lpstr>
      <vt:lpstr>Personas</vt:lpstr>
      <vt:lpstr>Scope</vt:lpstr>
      <vt:lpstr>Story Boards</vt:lpstr>
      <vt:lpstr>Wireframe</vt:lpstr>
      <vt:lpstr>Interactive Wireframe</vt:lpstr>
      <vt:lpstr>Prettifyied Prototype</vt:lpstr>
      <vt:lpstr>User Evaluation</vt:lpstr>
      <vt:lpstr>Now Lets Review  the MyGovernment Application</vt:lpstr>
      <vt:lpstr>Login View</vt:lpstr>
      <vt:lpstr>Sign-Up View</vt:lpstr>
      <vt:lpstr>Menu</vt:lpstr>
      <vt:lpstr>Issue List</vt:lpstr>
      <vt:lpstr>Issue Card</vt:lpstr>
      <vt:lpstr>View Issue</vt:lpstr>
      <vt:lpstr>Edit Issue</vt:lpstr>
      <vt:lpstr>Create Issue</vt:lpstr>
      <vt:lpstr>Issue Map</vt:lpstr>
      <vt:lpstr>Issue Map – Controls</vt:lpstr>
      <vt:lpstr>Issue Map Issue Selected</vt:lpstr>
      <vt:lpstr>The End? Nope, now we repeat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2020-03-22T19:17:38Z</dcterms:created>
  <dcterms:modified xsi:type="dcterms:W3CDTF">2020-03-23T02:19:31Z</dcterms:modified>
</cp:coreProperties>
</file>