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70" r:id="rId5"/>
    <p:sldId id="271" r:id="rId6"/>
    <p:sldId id="272" r:id="rId7"/>
    <p:sldId id="262" r:id="rId8"/>
    <p:sldId id="261" r:id="rId9"/>
    <p:sldId id="263" r:id="rId10"/>
    <p:sldId id="264" r:id="rId11"/>
    <p:sldId id="267" r:id="rId12"/>
    <p:sldId id="269" r:id="rId13"/>
    <p:sldId id="279" r:id="rId14"/>
    <p:sldId id="280" r:id="rId15"/>
    <p:sldId id="265" r:id="rId16"/>
    <p:sldId id="266" r:id="rId17"/>
    <p:sldId id="273" r:id="rId18"/>
    <p:sldId id="274" r:id="rId19"/>
    <p:sldId id="275" r:id="rId20"/>
    <p:sldId id="276" r:id="rId21"/>
    <p:sldId id="277" r:id="rId22"/>
    <p:sldId id="278" r:id="rId23"/>
  </p:sldIdLst>
  <p:sldSz cx="9144000" cy="5143500" type="screen16x9"/>
  <p:notesSz cx="6858000" cy="9144000"/>
  <p:embeddedFontLst>
    <p:embeddedFont>
      <p:font typeface="Cambria Math" panose="02040503050406030204" pitchFamily="18" charset="0"/>
      <p:regular r:id="rId25"/>
    </p:embeddedFont>
    <p:embeddedFont>
      <p:font typeface="Lato" panose="020F0502020204030203" pitchFamily="34" charset="0"/>
      <p:regular r:id="rId26"/>
      <p:bold r:id="rId27"/>
      <p:italic r:id="rId28"/>
      <p:boldItalic r:id="rId29"/>
    </p:embeddedFont>
    <p:embeddedFont>
      <p:font typeface="Raleway"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A199B-3A31-48D6-A83E-2E9F14FAD2F0}" v="29" dt="2021-01-08T22:23:31.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b902f7e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b902f7e6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b902f7e6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b902f7e6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b902f7e6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b902f7e6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3.xml"/><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CSE 20 Discussion - Week 10</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Review</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49F5-5E9D-4745-9908-176966B49D62}"/>
              </a:ext>
            </a:extLst>
          </p:cNvPr>
          <p:cNvSpPr>
            <a:spLocks noGrp="1"/>
          </p:cNvSpPr>
          <p:nvPr>
            <p:ph type="title"/>
          </p:nvPr>
        </p:nvSpPr>
        <p:spPr>
          <a:xfrm>
            <a:off x="729450" y="535925"/>
            <a:ext cx="7688700" cy="535200"/>
          </a:xfrm>
        </p:spPr>
        <p:txBody>
          <a:bodyPr/>
          <a:lstStyle/>
          <a:p>
            <a:r>
              <a:rPr lang="en-US" dirty="0"/>
              <a:t>Problem2</a:t>
            </a:r>
          </a:p>
        </p:txBody>
      </p:sp>
      <p:pic>
        <p:nvPicPr>
          <p:cNvPr id="5" name="Picture 4" descr="Text, letter&#10;&#10;Description automatically generated">
            <a:extLst>
              <a:ext uri="{FF2B5EF4-FFF2-40B4-BE49-F238E27FC236}">
                <a16:creationId xmlns:a16="http://schemas.microsoft.com/office/drawing/2014/main" id="{42F309A6-C970-2649-AB7C-37BADAD9FF8E}"/>
              </a:ext>
            </a:extLst>
          </p:cNvPr>
          <p:cNvPicPr>
            <a:picLocks noChangeAspect="1"/>
          </p:cNvPicPr>
          <p:nvPr/>
        </p:nvPicPr>
        <p:blipFill>
          <a:blip r:embed="rId2"/>
          <a:stretch>
            <a:fillRect/>
          </a:stretch>
        </p:blipFill>
        <p:spPr>
          <a:xfrm>
            <a:off x="660903" y="1092200"/>
            <a:ext cx="6743700" cy="2959100"/>
          </a:xfrm>
          <a:prstGeom prst="rect">
            <a:avLst/>
          </a:prstGeom>
        </p:spPr>
      </p:pic>
      <p:sp>
        <p:nvSpPr>
          <p:cNvPr id="6" name="TextBox 5">
            <a:extLst>
              <a:ext uri="{FF2B5EF4-FFF2-40B4-BE49-F238E27FC236}">
                <a16:creationId xmlns:a16="http://schemas.microsoft.com/office/drawing/2014/main" id="{7FC32C73-64D5-F14E-A86D-85E205F52887}"/>
              </a:ext>
            </a:extLst>
          </p:cNvPr>
          <p:cNvSpPr txBox="1"/>
          <p:nvPr/>
        </p:nvSpPr>
        <p:spPr>
          <a:xfrm>
            <a:off x="393260" y="4072375"/>
            <a:ext cx="7278986" cy="276999"/>
          </a:xfrm>
          <a:prstGeom prst="rect">
            <a:avLst/>
          </a:prstGeom>
          <a:noFill/>
        </p:spPr>
        <p:txBody>
          <a:bodyPr wrap="square" rtlCol="0">
            <a:spAutoFit/>
          </a:bodyPr>
          <a:lstStyle/>
          <a:p>
            <a:r>
              <a:rPr lang="en-US" sz="1200" dirty="0">
                <a:solidFill>
                  <a:schemeClr val="bg2"/>
                </a:solidFill>
              </a:rPr>
              <a:t>Q: which step a definition or proof strategy is used incorrectly? </a:t>
            </a:r>
          </a:p>
        </p:txBody>
      </p:sp>
      <p:sp>
        <p:nvSpPr>
          <p:cNvPr id="10" name="Frame 9">
            <a:extLst>
              <a:ext uri="{FF2B5EF4-FFF2-40B4-BE49-F238E27FC236}">
                <a16:creationId xmlns:a16="http://schemas.microsoft.com/office/drawing/2014/main" id="{25AAABBB-9D32-A54A-B6B7-9D9292CB3BAC}"/>
              </a:ext>
            </a:extLst>
          </p:cNvPr>
          <p:cNvSpPr/>
          <p:nvPr/>
        </p:nvSpPr>
        <p:spPr>
          <a:xfrm>
            <a:off x="1004935" y="2290527"/>
            <a:ext cx="6319318" cy="281223"/>
          </a:xfrm>
          <a:prstGeom prst="frame">
            <a:avLst/>
          </a:prstGeom>
        </p:spPr>
        <p:style>
          <a:lnRef idx="2">
            <a:schemeClr val="accent3"/>
          </a:lnRef>
          <a:fillRef idx="1">
            <a:schemeClr val="lt1"/>
          </a:fillRef>
          <a:effectRef idx="0">
            <a:schemeClr val="accent3"/>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b="1">
              <a:ln/>
              <a:solidFill>
                <a:schemeClr val="accent3"/>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DCB603-83BE-5347-94DF-58C2D996EA17}"/>
                  </a:ext>
                </a:extLst>
              </p:cNvPr>
              <p:cNvSpPr txBox="1"/>
              <p:nvPr/>
            </p:nvSpPr>
            <p:spPr>
              <a:xfrm>
                <a:off x="393260" y="4316871"/>
                <a:ext cx="8153211" cy="738664"/>
              </a:xfrm>
              <a:prstGeom prst="rect">
                <a:avLst/>
              </a:prstGeom>
              <a:noFill/>
            </p:spPr>
            <p:txBody>
              <a:bodyPr wrap="square" rtlCol="0">
                <a:spAutoFit/>
              </a:bodyPr>
              <a:lstStyle/>
              <a:p>
                <a:r>
                  <a:rPr lang="en-US" dirty="0"/>
                  <a:t>The incorrect step is 3, where proof by contraposition is incorrectly applied. When proving p -&gt; q by contraposition, we assume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a14:m>
                <a:r>
                  <a:rPr lang="en-US" dirty="0"/>
                  <a:t> and work to prove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t>. In general, it is not true that </a:t>
                </a:r>
                <a14:m>
                  <m:oMath xmlns:m="http://schemas.openxmlformats.org/officeDocument/2006/math">
                    <m:r>
                      <a:rPr lang="en-US"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𝑌</m:t>
                        </m:r>
                      </m:e>
                    </m:d>
                  </m:oMath>
                </a14:m>
                <a:r>
                  <a:rPr lang="en-US" dirty="0"/>
                  <a:t> is logically equivalent to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𝑋</m:t>
                        </m:r>
                      </m:e>
                    </m:d>
                  </m:oMath>
                </a14:m>
                <a:r>
                  <a:rPr lang="en-US" dirty="0"/>
                  <a:t>.</a:t>
                </a:r>
              </a:p>
            </p:txBody>
          </p:sp>
        </mc:Choice>
        <mc:Fallback xmlns="">
          <p:sp>
            <p:nvSpPr>
              <p:cNvPr id="11" name="TextBox 10">
                <a:extLst>
                  <a:ext uri="{FF2B5EF4-FFF2-40B4-BE49-F238E27FC236}">
                    <a16:creationId xmlns:a16="http://schemas.microsoft.com/office/drawing/2014/main" id="{ABDCB603-83BE-5347-94DF-58C2D996EA17}"/>
                  </a:ext>
                </a:extLst>
              </p:cNvPr>
              <p:cNvSpPr txBox="1">
                <a:spLocks noRot="1" noChangeAspect="1" noMove="1" noResize="1" noEditPoints="1" noAdjustHandles="1" noChangeArrowheads="1" noChangeShapeType="1" noTextEdit="1"/>
              </p:cNvSpPr>
              <p:nvPr/>
            </p:nvSpPr>
            <p:spPr>
              <a:xfrm>
                <a:off x="393260" y="4316871"/>
                <a:ext cx="8153211" cy="738664"/>
              </a:xfrm>
              <a:prstGeom prst="rect">
                <a:avLst/>
              </a:prstGeom>
              <a:blipFill>
                <a:blip r:embed="rId3"/>
                <a:stretch>
                  <a:fillRect l="-312" t="-1695" b="-8475"/>
                </a:stretch>
              </a:blipFill>
            </p:spPr>
            <p:txBody>
              <a:bodyPr/>
              <a:lstStyle/>
              <a:p>
                <a:r>
                  <a:rPr lang="en-US">
                    <a:noFill/>
                  </a:rPr>
                  <a:t> </a:t>
                </a:r>
              </a:p>
            </p:txBody>
          </p:sp>
        </mc:Fallback>
      </mc:AlternateContent>
    </p:spTree>
    <p:extLst>
      <p:ext uri="{BB962C8B-B14F-4D97-AF65-F5344CB8AC3E}">
        <p14:creationId xmlns:p14="http://schemas.microsoft.com/office/powerpoint/2010/main" val="405598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9B31485-00EF-214E-B429-5AD97C4F46B0}"/>
                  </a:ext>
                </a:extLst>
              </p:cNvPr>
              <p:cNvSpPr txBox="1"/>
              <p:nvPr/>
            </p:nvSpPr>
            <p:spPr>
              <a:xfrm>
                <a:off x="906919" y="1427677"/>
                <a:ext cx="8237081" cy="523220"/>
              </a:xfrm>
              <a:prstGeom prst="rect">
                <a:avLst/>
              </a:prstGeom>
              <a:noFill/>
            </p:spPr>
            <p:txBody>
              <a:bodyPr wrap="square" rtlCol="0">
                <a:spAutoFit/>
              </a:bodyPr>
              <a:lstStyle/>
              <a:p>
                <a:r>
                  <a:rPr lang="en-US" dirty="0"/>
                  <a:t>Provide a witness which could be used to prove following  existential quantification:</a:t>
                </a:r>
              </a:p>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𝑀𝑢𝑡</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𝐷𝑒𝑙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29B31485-00EF-214E-B429-5AD97C4F46B0}"/>
                  </a:ext>
                </a:extLst>
              </p:cNvPr>
              <p:cNvSpPr txBox="1">
                <a:spLocks noRot="1" noChangeAspect="1" noMove="1" noResize="1" noEditPoints="1" noAdjustHandles="1" noChangeArrowheads="1" noChangeShapeType="1" noTextEdit="1"/>
              </p:cNvSpPr>
              <p:nvPr/>
            </p:nvSpPr>
            <p:spPr>
              <a:xfrm>
                <a:off x="906919" y="1427677"/>
                <a:ext cx="8237081" cy="523220"/>
              </a:xfrm>
              <a:prstGeom prst="rect">
                <a:avLst/>
              </a:prstGeom>
              <a:blipFill>
                <a:blip r:embed="rId2"/>
                <a:stretch>
                  <a:fillRect l="-154" t="-2381" b="-714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1303B14-589D-7A45-ABCC-B5E2B1D7AC63}"/>
              </a:ext>
            </a:extLst>
          </p:cNvPr>
          <p:cNvPicPr>
            <a:picLocks noChangeAspect="1"/>
          </p:cNvPicPr>
          <p:nvPr/>
        </p:nvPicPr>
        <p:blipFill>
          <a:blip r:embed="rId3"/>
          <a:stretch>
            <a:fillRect/>
          </a:stretch>
        </p:blipFill>
        <p:spPr>
          <a:xfrm>
            <a:off x="3810000" y="227903"/>
            <a:ext cx="5334000" cy="571500"/>
          </a:xfrm>
          <a:prstGeom prst="rect">
            <a:avLst/>
          </a:prstGeom>
        </p:spPr>
      </p:pic>
      <p:pic>
        <p:nvPicPr>
          <p:cNvPr id="9" name="Picture 8">
            <a:extLst>
              <a:ext uri="{FF2B5EF4-FFF2-40B4-BE49-F238E27FC236}">
                <a16:creationId xmlns:a16="http://schemas.microsoft.com/office/drawing/2014/main" id="{6B8C74DF-D707-FA4E-9750-55BA96503608}"/>
              </a:ext>
            </a:extLst>
          </p:cNvPr>
          <p:cNvPicPr>
            <a:picLocks noChangeAspect="1"/>
          </p:cNvPicPr>
          <p:nvPr/>
        </p:nvPicPr>
        <p:blipFill rotWithShape="1">
          <a:blip r:embed="rId4"/>
          <a:srcRect r="12941"/>
          <a:stretch/>
        </p:blipFill>
        <p:spPr>
          <a:xfrm>
            <a:off x="3810000" y="841625"/>
            <a:ext cx="4567976" cy="520700"/>
          </a:xfrm>
          <a:prstGeom prst="rect">
            <a:avLst/>
          </a:prstGeom>
        </p:spPr>
      </p:pic>
      <p:pic>
        <p:nvPicPr>
          <p:cNvPr id="15" name="Picture 14" descr="Graphical user interface, text, email&#10;&#10;Description automatically generated">
            <a:extLst>
              <a:ext uri="{FF2B5EF4-FFF2-40B4-BE49-F238E27FC236}">
                <a16:creationId xmlns:a16="http://schemas.microsoft.com/office/drawing/2014/main" id="{66F428FD-F0BF-144B-9BEB-A44AC6DAFA9B}"/>
              </a:ext>
            </a:extLst>
          </p:cNvPr>
          <p:cNvPicPr>
            <a:picLocks noChangeAspect="1"/>
          </p:cNvPicPr>
          <p:nvPr/>
        </p:nvPicPr>
        <p:blipFill>
          <a:blip r:embed="rId5"/>
          <a:stretch>
            <a:fillRect/>
          </a:stretch>
        </p:blipFill>
        <p:spPr>
          <a:xfrm>
            <a:off x="838091" y="3631001"/>
            <a:ext cx="6350000" cy="901700"/>
          </a:xfrm>
          <a:prstGeom prst="rect">
            <a:avLst/>
          </a:prstGeom>
        </p:spPr>
      </p:pic>
      <p:sp>
        <p:nvSpPr>
          <p:cNvPr id="16" name="Title 1">
            <a:extLst>
              <a:ext uri="{FF2B5EF4-FFF2-40B4-BE49-F238E27FC236}">
                <a16:creationId xmlns:a16="http://schemas.microsoft.com/office/drawing/2014/main" id="{C9F76BF2-A849-DD41-8D4F-1602B289F96E}"/>
              </a:ext>
            </a:extLst>
          </p:cNvPr>
          <p:cNvSpPr>
            <a:spLocks noGrp="1"/>
          </p:cNvSpPr>
          <p:nvPr>
            <p:ph type="title"/>
          </p:nvPr>
        </p:nvSpPr>
        <p:spPr>
          <a:xfrm>
            <a:off x="838091" y="535925"/>
            <a:ext cx="7688700" cy="535200"/>
          </a:xfrm>
        </p:spPr>
        <p:txBody>
          <a:bodyPr/>
          <a:lstStyle/>
          <a:p>
            <a:r>
              <a:rPr lang="en-US" dirty="0"/>
              <a:t>Problem3</a:t>
            </a:r>
          </a:p>
        </p:txBody>
      </p:sp>
      <p:pic>
        <p:nvPicPr>
          <p:cNvPr id="18" name="Picture 17" descr="Text&#10;&#10;Description automatically generated with medium confidence">
            <a:extLst>
              <a:ext uri="{FF2B5EF4-FFF2-40B4-BE49-F238E27FC236}">
                <a16:creationId xmlns:a16="http://schemas.microsoft.com/office/drawing/2014/main" id="{E4F7D26B-661D-384D-AD51-50693A10F6CE}"/>
              </a:ext>
            </a:extLst>
          </p:cNvPr>
          <p:cNvPicPr>
            <a:picLocks noChangeAspect="1"/>
          </p:cNvPicPr>
          <p:nvPr/>
        </p:nvPicPr>
        <p:blipFill>
          <a:blip r:embed="rId6"/>
          <a:stretch>
            <a:fillRect/>
          </a:stretch>
        </p:blipFill>
        <p:spPr>
          <a:xfrm>
            <a:off x="1030114" y="1975888"/>
            <a:ext cx="7083771" cy="1667465"/>
          </a:xfrm>
          <a:prstGeom prst="rect">
            <a:avLst/>
          </a:prstGeom>
        </p:spPr>
      </p:pic>
      <p:cxnSp>
        <p:nvCxnSpPr>
          <p:cNvPr id="20" name="Straight Connector 19">
            <a:extLst>
              <a:ext uri="{FF2B5EF4-FFF2-40B4-BE49-F238E27FC236}">
                <a16:creationId xmlns:a16="http://schemas.microsoft.com/office/drawing/2014/main" id="{428EE281-13A1-0646-8918-CA4CBA3C8698}"/>
              </a:ext>
            </a:extLst>
          </p:cNvPr>
          <p:cNvCxnSpPr/>
          <p:nvPr/>
        </p:nvCxnSpPr>
        <p:spPr>
          <a:xfrm>
            <a:off x="4888871" y="425513"/>
            <a:ext cx="120511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5738B190-BCC4-7648-BC53-630BD9A42B23}"/>
              </a:ext>
            </a:extLst>
          </p:cNvPr>
          <p:cNvCxnSpPr/>
          <p:nvPr/>
        </p:nvCxnSpPr>
        <p:spPr>
          <a:xfrm>
            <a:off x="2940867" y="2198484"/>
            <a:ext cx="1205117"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74800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522D-5521-DE44-B648-1B646540BBA4}"/>
              </a:ext>
            </a:extLst>
          </p:cNvPr>
          <p:cNvSpPr>
            <a:spLocks noGrp="1"/>
          </p:cNvSpPr>
          <p:nvPr>
            <p:ph type="title"/>
          </p:nvPr>
        </p:nvSpPr>
        <p:spPr>
          <a:xfrm>
            <a:off x="838091" y="535925"/>
            <a:ext cx="7688700" cy="535200"/>
          </a:xfrm>
        </p:spPr>
        <p:txBody>
          <a:bodyPr/>
          <a:lstStyle/>
          <a:p>
            <a:r>
              <a:rPr lang="en-US" dirty="0"/>
              <a:t>Problem3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9B31485-00EF-214E-B429-5AD97C4F46B0}"/>
                  </a:ext>
                </a:extLst>
              </p:cNvPr>
              <p:cNvSpPr txBox="1"/>
              <p:nvPr/>
            </p:nvSpPr>
            <p:spPr>
              <a:xfrm>
                <a:off x="838091" y="1321806"/>
                <a:ext cx="7527311" cy="523220"/>
              </a:xfrm>
              <a:prstGeom prst="rect">
                <a:avLst/>
              </a:prstGeom>
              <a:noFill/>
            </p:spPr>
            <p:txBody>
              <a:bodyPr wrap="square" rtlCol="0">
                <a:spAutoFit/>
              </a:bodyPr>
              <a:lstStyle/>
              <a:p>
                <a:r>
                  <a:rPr lang="en-US" dirty="0"/>
                  <a:t>Provide a witness which could be used to prove following  existential quantification:</a:t>
                </a:r>
              </a:p>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𝑀𝑢𝑡</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𝐷𝑒𝑙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29B31485-00EF-214E-B429-5AD97C4F46B0}"/>
                  </a:ext>
                </a:extLst>
              </p:cNvPr>
              <p:cNvSpPr txBox="1">
                <a:spLocks noRot="1" noChangeAspect="1" noMove="1" noResize="1" noEditPoints="1" noAdjustHandles="1" noChangeArrowheads="1" noChangeShapeType="1" noTextEdit="1"/>
              </p:cNvSpPr>
              <p:nvPr/>
            </p:nvSpPr>
            <p:spPr>
              <a:xfrm>
                <a:off x="838091" y="1321806"/>
                <a:ext cx="7527311" cy="523220"/>
              </a:xfrm>
              <a:prstGeom prst="rect">
                <a:avLst/>
              </a:prstGeom>
              <a:blipFill>
                <a:blip r:embed="rId2"/>
                <a:stretch>
                  <a:fillRect l="-168" t="-2381"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36BBCC9-43BD-734C-BE0C-E98B41890B69}"/>
                  </a:ext>
                </a:extLst>
              </p:cNvPr>
              <p:cNvSpPr txBox="1"/>
              <p:nvPr/>
            </p:nvSpPr>
            <p:spPr>
              <a:xfrm>
                <a:off x="838091" y="2197253"/>
                <a:ext cx="7853236" cy="1600438"/>
              </a:xfrm>
              <a:prstGeom prst="rect">
                <a:avLst/>
              </a:prstGeom>
              <a:noFill/>
            </p:spPr>
            <p:txBody>
              <a:bodyPr wrap="square" rtlCol="0">
                <a:spAutoFit/>
              </a:bodyPr>
              <a:lstStyle/>
              <a:p>
                <a:r>
                  <a:rPr lang="en-US" dirty="0"/>
                  <a:t>Solution: A witness that proves this existential quantification is (AA,AA). This is an ordered pair of RNA strands (each component is a nonempty string whose characters are RNA bases), so it is in the domain of quantification S x S. We now evaluate the predicate being quantified:</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𝑀𝑢𝑡</m:t>
                    </m:r>
                    <m:d>
                      <m:dPr>
                        <m:ctrlPr>
                          <a:rPr lang="en-US" b="0" i="1" smtClean="0">
                            <a:latin typeface="Cambria Math" panose="02040503050406030204" pitchFamily="18" charset="0"/>
                          </a:rPr>
                        </m:ctrlPr>
                      </m:dPr>
                      <m:e>
                        <m:r>
                          <a:rPr lang="en-US" b="0" i="1" smtClean="0">
                            <a:latin typeface="Cambria Math" panose="02040503050406030204" pitchFamily="18" charset="0"/>
                          </a:rPr>
                          <m:t>𝐴𝐴</m:t>
                        </m:r>
                        <m:r>
                          <a:rPr lang="en-US" b="0" i="1" smtClean="0">
                            <a:latin typeface="Cambria Math" panose="02040503050406030204" pitchFamily="18" charset="0"/>
                          </a:rPr>
                          <m:t>,</m:t>
                        </m:r>
                        <m:r>
                          <a:rPr lang="en-US" b="0" i="1" smtClean="0">
                            <a:latin typeface="Cambria Math" panose="02040503050406030204" pitchFamily="18" charset="0"/>
                          </a:rPr>
                          <m:t>𝐴𝐴</m:t>
                        </m:r>
                      </m:e>
                    </m:d>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a:t> using the witness k = </a:t>
                </a:r>
                <a14:m>
                  <m:oMath xmlns:m="http://schemas.openxmlformats.org/officeDocument/2006/math">
                    <m:r>
                      <a:rPr lang="en-US" b="0" i="0" smtClean="0">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𝑍</m:t>
                        </m:r>
                      </m:e>
                      <m:sup>
                        <m:r>
                          <a:rPr lang="en-US" b="0" i="1" smtClean="0">
                            <a:latin typeface="Cambria Math" panose="02040503050406030204" pitchFamily="18" charset="0"/>
                            <a:ea typeface="Cambria Math" panose="02040503050406030204" pitchFamily="18" charset="0"/>
                          </a:rPr>
                          <m:t>+</m:t>
                        </m:r>
                      </m:sup>
                    </m:sSup>
                  </m:oMath>
                </a14:m>
                <a:r>
                  <a:rPr lang="en-US" dirty="0"/>
                  <a:t>, b =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A</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0" smtClean="0">
                        <a:latin typeface="Cambria Math" panose="02040503050406030204" pitchFamily="18" charset="0"/>
                        <a:ea typeface="Cambria Math" panose="02040503050406030204" pitchFamily="18" charset="0"/>
                      </a:rPr>
                      <m:t> </m:t>
                    </m:r>
                  </m:oMath>
                </a14:m>
                <a:r>
                  <a:rPr lang="en-US" dirty="0"/>
                  <a:t>since mutation(AA,1,A) = AA</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𝐷𝑒𝑙</m:t>
                    </m:r>
                    <m:d>
                      <m:dPr>
                        <m:ctrlPr>
                          <a:rPr lang="en-US" i="1">
                            <a:latin typeface="Cambria Math" panose="02040503050406030204" pitchFamily="18" charset="0"/>
                          </a:rPr>
                        </m:ctrlPr>
                      </m:dPr>
                      <m:e>
                        <m:r>
                          <a:rPr lang="en-US" i="1">
                            <a:latin typeface="Cambria Math" panose="02040503050406030204" pitchFamily="18" charset="0"/>
                          </a:rPr>
                          <m:t>𝐴</m:t>
                        </m:r>
                        <m:r>
                          <a:rPr lang="en-US" b="0" i="1" smtClean="0">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𝐴𝐴</m:t>
                        </m:r>
                      </m:e>
                    </m:d>
                    <m:r>
                      <a:rPr lang="en-US" i="1">
                        <a:latin typeface="Cambria Math" panose="02040503050406030204" pitchFamily="18" charset="0"/>
                      </a:rPr>
                      <m:t>=</m:t>
                    </m:r>
                    <m:r>
                      <a:rPr lang="en-US" i="1">
                        <a:latin typeface="Cambria Math" panose="02040503050406030204" pitchFamily="18" charset="0"/>
                      </a:rPr>
                      <m:t>𝑇</m:t>
                    </m:r>
                  </m:oMath>
                </a14:m>
                <a:r>
                  <a:rPr lang="en-US" dirty="0"/>
                  <a:t> using the witness k = </a:t>
                </a:r>
                <a14:m>
                  <m:oMath xmlns:m="http://schemas.openxmlformats.org/officeDocument/2006/math">
                    <m:r>
                      <a:rPr lang="en-US" dirty="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r>
                          <a:rPr lang="en-US" i="1">
                            <a:latin typeface="Cambria Math" panose="02040503050406030204" pitchFamily="18" charset="0"/>
                            <a:ea typeface="Cambria Math" panose="02040503050406030204" pitchFamily="18" charset="0"/>
                          </a:rPr>
                          <m:t>+</m:t>
                        </m:r>
                      </m:sup>
                    </m:sSup>
                  </m:oMath>
                </a14:m>
                <a:r>
                  <a:rPr lang="en-US" dirty="0"/>
                  <a:t> since deletion(AA,3) = AA.</a:t>
                </a:r>
              </a:p>
              <a:p>
                <a:r>
                  <a:rPr lang="en-US" dirty="0"/>
                  <a:t>Since each of the conjuncts evaluates to T, the ordered pair (A,A) is indeed a witness for this existential quantification. </a:t>
                </a:r>
              </a:p>
            </p:txBody>
          </p:sp>
        </mc:Choice>
        <mc:Fallback xmlns="">
          <p:sp>
            <p:nvSpPr>
              <p:cNvPr id="5" name="TextBox 4">
                <a:extLst>
                  <a:ext uri="{FF2B5EF4-FFF2-40B4-BE49-F238E27FC236}">
                    <a16:creationId xmlns:a16="http://schemas.microsoft.com/office/drawing/2014/main" id="{D36BBCC9-43BD-734C-BE0C-E98B41890B69}"/>
                  </a:ext>
                </a:extLst>
              </p:cNvPr>
              <p:cNvSpPr txBox="1">
                <a:spLocks noRot="1" noChangeAspect="1" noMove="1" noResize="1" noEditPoints="1" noAdjustHandles="1" noChangeArrowheads="1" noChangeShapeType="1" noTextEdit="1"/>
              </p:cNvSpPr>
              <p:nvPr/>
            </p:nvSpPr>
            <p:spPr>
              <a:xfrm>
                <a:off x="838091" y="2197253"/>
                <a:ext cx="7853236" cy="1600438"/>
              </a:xfrm>
              <a:prstGeom prst="rect">
                <a:avLst/>
              </a:prstGeom>
              <a:blipFill>
                <a:blip r:embed="rId3"/>
                <a:stretch>
                  <a:fillRect l="-161" b="-2344"/>
                </a:stretch>
              </a:blipFill>
            </p:spPr>
            <p:txBody>
              <a:bodyPr/>
              <a:lstStyle/>
              <a:p>
                <a:r>
                  <a:rPr lang="en-US">
                    <a:noFill/>
                  </a:rPr>
                  <a:t> </a:t>
                </a:r>
              </a:p>
            </p:txBody>
          </p:sp>
        </mc:Fallback>
      </mc:AlternateContent>
    </p:spTree>
    <p:extLst>
      <p:ext uri="{BB962C8B-B14F-4D97-AF65-F5344CB8AC3E}">
        <p14:creationId xmlns:p14="http://schemas.microsoft.com/office/powerpoint/2010/main" val="2001719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07D0-40AA-D84F-AA2E-DA2F0DE414A8}"/>
              </a:ext>
            </a:extLst>
          </p:cNvPr>
          <p:cNvSpPr>
            <a:spLocks noGrp="1"/>
          </p:cNvSpPr>
          <p:nvPr>
            <p:ph type="title"/>
          </p:nvPr>
        </p:nvSpPr>
        <p:spPr>
          <a:xfrm>
            <a:off x="729450" y="535925"/>
            <a:ext cx="7688700" cy="535200"/>
          </a:xfrm>
        </p:spPr>
        <p:txBody>
          <a:bodyPr/>
          <a:lstStyle/>
          <a:p>
            <a:r>
              <a:rPr lang="en-US" dirty="0"/>
              <a:t>Problem4</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2C2CCB5-3F02-D44D-9556-BD8F4065E5B7}"/>
                  </a:ext>
                </a:extLst>
              </p:cNvPr>
              <p:cNvSpPr txBox="1"/>
              <p:nvPr/>
            </p:nvSpPr>
            <p:spPr>
              <a:xfrm>
                <a:off x="729449" y="1385181"/>
                <a:ext cx="7753647" cy="1559979"/>
              </a:xfrm>
              <a:prstGeom prst="rect">
                <a:avLst/>
              </a:prstGeom>
              <a:noFill/>
            </p:spPr>
            <p:txBody>
              <a:bodyPr wrap="square" rtlCol="0">
                <a:spAutoFit/>
              </a:bodyPr>
              <a:lstStyle/>
              <a:p>
                <a:pPr algn="ctr"/>
                <a:r>
                  <a:rPr lang="en-US" dirty="0"/>
                  <a:t>Recall that A hex color is nonnegative integer, n, that has a base 16 fixed-width 6 expansion </a:t>
                </a:r>
                <a14:m>
                  <m:oMath xmlns:m="http://schemas.openxmlformats.org/officeDocument/2006/math">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e>
                      <m:sub>
                        <m:r>
                          <a:rPr lang="en-US" b="0" i="1" smtClean="0">
                            <a:latin typeface="Cambria Math" panose="02040503050406030204" pitchFamily="18" charset="0"/>
                          </a:rPr>
                          <m:t>16,6</m:t>
                        </m:r>
                      </m:sub>
                    </m:sSub>
                  </m:oMath>
                </a14:m>
                <a:endParaRPr lang="en-US" dirty="0"/>
              </a:p>
              <a:p>
                <a:r>
                  <a:rPr lang="en-US" dirty="0"/>
                  <a:t>For notational convenience, we define the set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16</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rPr>
                      <m:t>}</m:t>
                    </m:r>
                  </m:oMath>
                </a14:m>
                <a:r>
                  <a:rPr lang="en-US" dirty="0"/>
                  <a:t> of possible hex colors. </a:t>
                </a:r>
              </a:p>
              <a:p>
                <a:r>
                  <a:rPr lang="en-US" dirty="0"/>
                  <a:t>Suppose a startup video compression company proposes an algorithm to drastically reduce the memory required for each hex color and suggests using the function </a:t>
                </a:r>
              </a:p>
              <a:p>
                <a14:m>
                  <m:oMath xmlns:m="http://schemas.openxmlformats.org/officeDocument/2006/math">
                    <m:r>
                      <a:rPr lang="en-US" b="0" i="1" smtClean="0">
                        <a:latin typeface="Cambria Math" panose="02040503050406030204" pitchFamily="18" charset="0"/>
                      </a:rPr>
                      <m:t>𝑐𝑜𝑚𝑝𝑟𝑒𝑠𝑠</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&lt;4096}</m:t>
                    </m:r>
                  </m:oMath>
                </a14:m>
                <a:r>
                  <a:rPr lang="en-US" dirty="0"/>
                  <a:t> where </a:t>
                </a:r>
                <a14:m>
                  <m:oMath xmlns:m="http://schemas.openxmlformats.org/officeDocument/2006/math">
                    <m:r>
                      <a:rPr lang="en-US" b="0" i="1" smtClean="0">
                        <a:latin typeface="Cambria Math" panose="02040503050406030204" pitchFamily="18" charset="0"/>
                      </a:rPr>
                      <m:t>𝑐𝑜𝑚𝑝𝑟𝑒𝑠𝑠</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e>
                                </m:d>
                              </m:e>
                              <m:sub>
                                <m:r>
                                  <a:rPr lang="en-US" i="1">
                                    <a:latin typeface="Cambria Math" panose="02040503050406030204" pitchFamily="18" charset="0"/>
                                  </a:rPr>
                                  <m:t>16,6</m:t>
                                </m:r>
                              </m:sub>
                            </m:sSub>
                          </m:e>
                        </m:d>
                      </m:e>
                    </m:d>
                    <m:sSub>
                      <m:sSubPr>
                        <m:ctrlPr>
                          <a:rPr lang="en-US" i="1">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e>
                      <m:sub>
                        <m:r>
                          <a:rPr lang="en-US" i="1">
                            <a:latin typeface="Cambria Math" panose="02040503050406030204" pitchFamily="18" charset="0"/>
                          </a:rPr>
                          <m:t>16,</m:t>
                        </m:r>
                        <m:r>
                          <a:rPr lang="en-US" b="0" i="1" smtClean="0">
                            <a:latin typeface="Cambria Math" panose="02040503050406030204" pitchFamily="18" charset="0"/>
                          </a:rPr>
                          <m:t>3</m:t>
                        </m:r>
                      </m:sub>
                    </m:sSub>
                  </m:oMath>
                </a14:m>
                <a:endParaRPr lang="en-US" dirty="0"/>
              </a:p>
            </p:txBody>
          </p:sp>
        </mc:Choice>
        <mc:Fallback xmlns="">
          <p:sp>
            <p:nvSpPr>
              <p:cNvPr id="4" name="TextBox 3">
                <a:extLst>
                  <a:ext uri="{FF2B5EF4-FFF2-40B4-BE49-F238E27FC236}">
                    <a16:creationId xmlns:a16="http://schemas.microsoft.com/office/drawing/2014/main" id="{C2C2CCB5-3F02-D44D-9556-BD8F4065E5B7}"/>
                  </a:ext>
                </a:extLst>
              </p:cNvPr>
              <p:cNvSpPr txBox="1">
                <a:spLocks noRot="1" noChangeAspect="1" noMove="1" noResize="1" noEditPoints="1" noAdjustHandles="1" noChangeArrowheads="1" noChangeShapeType="1" noTextEdit="1"/>
              </p:cNvSpPr>
              <p:nvPr/>
            </p:nvSpPr>
            <p:spPr>
              <a:xfrm>
                <a:off x="729449" y="1385181"/>
                <a:ext cx="7753647" cy="1559979"/>
              </a:xfrm>
              <a:prstGeom prst="rect">
                <a:avLst/>
              </a:prstGeom>
              <a:blipFill>
                <a:blip r:embed="rId2"/>
                <a:stretch>
                  <a:fillRect l="-32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9DFC91F-6058-0D4A-AD28-6032F127ABD0}"/>
              </a:ext>
            </a:extLst>
          </p:cNvPr>
          <p:cNvSpPr txBox="1"/>
          <p:nvPr/>
        </p:nvSpPr>
        <p:spPr>
          <a:xfrm>
            <a:off x="729449" y="3032911"/>
            <a:ext cx="7228547" cy="523220"/>
          </a:xfrm>
          <a:prstGeom prst="rect">
            <a:avLst/>
          </a:prstGeom>
          <a:noFill/>
        </p:spPr>
        <p:txBody>
          <a:bodyPr wrap="square" rtlCol="0">
            <a:spAutoFit/>
          </a:bodyPr>
          <a:lstStyle/>
          <a:p>
            <a:r>
              <a:rPr lang="en-US" dirty="0"/>
              <a:t>Q1: Is compress one-to-one?</a:t>
            </a:r>
          </a:p>
          <a:p>
            <a:r>
              <a:rPr lang="en-US" dirty="0"/>
              <a:t>Q2: Is compress onto?</a:t>
            </a:r>
          </a:p>
        </p:txBody>
      </p:sp>
    </p:spTree>
    <p:extLst>
      <p:ext uri="{BB962C8B-B14F-4D97-AF65-F5344CB8AC3E}">
        <p14:creationId xmlns:p14="http://schemas.microsoft.com/office/powerpoint/2010/main" val="401674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07D0-40AA-D84F-AA2E-DA2F0DE414A8}"/>
              </a:ext>
            </a:extLst>
          </p:cNvPr>
          <p:cNvSpPr>
            <a:spLocks noGrp="1"/>
          </p:cNvSpPr>
          <p:nvPr>
            <p:ph type="title"/>
          </p:nvPr>
        </p:nvSpPr>
        <p:spPr>
          <a:xfrm>
            <a:off x="729450" y="535925"/>
            <a:ext cx="7688700" cy="535200"/>
          </a:xfrm>
        </p:spPr>
        <p:txBody>
          <a:bodyPr/>
          <a:lstStyle/>
          <a:p>
            <a:r>
              <a:rPr lang="en-US" dirty="0"/>
              <a:t>Problem 4</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2C2CCB5-3F02-D44D-9556-BD8F4065E5B7}"/>
                  </a:ext>
                </a:extLst>
              </p:cNvPr>
              <p:cNvSpPr txBox="1"/>
              <p:nvPr/>
            </p:nvSpPr>
            <p:spPr>
              <a:xfrm>
                <a:off x="664503" y="1206893"/>
                <a:ext cx="7753647" cy="1559979"/>
              </a:xfrm>
              <a:prstGeom prst="rect">
                <a:avLst/>
              </a:prstGeom>
              <a:noFill/>
            </p:spPr>
            <p:txBody>
              <a:bodyPr wrap="square" rtlCol="0">
                <a:spAutoFit/>
              </a:bodyPr>
              <a:lstStyle/>
              <a:p>
                <a:pPr algn="ctr"/>
                <a:r>
                  <a:rPr lang="en-US" dirty="0"/>
                  <a:t>Recall that A hex color is nonnegative integer, n, that has a base 16 fixed-width 6 expansion </a:t>
                </a:r>
                <a14:m>
                  <m:oMath xmlns:m="http://schemas.openxmlformats.org/officeDocument/2006/math">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e>
                      <m:sub>
                        <m:r>
                          <a:rPr lang="en-US" b="0" i="1" smtClean="0">
                            <a:latin typeface="Cambria Math" panose="02040503050406030204" pitchFamily="18" charset="0"/>
                          </a:rPr>
                          <m:t>16,6</m:t>
                        </m:r>
                      </m:sub>
                    </m:sSub>
                  </m:oMath>
                </a14:m>
                <a:endParaRPr lang="en-US" dirty="0"/>
              </a:p>
              <a:p>
                <a:r>
                  <a:rPr lang="en-US" dirty="0"/>
                  <a:t>For notational convenience, we define the set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16</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rPr>
                      <m:t>}</m:t>
                    </m:r>
                  </m:oMath>
                </a14:m>
                <a:r>
                  <a:rPr lang="en-US" dirty="0"/>
                  <a:t> of possible hex colors. </a:t>
                </a:r>
              </a:p>
              <a:p>
                <a:r>
                  <a:rPr lang="en-US" dirty="0"/>
                  <a:t>Suppose a startup video compression company proposes an algorithm to drastically reduce the memory required for each hex color and suggests using the function </a:t>
                </a:r>
              </a:p>
              <a:p>
                <a14:m>
                  <m:oMath xmlns:m="http://schemas.openxmlformats.org/officeDocument/2006/math">
                    <m:r>
                      <a:rPr lang="en-US" b="0" i="1" smtClean="0">
                        <a:latin typeface="Cambria Math" panose="02040503050406030204" pitchFamily="18" charset="0"/>
                      </a:rPr>
                      <m:t>𝑐𝑜𝑚𝑝𝑟𝑒𝑠𝑠</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&lt;4096}</m:t>
                    </m:r>
                  </m:oMath>
                </a14:m>
                <a:r>
                  <a:rPr lang="en-US" dirty="0"/>
                  <a:t> where </a:t>
                </a:r>
                <a14:m>
                  <m:oMath xmlns:m="http://schemas.openxmlformats.org/officeDocument/2006/math">
                    <m:r>
                      <a:rPr lang="en-US" b="0" i="1" smtClean="0">
                        <a:latin typeface="Cambria Math" panose="02040503050406030204" pitchFamily="18" charset="0"/>
                      </a:rPr>
                      <m:t>𝑐𝑜𝑚𝑝𝑟𝑒𝑠𝑠</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e>
                                </m:d>
                              </m:e>
                              <m:sub>
                                <m:r>
                                  <a:rPr lang="en-US" i="1">
                                    <a:latin typeface="Cambria Math" panose="02040503050406030204" pitchFamily="18" charset="0"/>
                                  </a:rPr>
                                  <m:t>16,6</m:t>
                                </m:r>
                              </m:sub>
                            </m:sSub>
                          </m:e>
                        </m:d>
                      </m:e>
                    </m:d>
                    <m:sSub>
                      <m:sSubPr>
                        <m:ctrlPr>
                          <a:rPr lang="en-US" i="1">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e>
                      <m:sub>
                        <m:r>
                          <a:rPr lang="en-US" i="1">
                            <a:latin typeface="Cambria Math" panose="02040503050406030204" pitchFamily="18" charset="0"/>
                          </a:rPr>
                          <m:t>16,</m:t>
                        </m:r>
                        <m:r>
                          <a:rPr lang="en-US" b="0" i="1" smtClean="0">
                            <a:latin typeface="Cambria Math" panose="02040503050406030204" pitchFamily="18" charset="0"/>
                          </a:rPr>
                          <m:t>3</m:t>
                        </m:r>
                      </m:sub>
                    </m:sSub>
                  </m:oMath>
                </a14:m>
                <a:endParaRPr lang="en-US" dirty="0"/>
              </a:p>
            </p:txBody>
          </p:sp>
        </mc:Choice>
        <mc:Fallback xmlns="">
          <p:sp>
            <p:nvSpPr>
              <p:cNvPr id="4" name="TextBox 3">
                <a:extLst>
                  <a:ext uri="{FF2B5EF4-FFF2-40B4-BE49-F238E27FC236}">
                    <a16:creationId xmlns:a16="http://schemas.microsoft.com/office/drawing/2014/main" id="{C2C2CCB5-3F02-D44D-9556-BD8F4065E5B7}"/>
                  </a:ext>
                </a:extLst>
              </p:cNvPr>
              <p:cNvSpPr txBox="1">
                <a:spLocks noRot="1" noChangeAspect="1" noMove="1" noResize="1" noEditPoints="1" noAdjustHandles="1" noChangeArrowheads="1" noChangeShapeType="1" noTextEdit="1"/>
              </p:cNvSpPr>
              <p:nvPr/>
            </p:nvSpPr>
            <p:spPr>
              <a:xfrm>
                <a:off x="664503" y="1206893"/>
                <a:ext cx="7753647" cy="1559979"/>
              </a:xfrm>
              <a:prstGeom prst="rect">
                <a:avLst/>
              </a:prstGeom>
              <a:blipFill>
                <a:blip r:embed="rId2"/>
                <a:stretch>
                  <a:fillRect l="-327" t="-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DFC91F-6058-0D4A-AD28-6032F127ABD0}"/>
                  </a:ext>
                </a:extLst>
              </p:cNvPr>
              <p:cNvSpPr txBox="1"/>
              <p:nvPr/>
            </p:nvSpPr>
            <p:spPr>
              <a:xfrm>
                <a:off x="654434" y="2766872"/>
                <a:ext cx="7835130" cy="2225161"/>
              </a:xfrm>
              <a:prstGeom prst="rect">
                <a:avLst/>
              </a:prstGeom>
              <a:noFill/>
            </p:spPr>
            <p:txBody>
              <a:bodyPr wrap="square" rtlCol="0">
                <a:spAutoFit/>
              </a:bodyPr>
              <a:lstStyle/>
              <a:p>
                <a:r>
                  <a:rPr lang="en-US" dirty="0"/>
                  <a:t>S1: compress is not one-to-one.</a:t>
                </a:r>
              </a:p>
              <a:p>
                <a:r>
                  <a:rPr lang="en-US" dirty="0">
                    <a:solidFill>
                      <a:schemeClr val="accent2">
                        <a:lumMod val="75000"/>
                      </a:schemeClr>
                    </a:solidFill>
                  </a:rPr>
                  <a:t>We consider two hex colors </a:t>
                </a:r>
                <a14:m>
                  <m:oMath xmlns:m="http://schemas.openxmlformats.org/officeDocument/2006/math">
                    <m:sSub>
                      <m:sSubPr>
                        <m:ctrlPr>
                          <a:rPr lang="en-US"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(000001)</m:t>
                        </m:r>
                      </m:e>
                      <m:sub>
                        <m:r>
                          <a:rPr lang="en-US" b="0" i="1" smtClean="0">
                            <a:solidFill>
                              <a:schemeClr val="accent2">
                                <a:lumMod val="75000"/>
                              </a:schemeClr>
                            </a:solidFill>
                            <a:latin typeface="Cambria Math" panose="02040503050406030204" pitchFamily="18" charset="0"/>
                          </a:rPr>
                          <m:t>16,6</m:t>
                        </m:r>
                      </m:sub>
                    </m:sSub>
                  </m:oMath>
                </a14:m>
                <a:r>
                  <a:rPr lang="en-US" dirty="0">
                    <a:solidFill>
                      <a:schemeClr val="accent2">
                        <a:lumMod val="75000"/>
                      </a:schemeClr>
                    </a:solidFill>
                  </a:rPr>
                  <a:t> and </a:t>
                </a:r>
                <a14:m>
                  <m:oMath xmlns:m="http://schemas.openxmlformats.org/officeDocument/2006/math">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(00000</m:t>
                        </m:r>
                        <m:r>
                          <a:rPr lang="en-US" b="0" i="1" smtClean="0">
                            <a:solidFill>
                              <a:schemeClr val="accent2">
                                <a:lumMod val="75000"/>
                              </a:schemeClr>
                            </a:solidFill>
                            <a:latin typeface="Cambria Math" panose="02040503050406030204" pitchFamily="18" charset="0"/>
                          </a:rPr>
                          <m:t>0</m:t>
                        </m:r>
                        <m:r>
                          <a:rPr lang="en-US" i="1">
                            <a:solidFill>
                              <a:schemeClr val="accent2">
                                <a:lumMod val="75000"/>
                              </a:schemeClr>
                            </a:solidFill>
                            <a:latin typeface="Cambria Math" panose="02040503050406030204" pitchFamily="18" charset="0"/>
                          </a:rPr>
                          <m:t>)</m:t>
                        </m:r>
                      </m:e>
                      <m:sub>
                        <m:r>
                          <a:rPr lang="en-US" i="1">
                            <a:solidFill>
                              <a:schemeClr val="accent2">
                                <a:lumMod val="75000"/>
                              </a:schemeClr>
                            </a:solidFill>
                            <a:latin typeface="Cambria Math" panose="02040503050406030204" pitchFamily="18" charset="0"/>
                          </a:rPr>
                          <m:t>16,6</m:t>
                        </m:r>
                      </m:sub>
                    </m:sSub>
                  </m:oMath>
                </a14:m>
                <a:r>
                  <a:rPr lang="en-US" dirty="0">
                    <a:solidFill>
                      <a:schemeClr val="accent2">
                        <a:lumMod val="75000"/>
                      </a:schemeClr>
                    </a:solidFill>
                  </a:rPr>
                  <a:t>. They both map to </a:t>
                </a:r>
                <a14:m>
                  <m:oMath xmlns:m="http://schemas.openxmlformats.org/officeDocument/2006/math">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(000)</m:t>
                        </m:r>
                      </m:e>
                      <m:sub>
                        <m:r>
                          <a:rPr lang="en-US" i="1">
                            <a:solidFill>
                              <a:schemeClr val="accent2">
                                <a:lumMod val="75000"/>
                              </a:schemeClr>
                            </a:solidFill>
                            <a:latin typeface="Cambria Math" panose="02040503050406030204" pitchFamily="18" charset="0"/>
                          </a:rPr>
                          <m:t>16,</m:t>
                        </m:r>
                        <m:r>
                          <a:rPr lang="en-US" b="0" i="1" smtClean="0">
                            <a:solidFill>
                              <a:schemeClr val="accent2">
                                <a:lumMod val="75000"/>
                              </a:schemeClr>
                            </a:solidFill>
                            <a:latin typeface="Cambria Math" panose="02040503050406030204" pitchFamily="18" charset="0"/>
                          </a:rPr>
                          <m:t>3</m:t>
                        </m:r>
                      </m:sub>
                    </m:sSub>
                  </m:oMath>
                </a14:m>
                <a:r>
                  <a:rPr lang="en-US" dirty="0">
                    <a:solidFill>
                      <a:schemeClr val="accent2">
                        <a:lumMod val="75000"/>
                      </a:schemeClr>
                    </a:solidFill>
                  </a:rPr>
                  <a:t> according to the compress function. Since distinct elements of the domain are being mapped to the same image, the function is not one-to-one.  </a:t>
                </a:r>
                <a:endParaRPr lang="en-US" dirty="0"/>
              </a:p>
              <a:p>
                <a:r>
                  <a:rPr lang="en-US" dirty="0"/>
                  <a:t>S2: compress onto is onto. </a:t>
                </a:r>
              </a:p>
              <a:p>
                <a:r>
                  <a:rPr lang="en-US" dirty="0">
                    <a:solidFill>
                      <a:schemeClr val="accent2">
                        <a:lumMod val="75000"/>
                      </a:schemeClr>
                    </a:solidFill>
                  </a:rPr>
                  <a:t>For an arbitrary element in the codomain, we can find its hexadecimal fixed-width 3 representation, </a:t>
                </a:r>
                <a14:m>
                  <m:oMath xmlns:m="http://schemas.openxmlformats.org/officeDocument/2006/math">
                    <m:r>
                      <a:rPr lang="en-US" b="0" i="1" smtClean="0">
                        <a:solidFill>
                          <a:schemeClr val="accent2">
                            <a:lumMod val="75000"/>
                          </a:schemeClr>
                        </a:solidFill>
                        <a:latin typeface="Cambria Math" panose="02040503050406030204" pitchFamily="18" charset="0"/>
                      </a:rPr>
                      <m:t>𝑦</m:t>
                    </m:r>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m:t>
                        </m:r>
                        <m:sSub>
                          <m:sSubPr>
                            <m:ctrlPr>
                              <a:rPr lang="en-US" i="1">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𝑦</m:t>
                            </m:r>
                          </m:e>
                          <m:sub>
                            <m:r>
                              <a:rPr lang="en-US" b="0" i="1" smtClean="0">
                                <a:solidFill>
                                  <a:schemeClr val="accent2">
                                    <a:lumMod val="75000"/>
                                  </a:schemeClr>
                                </a:solidFill>
                                <a:latin typeface="Cambria Math" panose="02040503050406030204" pitchFamily="18" charset="0"/>
                              </a:rPr>
                              <m:t>2</m:t>
                            </m:r>
                          </m:sub>
                        </m:sSub>
                        <m:sSub>
                          <m:sSubPr>
                            <m:ctrlPr>
                              <a:rPr lang="en-US" i="1">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𝑦</m:t>
                            </m:r>
                          </m:e>
                          <m:sub>
                            <m:r>
                              <a:rPr lang="en-US" i="1">
                                <a:solidFill>
                                  <a:schemeClr val="accent2">
                                    <a:lumMod val="75000"/>
                                  </a:schemeClr>
                                </a:solidFill>
                                <a:latin typeface="Cambria Math" panose="02040503050406030204" pitchFamily="18" charset="0"/>
                              </a:rPr>
                              <m:t>1</m:t>
                            </m:r>
                          </m:sub>
                        </m:sSub>
                        <m:sSub>
                          <m:sSubPr>
                            <m:ctrlPr>
                              <a:rPr lang="en-US" i="1">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𝑦</m:t>
                            </m:r>
                          </m:e>
                          <m:sub>
                            <m:r>
                              <a:rPr lang="en-US" b="0" i="1" smtClean="0">
                                <a:solidFill>
                                  <a:schemeClr val="accent2">
                                    <a:lumMod val="75000"/>
                                  </a:schemeClr>
                                </a:solidFill>
                                <a:latin typeface="Cambria Math" panose="02040503050406030204" pitchFamily="18" charset="0"/>
                              </a:rPr>
                              <m:t>0</m:t>
                            </m:r>
                          </m:sub>
                        </m:sSub>
                        <m:r>
                          <a:rPr lang="en-US" i="1">
                            <a:solidFill>
                              <a:schemeClr val="accent2">
                                <a:lumMod val="75000"/>
                              </a:schemeClr>
                            </a:solidFill>
                            <a:latin typeface="Cambria Math" panose="02040503050406030204" pitchFamily="18" charset="0"/>
                          </a:rPr>
                          <m:t>)</m:t>
                        </m:r>
                      </m:e>
                      <m:sub>
                        <m:r>
                          <a:rPr lang="en-US" i="1">
                            <a:solidFill>
                              <a:schemeClr val="accent2">
                                <a:lumMod val="75000"/>
                              </a:schemeClr>
                            </a:solidFill>
                            <a:latin typeface="Cambria Math" panose="02040503050406030204" pitchFamily="18" charset="0"/>
                          </a:rPr>
                          <m:t>16,3</m:t>
                        </m:r>
                      </m:sub>
                    </m:sSub>
                  </m:oMath>
                </a14:m>
                <a:r>
                  <a:rPr lang="en-US" dirty="0">
                    <a:solidFill>
                      <a:schemeClr val="accent2">
                        <a:lumMod val="75000"/>
                      </a:schemeClr>
                    </a:solidFill>
                  </a:rPr>
                  <a:t>. We need to find a witness hex color that is mapped to y by the definition of compress. Consider the hex color </a:t>
                </a:r>
                <a14:m>
                  <m:oMath xmlns:m="http://schemas.openxmlformats.org/officeDocument/2006/math">
                    <m:sSub>
                      <m:sSubPr>
                        <m:ctrlPr>
                          <a:rPr lang="en-US" i="1">
                            <a:solidFill>
                              <a:schemeClr val="accent2">
                                <a:lumMod val="75000"/>
                              </a:schemeClr>
                            </a:solidFill>
                            <a:latin typeface="Cambria Math" panose="02040503050406030204" pitchFamily="18" charset="0"/>
                          </a:rPr>
                        </m:ctrlPr>
                      </m:sSubPr>
                      <m:e>
                        <m:d>
                          <m:dPr>
                            <m:ctrlPr>
                              <a:rPr lang="en-US" i="1">
                                <a:solidFill>
                                  <a:schemeClr val="accent2">
                                    <a:lumMod val="75000"/>
                                  </a:schemeClr>
                                </a:solidFill>
                                <a:latin typeface="Cambria Math" panose="02040503050406030204" pitchFamily="18" charset="0"/>
                              </a:rPr>
                            </m:ctrlPr>
                          </m:dPr>
                          <m:e>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𝑦</m:t>
                                </m:r>
                              </m:e>
                              <m:sub>
                                <m:r>
                                  <a:rPr lang="en-US" i="1">
                                    <a:solidFill>
                                      <a:schemeClr val="accent2">
                                        <a:lumMod val="75000"/>
                                      </a:schemeClr>
                                    </a:solidFill>
                                    <a:latin typeface="Cambria Math" panose="02040503050406030204" pitchFamily="18" charset="0"/>
                                  </a:rPr>
                                  <m:t>2</m:t>
                                </m:r>
                              </m:sub>
                            </m:sSub>
                            <m:sSub>
                              <m:sSubPr>
                                <m:ctrlPr>
                                  <a:rPr lang="en-US" i="1">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0</m:t>
                                </m:r>
                                <m:r>
                                  <a:rPr lang="en-US" i="1">
                                    <a:solidFill>
                                      <a:schemeClr val="accent2">
                                        <a:lumMod val="75000"/>
                                      </a:schemeClr>
                                    </a:solidFill>
                                    <a:latin typeface="Cambria Math" panose="02040503050406030204" pitchFamily="18" charset="0"/>
                                  </a:rPr>
                                  <m:t>𝑦</m:t>
                                </m:r>
                              </m:e>
                              <m:sub>
                                <m:r>
                                  <a:rPr lang="en-US" i="1">
                                    <a:solidFill>
                                      <a:schemeClr val="accent2">
                                        <a:lumMod val="75000"/>
                                      </a:schemeClr>
                                    </a:solidFill>
                                    <a:latin typeface="Cambria Math" panose="02040503050406030204" pitchFamily="18" charset="0"/>
                                  </a:rPr>
                                  <m:t>1</m:t>
                                </m:r>
                              </m:sub>
                            </m:sSub>
                            <m:r>
                              <a:rPr lang="en-US" b="0" i="1" smtClean="0">
                                <a:solidFill>
                                  <a:schemeClr val="accent2">
                                    <a:lumMod val="75000"/>
                                  </a:schemeClr>
                                </a:solidFill>
                                <a:latin typeface="Cambria Math" panose="02040503050406030204" pitchFamily="18" charset="0"/>
                              </a:rPr>
                              <m:t>0</m:t>
                            </m:r>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𝑦</m:t>
                                </m:r>
                              </m:e>
                              <m:sub>
                                <m:r>
                                  <a:rPr lang="en-US" i="1">
                                    <a:solidFill>
                                      <a:schemeClr val="accent2">
                                        <a:lumMod val="75000"/>
                                      </a:schemeClr>
                                    </a:solidFill>
                                    <a:latin typeface="Cambria Math" panose="02040503050406030204" pitchFamily="18" charset="0"/>
                                  </a:rPr>
                                  <m:t>0</m:t>
                                </m:r>
                              </m:sub>
                            </m:sSub>
                            <m:r>
                              <a:rPr lang="en-US" b="0" i="1" smtClean="0">
                                <a:solidFill>
                                  <a:schemeClr val="accent2">
                                    <a:lumMod val="75000"/>
                                  </a:schemeClr>
                                </a:solidFill>
                                <a:latin typeface="Cambria Math" panose="02040503050406030204" pitchFamily="18" charset="0"/>
                              </a:rPr>
                              <m:t>0</m:t>
                            </m:r>
                          </m:e>
                        </m:d>
                      </m:e>
                      <m:sub>
                        <m:r>
                          <a:rPr lang="en-US" i="1">
                            <a:solidFill>
                              <a:schemeClr val="accent2">
                                <a:lumMod val="75000"/>
                              </a:schemeClr>
                            </a:solidFill>
                            <a:latin typeface="Cambria Math" panose="02040503050406030204" pitchFamily="18" charset="0"/>
                          </a:rPr>
                          <m:t>16,6</m:t>
                        </m:r>
                      </m:sub>
                    </m:sSub>
                  </m:oMath>
                </a14:m>
                <a:r>
                  <a:rPr lang="en-US" dirty="0">
                    <a:solidFill>
                      <a:schemeClr val="accent2">
                        <a:lumMod val="75000"/>
                      </a:schemeClr>
                    </a:solidFill>
                  </a:rPr>
                  <a:t>. By the definition of compress, </a:t>
                </a:r>
              </a:p>
              <a:p>
                <a14:m>
                  <m:oMath xmlns:m="http://schemas.openxmlformats.org/officeDocument/2006/math">
                    <m:r>
                      <a:rPr lang="en-US" i="1">
                        <a:solidFill>
                          <a:schemeClr val="accent2">
                            <a:lumMod val="75000"/>
                          </a:schemeClr>
                        </a:solidFill>
                        <a:latin typeface="Cambria Math" panose="02040503050406030204" pitchFamily="18" charset="0"/>
                      </a:rPr>
                      <m:t>𝑐𝑜𝑚𝑝𝑟𝑒𝑠𝑠</m:t>
                    </m:r>
                    <m:d>
                      <m:dPr>
                        <m:ctrlPr>
                          <a:rPr lang="en-US" i="1">
                            <a:solidFill>
                              <a:schemeClr val="accent2">
                                <a:lumMod val="75000"/>
                              </a:schemeClr>
                            </a:solidFill>
                            <a:latin typeface="Cambria Math" panose="02040503050406030204" pitchFamily="18" charset="0"/>
                          </a:rPr>
                        </m:ctrlPr>
                      </m:dPr>
                      <m:e>
                        <m:d>
                          <m:dPr>
                            <m:ctrlPr>
                              <a:rPr lang="en-US" i="1">
                                <a:solidFill>
                                  <a:schemeClr val="accent2">
                                    <a:lumMod val="75000"/>
                                  </a:schemeClr>
                                </a:solidFill>
                                <a:latin typeface="Cambria Math" panose="02040503050406030204" pitchFamily="18" charset="0"/>
                              </a:rPr>
                            </m:ctrlPr>
                          </m:dPr>
                          <m:e>
                            <m:sSub>
                              <m:sSubPr>
                                <m:ctrlPr>
                                  <a:rPr lang="en-US" i="1">
                                    <a:solidFill>
                                      <a:schemeClr val="accent2">
                                        <a:lumMod val="75000"/>
                                      </a:schemeClr>
                                    </a:solidFill>
                                    <a:latin typeface="Cambria Math" panose="02040503050406030204" pitchFamily="18" charset="0"/>
                                  </a:rPr>
                                </m:ctrlPr>
                              </m:sSubPr>
                              <m:e>
                                <m:d>
                                  <m:dPr>
                                    <m:ctrlPr>
                                      <a:rPr lang="en-US" i="1">
                                        <a:solidFill>
                                          <a:schemeClr val="accent2">
                                            <a:lumMod val="75000"/>
                                          </a:schemeClr>
                                        </a:solidFill>
                                        <a:latin typeface="Cambria Math" panose="02040503050406030204" pitchFamily="18" charset="0"/>
                                      </a:rPr>
                                    </m:ctrlPr>
                                  </m:dPr>
                                  <m:e>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𝑦</m:t>
                                        </m:r>
                                      </m:e>
                                      <m:sub>
                                        <m:r>
                                          <a:rPr lang="en-US" i="1">
                                            <a:solidFill>
                                              <a:schemeClr val="accent2">
                                                <a:lumMod val="75000"/>
                                              </a:schemeClr>
                                            </a:solidFill>
                                            <a:latin typeface="Cambria Math" panose="02040503050406030204" pitchFamily="18" charset="0"/>
                                          </a:rPr>
                                          <m:t>2</m:t>
                                        </m:r>
                                      </m:sub>
                                    </m:sSub>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0</m:t>
                                        </m:r>
                                        <m:r>
                                          <a:rPr lang="en-US" i="1">
                                            <a:solidFill>
                                              <a:schemeClr val="accent2">
                                                <a:lumMod val="75000"/>
                                              </a:schemeClr>
                                            </a:solidFill>
                                            <a:latin typeface="Cambria Math" panose="02040503050406030204" pitchFamily="18" charset="0"/>
                                          </a:rPr>
                                          <m:t>𝑦</m:t>
                                        </m:r>
                                      </m:e>
                                      <m:sub>
                                        <m:r>
                                          <a:rPr lang="en-US" i="1">
                                            <a:solidFill>
                                              <a:schemeClr val="accent2">
                                                <a:lumMod val="75000"/>
                                              </a:schemeClr>
                                            </a:solidFill>
                                            <a:latin typeface="Cambria Math" panose="02040503050406030204" pitchFamily="18" charset="0"/>
                                          </a:rPr>
                                          <m:t>1</m:t>
                                        </m:r>
                                      </m:sub>
                                    </m:sSub>
                                    <m:r>
                                      <a:rPr lang="en-US" i="1">
                                        <a:solidFill>
                                          <a:schemeClr val="accent2">
                                            <a:lumMod val="75000"/>
                                          </a:schemeClr>
                                        </a:solidFill>
                                        <a:latin typeface="Cambria Math" panose="02040503050406030204" pitchFamily="18" charset="0"/>
                                      </a:rPr>
                                      <m:t>0</m:t>
                                    </m:r>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𝑦</m:t>
                                        </m:r>
                                      </m:e>
                                      <m:sub>
                                        <m:r>
                                          <a:rPr lang="en-US" i="1">
                                            <a:solidFill>
                                              <a:schemeClr val="accent2">
                                                <a:lumMod val="75000"/>
                                              </a:schemeClr>
                                            </a:solidFill>
                                            <a:latin typeface="Cambria Math" panose="02040503050406030204" pitchFamily="18" charset="0"/>
                                          </a:rPr>
                                          <m:t>0</m:t>
                                        </m:r>
                                      </m:sub>
                                    </m:sSub>
                                    <m:r>
                                      <a:rPr lang="en-US" i="1">
                                        <a:solidFill>
                                          <a:schemeClr val="accent2">
                                            <a:lumMod val="75000"/>
                                          </a:schemeClr>
                                        </a:solidFill>
                                        <a:latin typeface="Cambria Math" panose="02040503050406030204" pitchFamily="18" charset="0"/>
                                      </a:rPr>
                                      <m:t>0</m:t>
                                    </m:r>
                                  </m:e>
                                </m:d>
                              </m:e>
                              <m:sub>
                                <m:r>
                                  <a:rPr lang="en-US" i="1">
                                    <a:solidFill>
                                      <a:schemeClr val="accent2">
                                        <a:lumMod val="75000"/>
                                      </a:schemeClr>
                                    </a:solidFill>
                                    <a:latin typeface="Cambria Math" panose="02040503050406030204" pitchFamily="18" charset="0"/>
                                  </a:rPr>
                                  <m:t>16,6</m:t>
                                </m:r>
                              </m:sub>
                            </m:sSub>
                          </m:e>
                        </m:d>
                      </m:e>
                    </m:d>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m:t>
                        </m:r>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𝑦</m:t>
                            </m:r>
                          </m:e>
                          <m:sub>
                            <m:r>
                              <a:rPr lang="en-US" i="1">
                                <a:solidFill>
                                  <a:schemeClr val="accent2">
                                    <a:lumMod val="75000"/>
                                  </a:schemeClr>
                                </a:solidFill>
                                <a:latin typeface="Cambria Math" panose="02040503050406030204" pitchFamily="18" charset="0"/>
                              </a:rPr>
                              <m:t>2</m:t>
                            </m:r>
                          </m:sub>
                        </m:sSub>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𝑦</m:t>
                            </m:r>
                          </m:e>
                          <m:sub>
                            <m:r>
                              <a:rPr lang="en-US" i="1">
                                <a:solidFill>
                                  <a:schemeClr val="accent2">
                                    <a:lumMod val="75000"/>
                                  </a:schemeClr>
                                </a:solidFill>
                                <a:latin typeface="Cambria Math" panose="02040503050406030204" pitchFamily="18" charset="0"/>
                              </a:rPr>
                              <m:t>1</m:t>
                            </m:r>
                          </m:sub>
                        </m:sSub>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𝑦</m:t>
                            </m:r>
                          </m:e>
                          <m:sub>
                            <m:r>
                              <a:rPr lang="en-US" i="1">
                                <a:solidFill>
                                  <a:schemeClr val="accent2">
                                    <a:lumMod val="75000"/>
                                  </a:schemeClr>
                                </a:solidFill>
                                <a:latin typeface="Cambria Math" panose="02040503050406030204" pitchFamily="18" charset="0"/>
                              </a:rPr>
                              <m:t>0</m:t>
                            </m:r>
                          </m:sub>
                        </m:sSub>
                        <m:r>
                          <a:rPr lang="en-US" i="1">
                            <a:solidFill>
                              <a:schemeClr val="accent2">
                                <a:lumMod val="75000"/>
                              </a:schemeClr>
                            </a:solidFill>
                            <a:latin typeface="Cambria Math" panose="02040503050406030204" pitchFamily="18" charset="0"/>
                          </a:rPr>
                          <m:t>)</m:t>
                        </m:r>
                      </m:e>
                      <m:sub>
                        <m:r>
                          <a:rPr lang="en-US" i="1">
                            <a:solidFill>
                              <a:schemeClr val="accent2">
                                <a:lumMod val="75000"/>
                              </a:schemeClr>
                            </a:solidFill>
                            <a:latin typeface="Cambria Math" panose="02040503050406030204" pitchFamily="18" charset="0"/>
                          </a:rPr>
                          <m:t>16,3</m:t>
                        </m:r>
                      </m:sub>
                    </m:sSub>
                  </m:oMath>
                </a14:m>
                <a:r>
                  <a:rPr lang="en-US" dirty="0">
                    <a:solidFill>
                      <a:schemeClr val="accent2">
                        <a:lumMod val="75000"/>
                      </a:schemeClr>
                    </a:solidFill>
                  </a:rPr>
                  <a:t> as required. </a:t>
                </a:r>
              </a:p>
            </p:txBody>
          </p:sp>
        </mc:Choice>
        <mc:Fallback xmlns="">
          <p:sp>
            <p:nvSpPr>
              <p:cNvPr id="5" name="TextBox 4">
                <a:extLst>
                  <a:ext uri="{FF2B5EF4-FFF2-40B4-BE49-F238E27FC236}">
                    <a16:creationId xmlns:a16="http://schemas.microsoft.com/office/drawing/2014/main" id="{29DFC91F-6058-0D4A-AD28-6032F127ABD0}"/>
                  </a:ext>
                </a:extLst>
              </p:cNvPr>
              <p:cNvSpPr txBox="1">
                <a:spLocks noRot="1" noChangeAspect="1" noMove="1" noResize="1" noEditPoints="1" noAdjustHandles="1" noChangeArrowheads="1" noChangeShapeType="1" noTextEdit="1"/>
              </p:cNvSpPr>
              <p:nvPr/>
            </p:nvSpPr>
            <p:spPr>
              <a:xfrm>
                <a:off x="654434" y="2766872"/>
                <a:ext cx="7835130" cy="2225161"/>
              </a:xfrm>
              <a:prstGeom prst="rect">
                <a:avLst/>
              </a:prstGeom>
              <a:blipFill>
                <a:blip r:embed="rId3"/>
                <a:stretch>
                  <a:fillRect l="-324" t="-565" r="-485"/>
                </a:stretch>
              </a:blipFill>
            </p:spPr>
            <p:txBody>
              <a:bodyPr/>
              <a:lstStyle/>
              <a:p>
                <a:r>
                  <a:rPr lang="en-US">
                    <a:noFill/>
                  </a:rPr>
                  <a:t> </a:t>
                </a:r>
              </a:p>
            </p:txBody>
          </p:sp>
        </mc:Fallback>
      </mc:AlternateContent>
    </p:spTree>
    <p:extLst>
      <p:ext uri="{BB962C8B-B14F-4D97-AF65-F5344CB8AC3E}">
        <p14:creationId xmlns:p14="http://schemas.microsoft.com/office/powerpoint/2010/main" val="268592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2F63-5778-C648-B6E9-9027D0AD3ABD}"/>
              </a:ext>
            </a:extLst>
          </p:cNvPr>
          <p:cNvSpPr>
            <a:spLocks noGrp="1"/>
          </p:cNvSpPr>
          <p:nvPr>
            <p:ph type="title"/>
          </p:nvPr>
        </p:nvSpPr>
        <p:spPr>
          <a:xfrm>
            <a:off x="729450" y="535925"/>
            <a:ext cx="7688700" cy="535200"/>
          </a:xfrm>
        </p:spPr>
        <p:txBody>
          <a:bodyPr/>
          <a:lstStyle/>
          <a:p>
            <a:r>
              <a:rPr lang="en-US" dirty="0"/>
              <a:t>Extra Problem </a:t>
            </a:r>
          </a:p>
        </p:txBody>
      </p:sp>
      <p:sp>
        <p:nvSpPr>
          <p:cNvPr id="3" name="Text Placeholder 2">
            <a:extLst>
              <a:ext uri="{FF2B5EF4-FFF2-40B4-BE49-F238E27FC236}">
                <a16:creationId xmlns:a16="http://schemas.microsoft.com/office/drawing/2014/main" id="{61D3E175-10F0-8541-B21C-77F8DA35BC84}"/>
              </a:ext>
            </a:extLst>
          </p:cNvPr>
          <p:cNvSpPr>
            <a:spLocks noGrp="1"/>
          </p:cNvSpPr>
          <p:nvPr>
            <p:ph type="body" idx="1"/>
          </p:nvPr>
        </p:nvSpPr>
        <p:spPr>
          <a:xfrm>
            <a:off x="0" y="1336490"/>
            <a:ext cx="9144000" cy="1524405"/>
          </a:xfrm>
        </p:spPr>
        <p:txBody>
          <a:bodyPr/>
          <a:lstStyle/>
          <a:p>
            <a:pPr marL="146050" indent="0">
              <a:buNone/>
            </a:pPr>
            <a:r>
              <a:rPr lang="en-US" dirty="0"/>
              <a:t>A shade of gray is one where the red component, green component, and blue component all have the same color. To convert a color to grayscale, we can average its three component values and use this average as the </a:t>
            </a:r>
            <a:r>
              <a:rPr lang="en-US" dirty="0" err="1"/>
              <a:t>grayscaled</a:t>
            </a:r>
            <a:r>
              <a:rPr lang="en-US" dirty="0"/>
              <a:t> color’s red component, green component, and blue component. Fill in the blanks in the following definition of the function </a:t>
            </a:r>
          </a:p>
          <a:p>
            <a:pPr marL="146050" indent="0">
              <a:buNone/>
            </a:pPr>
            <a:r>
              <a:rPr lang="en-US" b="1" i="1" dirty="0"/>
              <a:t>grayscale </a:t>
            </a:r>
            <a:r>
              <a:rPr lang="en-US" dirty="0"/>
              <a:t>by specifying its domain, codomain, and the rule for application. </a:t>
            </a:r>
          </a:p>
          <a:p>
            <a:pPr marL="146050" indent="0">
              <a:buNone/>
            </a:pPr>
            <a:r>
              <a:rPr lang="en-US" dirty="0"/>
              <a:t>Restriction: your expression for the rule may use only n, constant integers, and the operations +(addition), -(subtraction), *(multiplication), div(integer division), and mod(remainder). </a:t>
            </a:r>
          </a:p>
          <a:p>
            <a:pPr marL="14605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1EBFA0-E13F-3840-B8E6-854675E602ED}"/>
                  </a:ext>
                </a:extLst>
              </p:cNvPr>
              <p:cNvSpPr txBox="1"/>
              <p:nvPr/>
            </p:nvSpPr>
            <p:spPr>
              <a:xfrm>
                <a:off x="1774479" y="2899923"/>
                <a:ext cx="4716855" cy="307777"/>
              </a:xfrm>
              <a:prstGeom prst="rect">
                <a:avLst/>
              </a:prstGeom>
              <a:noFill/>
            </p:spPr>
            <p:txBody>
              <a:bodyPr wrap="square" rtlCol="0">
                <a:spAutoFit/>
              </a:bodyPr>
              <a:lstStyle/>
              <a:p>
                <a:r>
                  <a:rPr lang="en-US" dirty="0"/>
                  <a:t>grayscale: ______________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___________________</a:t>
                </a:r>
              </a:p>
            </p:txBody>
          </p:sp>
        </mc:Choice>
        <mc:Fallback xmlns="">
          <p:sp>
            <p:nvSpPr>
              <p:cNvPr id="4" name="TextBox 3">
                <a:extLst>
                  <a:ext uri="{FF2B5EF4-FFF2-40B4-BE49-F238E27FC236}">
                    <a16:creationId xmlns:a16="http://schemas.microsoft.com/office/drawing/2014/main" id="{E31EBFA0-E13F-3840-B8E6-854675E602ED}"/>
                  </a:ext>
                </a:extLst>
              </p:cNvPr>
              <p:cNvSpPr txBox="1">
                <a:spLocks noRot="1" noChangeAspect="1" noMove="1" noResize="1" noEditPoints="1" noAdjustHandles="1" noChangeArrowheads="1" noChangeShapeType="1" noTextEdit="1"/>
              </p:cNvSpPr>
              <p:nvPr/>
            </p:nvSpPr>
            <p:spPr>
              <a:xfrm>
                <a:off x="1774479" y="2899923"/>
                <a:ext cx="4716855" cy="307777"/>
              </a:xfrm>
              <a:prstGeom prst="rect">
                <a:avLst/>
              </a:prstGeom>
              <a:blipFill>
                <a:blip r:embed="rId2"/>
                <a:stretch>
                  <a:fillRect l="-268"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D64A5A-5D30-234C-965F-EF4A8B2FDBF4}"/>
                  </a:ext>
                </a:extLst>
              </p:cNvPr>
              <p:cNvSpPr txBox="1"/>
              <p:nvPr/>
            </p:nvSpPr>
            <p:spPr>
              <a:xfrm>
                <a:off x="307817" y="3380093"/>
                <a:ext cx="4716855" cy="307777"/>
              </a:xfrm>
              <a:prstGeom prst="rect">
                <a:avLst/>
              </a:prstGeom>
              <a:noFill/>
            </p:spPr>
            <p:txBody>
              <a:bodyPr wrap="square" rtlCol="0">
                <a:spAutoFit/>
              </a:bodyPr>
              <a:lstStyle/>
              <a:p>
                <a:r>
                  <a:rPr lang="en-US" dirty="0"/>
                  <a:t>where, for each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∈________________________</m:t>
                    </m:r>
                  </m:oMath>
                </a14:m>
                <a:r>
                  <a:rPr lang="en-US" dirty="0"/>
                  <a:t>,</a:t>
                </a:r>
              </a:p>
            </p:txBody>
          </p:sp>
        </mc:Choice>
        <mc:Fallback xmlns="">
          <p:sp>
            <p:nvSpPr>
              <p:cNvPr id="6" name="TextBox 5">
                <a:extLst>
                  <a:ext uri="{FF2B5EF4-FFF2-40B4-BE49-F238E27FC236}">
                    <a16:creationId xmlns:a16="http://schemas.microsoft.com/office/drawing/2014/main" id="{90D64A5A-5D30-234C-965F-EF4A8B2FDBF4}"/>
                  </a:ext>
                </a:extLst>
              </p:cNvPr>
              <p:cNvSpPr txBox="1">
                <a:spLocks noRot="1" noChangeAspect="1" noMove="1" noResize="1" noEditPoints="1" noAdjustHandles="1" noChangeArrowheads="1" noChangeShapeType="1" noTextEdit="1"/>
              </p:cNvSpPr>
              <p:nvPr/>
            </p:nvSpPr>
            <p:spPr>
              <a:xfrm>
                <a:off x="307817" y="3380093"/>
                <a:ext cx="4716855" cy="307777"/>
              </a:xfrm>
              <a:prstGeom prst="rect">
                <a:avLst/>
              </a:prstGeom>
              <a:blipFill>
                <a:blip r:embed="rId3"/>
                <a:stretch>
                  <a:fillRect l="-538" b="-1923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463D3BF-E28F-5D40-B6BB-5D0986640145}"/>
              </a:ext>
            </a:extLst>
          </p:cNvPr>
          <p:cNvSpPr txBox="1"/>
          <p:nvPr/>
        </p:nvSpPr>
        <p:spPr>
          <a:xfrm>
            <a:off x="2489703" y="3860263"/>
            <a:ext cx="3666653" cy="307777"/>
          </a:xfrm>
          <a:prstGeom prst="rect">
            <a:avLst/>
          </a:prstGeom>
          <a:noFill/>
        </p:spPr>
        <p:txBody>
          <a:bodyPr wrap="square" rtlCol="0">
            <a:spAutoFit/>
          </a:bodyPr>
          <a:lstStyle/>
          <a:p>
            <a:r>
              <a:rPr lang="en-US" dirty="0"/>
              <a:t>grayscale(c) =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7C7A394-4C93-B54B-93DA-ED8ABE1A9A0F}"/>
                  </a:ext>
                </a:extLst>
              </p:cNvPr>
              <p:cNvSpPr txBox="1"/>
              <p:nvPr/>
            </p:nvSpPr>
            <p:spPr>
              <a:xfrm>
                <a:off x="153909" y="4481465"/>
                <a:ext cx="7994210" cy="307777"/>
              </a:xfrm>
              <a:prstGeom prst="rect">
                <a:avLst/>
              </a:prstGeom>
              <a:noFill/>
            </p:spPr>
            <p:txBody>
              <a:bodyPr wrap="square" rtlCol="0">
                <a:spAutoFit/>
              </a:bodyPr>
              <a:lstStyle/>
              <a:p>
                <a:r>
                  <a:rPr lang="en-US" dirty="0"/>
                  <a:t>For notation convenience, we define the set C =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16</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rPr>
                      <m:t>}</m:t>
                    </m:r>
                  </m:oMath>
                </a14:m>
                <a:r>
                  <a:rPr lang="en-US" dirty="0"/>
                  <a:t>, a set of possible hex colors. </a:t>
                </a:r>
              </a:p>
            </p:txBody>
          </p:sp>
        </mc:Choice>
        <mc:Fallback xmlns="">
          <p:sp>
            <p:nvSpPr>
              <p:cNvPr id="8" name="TextBox 7">
                <a:extLst>
                  <a:ext uri="{FF2B5EF4-FFF2-40B4-BE49-F238E27FC236}">
                    <a16:creationId xmlns:a16="http://schemas.microsoft.com/office/drawing/2014/main" id="{D7C7A394-4C93-B54B-93DA-ED8ABE1A9A0F}"/>
                  </a:ext>
                </a:extLst>
              </p:cNvPr>
              <p:cNvSpPr txBox="1">
                <a:spLocks noRot="1" noChangeAspect="1" noMove="1" noResize="1" noEditPoints="1" noAdjustHandles="1" noChangeArrowheads="1" noChangeShapeType="1" noTextEdit="1"/>
              </p:cNvSpPr>
              <p:nvPr/>
            </p:nvSpPr>
            <p:spPr>
              <a:xfrm>
                <a:off x="153909" y="4481465"/>
                <a:ext cx="7994210" cy="307777"/>
              </a:xfrm>
              <a:prstGeom prst="rect">
                <a:avLst/>
              </a:prstGeom>
              <a:blipFill>
                <a:blip r:embed="rId4"/>
                <a:stretch>
                  <a:fillRect l="-317" t="-3846" b="-19231"/>
                </a:stretch>
              </a:blipFill>
            </p:spPr>
            <p:txBody>
              <a:bodyPr/>
              <a:lstStyle/>
              <a:p>
                <a:r>
                  <a:rPr lang="en-US">
                    <a:noFill/>
                  </a:rPr>
                  <a:t> </a:t>
                </a:r>
              </a:p>
            </p:txBody>
          </p:sp>
        </mc:Fallback>
      </mc:AlternateContent>
    </p:spTree>
    <p:extLst>
      <p:ext uri="{BB962C8B-B14F-4D97-AF65-F5344CB8AC3E}">
        <p14:creationId xmlns:p14="http://schemas.microsoft.com/office/powerpoint/2010/main" val="262004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7C7A394-4C93-B54B-93DA-ED8ABE1A9A0F}"/>
                  </a:ext>
                </a:extLst>
              </p:cNvPr>
              <p:cNvSpPr txBox="1"/>
              <p:nvPr/>
            </p:nvSpPr>
            <p:spPr>
              <a:xfrm>
                <a:off x="425512" y="1445435"/>
                <a:ext cx="8274867" cy="2405723"/>
              </a:xfrm>
              <a:prstGeom prst="rect">
                <a:avLst/>
              </a:prstGeom>
              <a:noFill/>
            </p:spPr>
            <p:txBody>
              <a:bodyPr wrap="square" rtlCol="0">
                <a:spAutoFit/>
              </a:bodyPr>
              <a:lstStyle/>
              <a:p>
                <a:r>
                  <a:rPr lang="en-US" dirty="0"/>
                  <a:t>For notation convenience, we define the set C =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16</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rPr>
                      <m:t>}</m:t>
                    </m:r>
                  </m:oMath>
                </a14:m>
                <a:r>
                  <a:rPr lang="en-US" dirty="0"/>
                  <a:t>. This is the set of possible hex colors because these are all numbers that have hexadecimal fixed-width 6 expansions.</a:t>
                </a:r>
              </a:p>
              <a:p>
                <a:r>
                  <a:rPr lang="en-US" dirty="0"/>
                  <a:t>We are also going to define a helper function which computes the average for the three color component values of a color. This function is </a:t>
                </a:r>
                <a14:m>
                  <m:oMath xmlns:m="http://schemas.openxmlformats.org/officeDocument/2006/math">
                    <m:r>
                      <a:rPr lang="en-US" b="0" i="1" smtClean="0">
                        <a:latin typeface="Cambria Math" panose="02040503050406030204" pitchFamily="18" charset="0"/>
                      </a:rPr>
                      <m:t>𝑔𝑣</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&lt;256}</m:t>
                    </m:r>
                  </m:oMath>
                </a14:m>
                <a:r>
                  <a:rPr lang="en-US" dirty="0"/>
                  <a:t> where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𝑔𝑣</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𝑑𝑖𝑣</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4</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𝑑𝑖𝑣</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2</m:t>
                                      </m:r>
                                    </m:sup>
                                  </m:sSup>
                                </m:e>
                              </m:d>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2</m:t>
                                  </m:r>
                                </m:sup>
                              </m:sSup>
                              <m:r>
                                <a:rPr lang="en-US" b="0" i="1" smtClean="0">
                                  <a:latin typeface="Cambria Math" panose="02040503050406030204" pitchFamily="18" charset="0"/>
                                </a:rPr>
                                <m:t> </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2</m:t>
                                  </m:r>
                                </m:sup>
                              </m:sSup>
                            </m:e>
                          </m:d>
                        </m:e>
                      </m:d>
                      <m:r>
                        <a:rPr lang="en-US" b="0" i="1" smtClean="0">
                          <a:latin typeface="Cambria Math" panose="02040503050406030204" pitchFamily="18" charset="0"/>
                        </a:rPr>
                        <m:t>𝑑𝑖𝑣</m:t>
                      </m:r>
                      <m:r>
                        <a:rPr lang="en-US" b="0" i="1" smtClean="0">
                          <a:latin typeface="Cambria Math" panose="02040503050406030204" pitchFamily="18" charset="0"/>
                        </a:rPr>
                        <m:t> 3</m:t>
                      </m:r>
                    </m:oMath>
                  </m:oMathPara>
                </a14:m>
                <a:endParaRPr lang="en-US" b="0" dirty="0"/>
              </a:p>
              <a:p>
                <a:endParaRPr lang="en-US" dirty="0"/>
              </a:p>
              <a:p>
                <a:r>
                  <a:rPr lang="en-US" dirty="0"/>
                  <a:t>We can now write the definition of the grayscale function below. </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𝑔𝑟𝑎𝑦𝑠𝑐𝑎𝑙𝑒</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b="0" dirty="0">
                  <a:ea typeface="Cambria Math" panose="02040503050406030204" pitchFamily="18" charset="0"/>
                </a:endParaRPr>
              </a:p>
              <a:p>
                <a:r>
                  <a:rPr lang="en-US" dirty="0"/>
                  <a:t>where, for each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a14:m>
                <a:r>
                  <a:rPr lang="en-US" dirty="0"/>
                  <a: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𝑔𝑟𝑎𝑦𝑠𝑐𝑎𝑙𝑒</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4</m:t>
                          </m:r>
                        </m:sup>
                      </m:sSup>
                      <m:r>
                        <a:rPr lang="en-US" b="0" i="1" smtClean="0">
                          <a:latin typeface="Cambria Math" panose="02040503050406030204" pitchFamily="18" charset="0"/>
                        </a:rPr>
                        <m:t>𝑔𝑣</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2</m:t>
                          </m:r>
                        </m:sup>
                      </m:sSup>
                      <m:r>
                        <a:rPr lang="en-US" b="0" i="1" smtClean="0">
                          <a:latin typeface="Cambria Math" panose="02040503050406030204" pitchFamily="18" charset="0"/>
                        </a:rPr>
                        <m:t>𝑔𝑣</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𝑔𝑣</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D7C7A394-4C93-B54B-93DA-ED8ABE1A9A0F}"/>
                  </a:ext>
                </a:extLst>
              </p:cNvPr>
              <p:cNvSpPr txBox="1">
                <a:spLocks noRot="1" noChangeAspect="1" noMove="1" noResize="1" noEditPoints="1" noAdjustHandles="1" noChangeArrowheads="1" noChangeShapeType="1" noTextEdit="1"/>
              </p:cNvSpPr>
              <p:nvPr/>
            </p:nvSpPr>
            <p:spPr>
              <a:xfrm>
                <a:off x="425512" y="1445435"/>
                <a:ext cx="8274867" cy="2405723"/>
              </a:xfrm>
              <a:prstGeom prst="rect">
                <a:avLst/>
              </a:prstGeom>
              <a:blipFill>
                <a:blip r:embed="rId2"/>
                <a:stretch>
                  <a:fillRect l="-153" t="-524" r="-767"/>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9DCC7CCE-538A-A147-BDC4-23038E3E7C4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00070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gcfb1685420_0_0">
            <a:extLst>
              <a:ext uri="{FF2B5EF4-FFF2-40B4-BE49-F238E27FC236}">
                <a16:creationId xmlns:a16="http://schemas.microsoft.com/office/drawing/2014/main" id="{9C6B4B90-D20F-F342-BB89-EB0CBB9B79B0}"/>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Logic Circuits </a:t>
            </a:r>
            <a:endParaRPr dirty="0"/>
          </a:p>
        </p:txBody>
      </p:sp>
      <p:pic>
        <p:nvPicPr>
          <p:cNvPr id="5" name="Google Shape;188;gcfb1685420_0_0">
            <a:extLst>
              <a:ext uri="{FF2B5EF4-FFF2-40B4-BE49-F238E27FC236}">
                <a16:creationId xmlns:a16="http://schemas.microsoft.com/office/drawing/2014/main" id="{43353E74-78ED-9642-A1C9-21063C570FD0}"/>
              </a:ext>
            </a:extLst>
          </p:cNvPr>
          <p:cNvPicPr preferRelativeResize="0"/>
          <p:nvPr/>
        </p:nvPicPr>
        <p:blipFill>
          <a:blip r:embed="rId2">
            <a:alphaModFix/>
          </a:blip>
          <a:stretch>
            <a:fillRect/>
          </a:stretch>
        </p:blipFill>
        <p:spPr>
          <a:xfrm>
            <a:off x="774175" y="2078875"/>
            <a:ext cx="7643976" cy="2708675"/>
          </a:xfrm>
          <a:prstGeom prst="rect">
            <a:avLst/>
          </a:prstGeom>
          <a:noFill/>
          <a:ln>
            <a:noFill/>
          </a:ln>
        </p:spPr>
      </p:pic>
    </p:spTree>
    <p:extLst>
      <p:ext uri="{BB962C8B-B14F-4D97-AF65-F5344CB8AC3E}">
        <p14:creationId xmlns:p14="http://schemas.microsoft.com/office/powerpoint/2010/main" val="266748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3;gcfb1685420_0_23">
            <a:extLst>
              <a:ext uri="{FF2B5EF4-FFF2-40B4-BE49-F238E27FC236}">
                <a16:creationId xmlns:a16="http://schemas.microsoft.com/office/drawing/2014/main" id="{E821B1F4-1458-444F-8776-C442242EE013}"/>
              </a:ext>
            </a:extLst>
          </p:cNvPr>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Predicate problem</a:t>
            </a:r>
            <a:endParaRPr dirty="0"/>
          </a:p>
        </p:txBody>
      </p:sp>
      <p:pic>
        <p:nvPicPr>
          <p:cNvPr id="5" name="Google Shape;194;gcfb1685420_0_23">
            <a:extLst>
              <a:ext uri="{FF2B5EF4-FFF2-40B4-BE49-F238E27FC236}">
                <a16:creationId xmlns:a16="http://schemas.microsoft.com/office/drawing/2014/main" id="{7850F739-4FCE-704D-96C9-765B93D597EA}"/>
              </a:ext>
            </a:extLst>
          </p:cNvPr>
          <p:cNvPicPr preferRelativeResize="0"/>
          <p:nvPr/>
        </p:nvPicPr>
        <p:blipFill>
          <a:blip r:embed="rId2">
            <a:alphaModFix/>
          </a:blip>
          <a:stretch>
            <a:fillRect/>
          </a:stretch>
        </p:blipFill>
        <p:spPr>
          <a:xfrm>
            <a:off x="729450" y="1899475"/>
            <a:ext cx="4136800" cy="2398650"/>
          </a:xfrm>
          <a:prstGeom prst="rect">
            <a:avLst/>
          </a:prstGeom>
          <a:noFill/>
          <a:ln>
            <a:noFill/>
          </a:ln>
        </p:spPr>
      </p:pic>
    </p:spTree>
    <p:extLst>
      <p:ext uri="{BB962C8B-B14F-4D97-AF65-F5344CB8AC3E}">
        <p14:creationId xmlns:p14="http://schemas.microsoft.com/office/powerpoint/2010/main" val="909209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0;gcfb1685420_0_29">
            <a:extLst>
              <a:ext uri="{FF2B5EF4-FFF2-40B4-BE49-F238E27FC236}">
                <a16:creationId xmlns:a16="http://schemas.microsoft.com/office/drawing/2014/main" id="{8B23D224-D474-B046-9F7C-64FA7E524899}"/>
              </a:ext>
            </a:extLst>
          </p:cNvPr>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2</a:t>
            </a:r>
            <a:endParaRPr dirty="0"/>
          </a:p>
        </p:txBody>
      </p:sp>
      <p:pic>
        <p:nvPicPr>
          <p:cNvPr id="5" name="Google Shape;201;gcfb1685420_0_29">
            <a:extLst>
              <a:ext uri="{FF2B5EF4-FFF2-40B4-BE49-F238E27FC236}">
                <a16:creationId xmlns:a16="http://schemas.microsoft.com/office/drawing/2014/main" id="{0792AE19-6288-3B4E-B7A4-C89C77B42A50}"/>
              </a:ext>
            </a:extLst>
          </p:cNvPr>
          <p:cNvPicPr preferRelativeResize="0"/>
          <p:nvPr/>
        </p:nvPicPr>
        <p:blipFill rotWithShape="1">
          <a:blip r:embed="rId2">
            <a:alphaModFix/>
          </a:blip>
          <a:srcRect l="-1449" r="1450"/>
          <a:stretch/>
        </p:blipFill>
        <p:spPr>
          <a:xfrm>
            <a:off x="535025" y="2006250"/>
            <a:ext cx="7985499" cy="2140575"/>
          </a:xfrm>
          <a:prstGeom prst="rect">
            <a:avLst/>
          </a:prstGeom>
          <a:noFill/>
          <a:ln>
            <a:noFill/>
          </a:ln>
        </p:spPr>
      </p:pic>
    </p:spTree>
    <p:extLst>
      <p:ext uri="{BB962C8B-B14F-4D97-AF65-F5344CB8AC3E}">
        <p14:creationId xmlns:p14="http://schemas.microsoft.com/office/powerpoint/2010/main" val="313209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Administrative Stuff</a:t>
            </a:r>
            <a:endParaRPr dirty="0"/>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endParaRPr lang="en" dirty="0"/>
          </a:p>
          <a:p>
            <a:pPr marL="457200" lvl="0" indent="-311150" algn="l" rtl="0">
              <a:spcBef>
                <a:spcPts val="0"/>
              </a:spcBef>
              <a:spcAft>
                <a:spcPts val="0"/>
              </a:spcAft>
              <a:buSzPts val="1300"/>
              <a:buChar char="●"/>
            </a:pPr>
            <a:r>
              <a:rPr lang="en" dirty="0"/>
              <a:t>Project Part 3 due Thursday, December 2</a:t>
            </a:r>
            <a:r>
              <a:rPr lang="en" baseline="30000" dirty="0"/>
              <a:t>nd</a:t>
            </a:r>
            <a:endParaRPr lang="en" dirty="0"/>
          </a:p>
          <a:p>
            <a:pPr marL="457200" lvl="0" indent="-311150" algn="l" rtl="0">
              <a:spcBef>
                <a:spcPts val="0"/>
              </a:spcBef>
              <a:spcAft>
                <a:spcPts val="0"/>
              </a:spcAft>
              <a:buSzPts val="1300"/>
              <a:buChar char="●"/>
            </a:pPr>
            <a:r>
              <a:rPr lang="en" dirty="0"/>
              <a:t>Week 10 (Monday, Wednesday, Friday) Review Quiz due Friday, December 3</a:t>
            </a:r>
            <a:r>
              <a:rPr lang="en" baseline="30000" dirty="0"/>
              <a:t>rd</a:t>
            </a:r>
          </a:p>
          <a:p>
            <a:pPr marL="457200" lvl="0" indent="-311150" algn="l" rtl="0">
              <a:spcBef>
                <a:spcPts val="0"/>
              </a:spcBef>
              <a:spcAft>
                <a:spcPts val="0"/>
              </a:spcAft>
              <a:buSzPts val="1300"/>
              <a:buChar char="●"/>
            </a:pPr>
            <a:endParaRPr lang="en" baseline="30000" dirty="0"/>
          </a:p>
          <a:p>
            <a:pPr marL="457200" lvl="0" indent="-311150" algn="l" rtl="0">
              <a:spcBef>
                <a:spcPts val="0"/>
              </a:spcBef>
              <a:spcAft>
                <a:spcPts val="0"/>
              </a:spcAft>
              <a:buSzPts val="1300"/>
              <a:buChar char="●"/>
            </a:pPr>
            <a:r>
              <a:rPr lang="en" dirty="0"/>
              <a:t>Final Exam </a:t>
            </a:r>
          </a:p>
          <a:p>
            <a:pPr lvl="1" indent="-311150">
              <a:spcBef>
                <a:spcPts val="0"/>
              </a:spcBef>
              <a:buSzPts val="1300"/>
              <a:buChar char="●"/>
            </a:pPr>
            <a:r>
              <a:rPr lang="en-US" dirty="0"/>
              <a:t>D</a:t>
            </a:r>
            <a:r>
              <a:rPr lang="en" dirty="0" err="1"/>
              <a:t>etail</a:t>
            </a:r>
            <a:r>
              <a:rPr lang="en" dirty="0"/>
              <a:t> on the website </a:t>
            </a:r>
          </a:p>
          <a:p>
            <a:pPr lvl="1" indent="-311150">
              <a:spcBef>
                <a:spcPts val="0"/>
              </a:spcBef>
              <a:buSzPts val="1300"/>
              <a:buChar char="●"/>
            </a:pPr>
            <a:endParaRPr lang="en" dirty="0"/>
          </a:p>
          <a:p>
            <a:pPr marL="146050" lvl="0" indent="0" algn="l" rtl="0">
              <a:spcBef>
                <a:spcPts val="0"/>
              </a:spcBef>
              <a:spcAft>
                <a:spcPts val="0"/>
              </a:spcAft>
              <a:buSzPts val="13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6;gcfb1685420_0_6">
            <a:extLst>
              <a:ext uri="{FF2B5EF4-FFF2-40B4-BE49-F238E27FC236}">
                <a16:creationId xmlns:a16="http://schemas.microsoft.com/office/drawing/2014/main" id="{4A9CE675-EF78-9A4E-B592-8EB9F63C848F}"/>
              </a:ext>
            </a:extLst>
          </p:cNvPr>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Equivalence Relation </a:t>
            </a:r>
            <a:endParaRPr dirty="0"/>
          </a:p>
        </p:txBody>
      </p:sp>
      <p:pic>
        <p:nvPicPr>
          <p:cNvPr id="5" name="Google Shape;207;gcfb1685420_0_6">
            <a:extLst>
              <a:ext uri="{FF2B5EF4-FFF2-40B4-BE49-F238E27FC236}">
                <a16:creationId xmlns:a16="http://schemas.microsoft.com/office/drawing/2014/main" id="{6C49CCF8-B231-6F4F-B96B-4E3F5AFAC2F4}"/>
              </a:ext>
            </a:extLst>
          </p:cNvPr>
          <p:cNvPicPr preferRelativeResize="0"/>
          <p:nvPr/>
        </p:nvPicPr>
        <p:blipFill>
          <a:blip r:embed="rId2">
            <a:alphaModFix/>
          </a:blip>
          <a:stretch>
            <a:fillRect/>
          </a:stretch>
        </p:blipFill>
        <p:spPr>
          <a:xfrm>
            <a:off x="729450" y="1961750"/>
            <a:ext cx="7454100" cy="796875"/>
          </a:xfrm>
          <a:prstGeom prst="rect">
            <a:avLst/>
          </a:prstGeom>
          <a:noFill/>
          <a:ln>
            <a:noFill/>
          </a:ln>
        </p:spPr>
      </p:pic>
      <p:pic>
        <p:nvPicPr>
          <p:cNvPr id="6" name="Google Shape;208;gcfb1685420_0_6">
            <a:extLst>
              <a:ext uri="{FF2B5EF4-FFF2-40B4-BE49-F238E27FC236}">
                <a16:creationId xmlns:a16="http://schemas.microsoft.com/office/drawing/2014/main" id="{192B8CFB-8E89-5946-873C-B851A92DE1E1}"/>
              </a:ext>
            </a:extLst>
          </p:cNvPr>
          <p:cNvPicPr preferRelativeResize="0"/>
          <p:nvPr/>
        </p:nvPicPr>
        <p:blipFill>
          <a:blip r:embed="rId3">
            <a:alphaModFix/>
          </a:blip>
          <a:stretch>
            <a:fillRect/>
          </a:stretch>
        </p:blipFill>
        <p:spPr>
          <a:xfrm>
            <a:off x="789775" y="2919925"/>
            <a:ext cx="7393775" cy="1077250"/>
          </a:xfrm>
          <a:prstGeom prst="rect">
            <a:avLst/>
          </a:prstGeom>
          <a:noFill/>
          <a:ln>
            <a:noFill/>
          </a:ln>
        </p:spPr>
      </p:pic>
    </p:spTree>
    <p:extLst>
      <p:ext uri="{BB962C8B-B14F-4D97-AF65-F5344CB8AC3E}">
        <p14:creationId xmlns:p14="http://schemas.microsoft.com/office/powerpoint/2010/main" val="3942424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3;gcfb1685420_0_12">
            <a:extLst>
              <a:ext uri="{FF2B5EF4-FFF2-40B4-BE49-F238E27FC236}">
                <a16:creationId xmlns:a16="http://schemas.microsoft.com/office/drawing/2014/main" id="{E06BFE15-0A8A-BF42-915A-187AABC0333E}"/>
              </a:ext>
            </a:extLst>
          </p:cNvPr>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Problem 1</a:t>
            </a:r>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D2D7D3C-236F-E946-8FCB-28EE70AA221E}"/>
                  </a:ext>
                </a:extLst>
              </p:cNvPr>
              <p:cNvSpPr txBox="1"/>
              <p:nvPr/>
            </p:nvSpPr>
            <p:spPr>
              <a:xfrm>
                <a:off x="857956" y="2048529"/>
                <a:ext cx="7751889" cy="523220"/>
              </a:xfrm>
              <a:prstGeom prst="rect">
                <a:avLst/>
              </a:prstGeom>
              <a:noFill/>
            </p:spPr>
            <p:txBody>
              <a:bodyPr wrap="square" rtlCol="0">
                <a:spAutoFit/>
              </a:bodyPr>
              <a:lstStyle/>
              <a:p>
                <a:r>
                  <a:rPr lang="en-US" dirty="0"/>
                  <a:t>Consider the following relation on the set of real numbers: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d>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r>
                      <a:rPr lang="en-US" b="0" i="1" smtClean="0">
                        <a:latin typeface="Cambria Math" panose="02040503050406030204" pitchFamily="18" charset="0"/>
                      </a:rPr>
                      <m:t>}</m:t>
                    </m:r>
                  </m:oMath>
                </a14:m>
                <a:r>
                  <a:rPr lang="en-US" dirty="0"/>
                  <a:t>.</a:t>
                </a:r>
              </a:p>
              <a:p>
                <a:r>
                  <a:rPr lang="en-US" dirty="0"/>
                  <a:t>Is </a:t>
                </a:r>
                <a:r>
                  <a:rPr lang="en-US" i="1" dirty="0"/>
                  <a:t>R</a:t>
                </a:r>
                <a:r>
                  <a:rPr lang="en-US" dirty="0"/>
                  <a:t> an equivalence relation? </a:t>
                </a:r>
              </a:p>
            </p:txBody>
          </p:sp>
        </mc:Choice>
        <mc:Fallback xmlns="">
          <p:sp>
            <p:nvSpPr>
              <p:cNvPr id="5" name="TextBox 4">
                <a:extLst>
                  <a:ext uri="{FF2B5EF4-FFF2-40B4-BE49-F238E27FC236}">
                    <a16:creationId xmlns:a16="http://schemas.microsoft.com/office/drawing/2014/main" id="{DD2D7D3C-236F-E946-8FCB-28EE70AA221E}"/>
                  </a:ext>
                </a:extLst>
              </p:cNvPr>
              <p:cNvSpPr txBox="1">
                <a:spLocks noRot="1" noChangeAspect="1" noMove="1" noResize="1" noEditPoints="1" noAdjustHandles="1" noChangeArrowheads="1" noChangeShapeType="1" noTextEdit="1"/>
              </p:cNvSpPr>
              <p:nvPr/>
            </p:nvSpPr>
            <p:spPr>
              <a:xfrm>
                <a:off x="857956" y="2048529"/>
                <a:ext cx="7751889" cy="523220"/>
              </a:xfrm>
              <a:prstGeom prst="rect">
                <a:avLst/>
              </a:prstGeom>
              <a:blipFill>
                <a:blip r:embed="rId2"/>
                <a:stretch>
                  <a:fillRect l="-164" t="-2381" b="-9524"/>
                </a:stretch>
              </a:blipFill>
            </p:spPr>
            <p:txBody>
              <a:bodyPr/>
              <a:lstStyle/>
              <a:p>
                <a:r>
                  <a:rPr lang="en-US">
                    <a:noFill/>
                  </a:rPr>
                  <a:t> </a:t>
                </a:r>
              </a:p>
            </p:txBody>
          </p:sp>
        </mc:Fallback>
      </mc:AlternateContent>
    </p:spTree>
    <p:extLst>
      <p:ext uri="{BB962C8B-B14F-4D97-AF65-F5344CB8AC3E}">
        <p14:creationId xmlns:p14="http://schemas.microsoft.com/office/powerpoint/2010/main" val="2643891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gcfb1685420_0_17">
            <a:extLst>
              <a:ext uri="{FF2B5EF4-FFF2-40B4-BE49-F238E27FC236}">
                <a16:creationId xmlns:a16="http://schemas.microsoft.com/office/drawing/2014/main" id="{E233A033-2E96-3443-87FD-60F662074317}"/>
              </a:ext>
            </a:extLst>
          </p:cNvPr>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1</a:t>
            </a:r>
            <a:endParaRPr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94F6AE-A381-E847-9B0E-2F50D3DD0411}"/>
                  </a:ext>
                </a:extLst>
              </p:cNvPr>
              <p:cNvSpPr txBox="1"/>
              <p:nvPr/>
            </p:nvSpPr>
            <p:spPr>
              <a:xfrm>
                <a:off x="777304" y="2012240"/>
                <a:ext cx="7751889" cy="523220"/>
              </a:xfrm>
              <a:prstGeom prst="rect">
                <a:avLst/>
              </a:prstGeom>
              <a:noFill/>
            </p:spPr>
            <p:txBody>
              <a:bodyPr wrap="square" rtlCol="0">
                <a:spAutoFit/>
              </a:bodyPr>
              <a:lstStyle/>
              <a:p>
                <a:r>
                  <a:rPr lang="en-US" dirty="0"/>
                  <a:t>Consider the following relation on the set of real numbers: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d>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r>
                      <a:rPr lang="en-US" b="0" i="1" smtClean="0">
                        <a:latin typeface="Cambria Math" panose="02040503050406030204" pitchFamily="18" charset="0"/>
                      </a:rPr>
                      <m:t>}</m:t>
                    </m:r>
                  </m:oMath>
                </a14:m>
                <a:r>
                  <a:rPr lang="en-US" dirty="0"/>
                  <a:t>.</a:t>
                </a:r>
              </a:p>
              <a:p>
                <a:r>
                  <a:rPr lang="en-US" dirty="0"/>
                  <a:t>Is </a:t>
                </a:r>
                <a:r>
                  <a:rPr lang="en-US" i="1" dirty="0"/>
                  <a:t>R</a:t>
                </a:r>
                <a:r>
                  <a:rPr lang="en-US" dirty="0"/>
                  <a:t> an equivalence relation? </a:t>
                </a:r>
              </a:p>
            </p:txBody>
          </p:sp>
        </mc:Choice>
        <mc:Fallback xmlns="">
          <p:sp>
            <p:nvSpPr>
              <p:cNvPr id="5" name="TextBox 4">
                <a:extLst>
                  <a:ext uri="{FF2B5EF4-FFF2-40B4-BE49-F238E27FC236}">
                    <a16:creationId xmlns:a16="http://schemas.microsoft.com/office/drawing/2014/main" id="{B094F6AE-A381-E847-9B0E-2F50D3DD0411}"/>
                  </a:ext>
                </a:extLst>
              </p:cNvPr>
              <p:cNvSpPr txBox="1">
                <a:spLocks noRot="1" noChangeAspect="1" noMove="1" noResize="1" noEditPoints="1" noAdjustHandles="1" noChangeArrowheads="1" noChangeShapeType="1" noTextEdit="1"/>
              </p:cNvSpPr>
              <p:nvPr/>
            </p:nvSpPr>
            <p:spPr>
              <a:xfrm>
                <a:off x="777304" y="2012240"/>
                <a:ext cx="7751889" cy="523220"/>
              </a:xfrm>
              <a:prstGeom prst="rect">
                <a:avLst/>
              </a:prstGeom>
              <a:blipFill>
                <a:blip r:embed="rId2"/>
                <a:stretch>
                  <a:fillRect l="-327" t="-2381"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2274C28-1381-BA47-B2FF-D413D1439EB7}"/>
                  </a:ext>
                </a:extLst>
              </p:cNvPr>
              <p:cNvSpPr txBox="1"/>
              <p:nvPr/>
            </p:nvSpPr>
            <p:spPr>
              <a:xfrm>
                <a:off x="729450" y="2608041"/>
                <a:ext cx="6938835" cy="2462213"/>
              </a:xfrm>
              <a:prstGeom prst="rect">
                <a:avLst/>
              </a:prstGeom>
              <a:noFill/>
            </p:spPr>
            <p:txBody>
              <a:bodyPr wrap="square" rtlCol="0">
                <a:spAutoFit/>
              </a:bodyPr>
              <a:lstStyle/>
              <a:p>
                <a:r>
                  <a:rPr lang="en-US" b="1" dirty="0">
                    <a:solidFill>
                      <a:schemeClr val="accent2">
                        <a:lumMod val="75000"/>
                      </a:schemeClr>
                    </a:solidFill>
                  </a:rPr>
                  <a:t>Solution</a:t>
                </a:r>
                <a:r>
                  <a:rPr lang="en-US" dirty="0"/>
                  <a:t>: </a:t>
                </a:r>
              </a:p>
              <a:p>
                <a:endParaRPr lang="en-US" dirty="0"/>
              </a:p>
              <a:p>
                <a:pPr marL="285750" indent="-285750">
                  <a:buFont typeface="Arial" panose="020B0604020202020204" pitchFamily="34" charset="0"/>
                  <a:buChar char="•"/>
                </a:pPr>
                <a:r>
                  <a:rPr lang="en-US" i="1" dirty="0"/>
                  <a:t>R</a:t>
                </a:r>
                <a:r>
                  <a:rPr lang="en-US" dirty="0"/>
                  <a:t> is reflexive: a – a = 0 is an integer for all real numbers a,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endParaRPr lang="en-US" dirty="0"/>
              </a:p>
              <a:p>
                <a:pPr marL="285750" indent="-285750">
                  <a:buFont typeface="Arial" panose="020B0604020202020204" pitchFamily="34" charset="0"/>
                  <a:buChar char="•"/>
                </a:pPr>
                <a:r>
                  <a:rPr lang="en-US" dirty="0"/>
                  <a:t>R is symmetric: if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𝑅</m:t>
                    </m:r>
                  </m:oMath>
                </a14:m>
                <a:r>
                  <a:rPr lang="en-US" dirty="0"/>
                  <a:t>, then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ℤ</m:t>
                    </m:r>
                  </m:oMath>
                </a14:m>
                <a:r>
                  <a:rPr lang="en-US" dirty="0"/>
                  <a:t> .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𝑎</m:t>
                        </m:r>
                      </m:e>
                    </m:d>
                    <m:r>
                      <a:rPr lang="en-US" b="0" i="1" dirty="0"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ℤ</m:t>
                    </m:r>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285750" indent="-285750">
                  <a:buFont typeface="Arial" panose="020B0604020202020204" pitchFamily="34" charset="0"/>
                  <a:buChar char="•"/>
                </a:pPr>
                <a:r>
                  <a:rPr lang="en-US" dirty="0"/>
                  <a:t>R is transitive: if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𝑅</m:t>
                    </m:r>
                  </m:oMath>
                </a14:m>
                <a:r>
                  <a:rPr lang="en-US" dirty="0"/>
                  <a:t> and if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𝑅</m:t>
                    </m:r>
                  </m:oMath>
                </a14:m>
                <a:r>
                  <a:rPr lang="en-US" dirty="0"/>
                  <a:t> , then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ℤ</m:t>
                    </m:r>
                  </m:oMath>
                </a14:m>
                <a:r>
                  <a:rPr lang="en-US" dirty="0"/>
                  <a:t> and </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𝑏</m:t>
                        </m:r>
                        <m:r>
                          <a:rPr lang="en-US" i="1">
                            <a:latin typeface="Cambria Math" panose="02040503050406030204" pitchFamily="18" charset="0"/>
                          </a:rPr>
                          <m:t>−</m:t>
                        </m:r>
                        <m:r>
                          <a:rPr lang="en-US" b="0" i="1" smtClean="0">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ℤ</m:t>
                    </m:r>
                  </m:oMath>
                </a14:m>
                <a:r>
                  <a:rPr lang="en-US" dirty="0"/>
                  <a:t>. </a:t>
                </a:r>
              </a:p>
              <a:p>
                <a:pPr lvl="1"/>
                <a:r>
                  <a:rPr lang="en-US" dirty="0"/>
                  <a:t>Therefore,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0"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e>
                    </m:d>
                  </m:oMath>
                </a14:m>
                <a:r>
                  <a:rPr lang="en-US" dirty="0"/>
                  <a:t> is also an integer. </a:t>
                </a:r>
                <a14:m>
                  <m:oMath xmlns:m="http://schemas.openxmlformats.org/officeDocument/2006/math">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𝑅</m:t>
                    </m:r>
                  </m:oMath>
                </a14:m>
                <a:r>
                  <a:rPr lang="en-US" dirty="0"/>
                  <a:t>. </a:t>
                </a:r>
              </a:p>
              <a:p>
                <a:pPr marL="285750" lvl="1" indent="-285750">
                  <a:buFont typeface="Arial" panose="020B0604020202020204" pitchFamily="34" charset="0"/>
                  <a:buChar char="•"/>
                </a:pPr>
                <a:endParaRPr lang="en-US" dirty="0"/>
              </a:p>
              <a:p>
                <a:pPr marL="285750" lvl="1" indent="-285750">
                  <a:buFont typeface="Arial" panose="020B0604020202020204" pitchFamily="34" charset="0"/>
                  <a:buChar char="•"/>
                </a:pPr>
                <a:r>
                  <a:rPr lang="en-US" dirty="0"/>
                  <a:t>Hence, R is an equivalence relation.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72274C28-1381-BA47-B2FF-D413D1439EB7}"/>
                  </a:ext>
                </a:extLst>
              </p:cNvPr>
              <p:cNvSpPr txBox="1">
                <a:spLocks noRot="1" noChangeAspect="1" noMove="1" noResize="1" noEditPoints="1" noAdjustHandles="1" noChangeArrowheads="1" noChangeShapeType="1" noTextEdit="1"/>
              </p:cNvSpPr>
              <p:nvPr/>
            </p:nvSpPr>
            <p:spPr>
              <a:xfrm>
                <a:off x="729450" y="2608041"/>
                <a:ext cx="6938835" cy="2462213"/>
              </a:xfrm>
              <a:prstGeom prst="rect">
                <a:avLst/>
              </a:prstGeom>
              <a:blipFill>
                <a:blip r:embed="rId3"/>
                <a:stretch>
                  <a:fillRect l="-366" t="-513"/>
                </a:stretch>
              </a:blipFill>
            </p:spPr>
            <p:txBody>
              <a:bodyPr/>
              <a:lstStyle/>
              <a:p>
                <a:r>
                  <a:rPr lang="en-US">
                    <a:noFill/>
                  </a:rPr>
                  <a:t> </a:t>
                </a:r>
              </a:p>
            </p:txBody>
          </p:sp>
        </mc:Fallback>
      </mc:AlternateContent>
    </p:spTree>
    <p:extLst>
      <p:ext uri="{BB962C8B-B14F-4D97-AF65-F5344CB8AC3E}">
        <p14:creationId xmlns:p14="http://schemas.microsoft.com/office/powerpoint/2010/main" val="317188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dirty="0"/>
              <a:t>Overview </a:t>
            </a:r>
            <a:endParaRPr dirty="0"/>
          </a:p>
          <a:p>
            <a:pPr marL="457200" lvl="0" indent="-311150" algn="l" rtl="0">
              <a:spcBef>
                <a:spcPts val="0"/>
              </a:spcBef>
              <a:spcAft>
                <a:spcPts val="0"/>
              </a:spcAft>
              <a:buSzPts val="1300"/>
              <a:buChar char="●"/>
            </a:pPr>
            <a:r>
              <a:rPr lang="en" dirty="0"/>
              <a:t>Practice Problems</a:t>
            </a:r>
            <a:endParaRPr dirty="0"/>
          </a:p>
          <a:p>
            <a:pPr marL="457200" lvl="0" indent="-311150" algn="l" rtl="0">
              <a:spcBef>
                <a:spcPts val="0"/>
              </a:spcBef>
              <a:spcAft>
                <a:spcPts val="0"/>
              </a:spcAft>
              <a:buSzPts val="1300"/>
              <a:buChar char="●"/>
            </a:pPr>
            <a:r>
              <a:rPr lang="en-US" dirty="0"/>
              <a:t>Review Quiz Revisited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5EEF6F-9020-0E4A-8F83-337BA43B65B5}"/>
              </a:ext>
            </a:extLst>
          </p:cNvPr>
          <p:cNvSpPr>
            <a:spLocks noGrp="1"/>
          </p:cNvSpPr>
          <p:nvPr>
            <p:ph type="body" idx="1"/>
          </p:nvPr>
        </p:nvSpPr>
        <p:spPr>
          <a:xfrm>
            <a:off x="727650" y="1243384"/>
            <a:ext cx="7688700" cy="1243746"/>
          </a:xfrm>
        </p:spPr>
        <p:txBody>
          <a:bodyPr/>
          <a:lstStyle/>
          <a:p>
            <a:pPr marL="146050" indent="0">
              <a:buNone/>
            </a:pPr>
            <a:r>
              <a:rPr lang="en-US" dirty="0"/>
              <a:t>Representations of data and precise modes of communication </a:t>
            </a:r>
          </a:p>
          <a:p>
            <a:r>
              <a:rPr lang="en-US" dirty="0"/>
              <a:t>Data types (Week0and1 note: page 5-6)</a:t>
            </a:r>
          </a:p>
          <a:p>
            <a:r>
              <a:rPr lang="en-US" dirty="0"/>
              <a:t>Function (Week0and1 note: page 11)</a:t>
            </a:r>
          </a:p>
          <a:p>
            <a:r>
              <a:rPr lang="en-US" dirty="0"/>
              <a:t>Base b expansion and representing negative integers in binary (Week2 note: page 5-6)</a:t>
            </a:r>
          </a:p>
          <a:p>
            <a:pPr marL="146050" indent="0">
              <a:buNone/>
            </a:pPr>
            <a:r>
              <a:rPr lang="en-US" dirty="0"/>
              <a:t>Circuit (Week2note: page9)</a:t>
            </a:r>
          </a:p>
          <a:p>
            <a:endParaRPr lang="en-US" dirty="0"/>
          </a:p>
        </p:txBody>
      </p:sp>
      <p:sp>
        <p:nvSpPr>
          <p:cNvPr id="5" name="Text Placeholder 2">
            <a:extLst>
              <a:ext uri="{FF2B5EF4-FFF2-40B4-BE49-F238E27FC236}">
                <a16:creationId xmlns:a16="http://schemas.microsoft.com/office/drawing/2014/main" id="{D907E53B-57EC-D545-9012-794829EDF61B}"/>
              </a:ext>
            </a:extLst>
          </p:cNvPr>
          <p:cNvSpPr txBox="1">
            <a:spLocks/>
          </p:cNvSpPr>
          <p:nvPr/>
        </p:nvSpPr>
        <p:spPr>
          <a:xfrm>
            <a:off x="727650" y="2761872"/>
            <a:ext cx="7688700" cy="1243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Font typeface="Lato"/>
              <a:buNone/>
            </a:pPr>
            <a:r>
              <a:rPr lang="en-US" dirty="0"/>
              <a:t>Technical Skepticism </a:t>
            </a:r>
          </a:p>
          <a:p>
            <a:r>
              <a:rPr lang="en-US" dirty="0"/>
              <a:t>Condition statement and logical equivalences (Week3 note: page 5-6)</a:t>
            </a:r>
          </a:p>
          <a:p>
            <a:r>
              <a:rPr lang="en-US" dirty="0"/>
              <a:t>Predicate, quantifiers, universal/existential quantification (Week4 note: page 4-5)</a:t>
            </a:r>
          </a:p>
          <a:p>
            <a:endParaRPr lang="en-US" dirty="0"/>
          </a:p>
        </p:txBody>
      </p:sp>
      <p:sp>
        <p:nvSpPr>
          <p:cNvPr id="8" name="Text Placeholder 2">
            <a:extLst>
              <a:ext uri="{FF2B5EF4-FFF2-40B4-BE49-F238E27FC236}">
                <a16:creationId xmlns:a16="http://schemas.microsoft.com/office/drawing/2014/main" id="{7E4A43DA-65A0-FB4F-A04B-8BD5B9548F8E}"/>
              </a:ext>
            </a:extLst>
          </p:cNvPr>
          <p:cNvSpPr txBox="1">
            <a:spLocks/>
          </p:cNvSpPr>
          <p:nvPr/>
        </p:nvSpPr>
        <p:spPr>
          <a:xfrm>
            <a:off x="727650" y="3554590"/>
            <a:ext cx="7688700" cy="1243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Font typeface="Lato"/>
              <a:buNone/>
            </a:pPr>
            <a:r>
              <a:rPr lang="en-US" dirty="0"/>
              <a:t>Proving claims </a:t>
            </a:r>
          </a:p>
          <a:p>
            <a:r>
              <a:rPr lang="en-US" dirty="0"/>
              <a:t>Proof strategy (Week5 note: page 1-2; week7 note: page 10)</a:t>
            </a:r>
          </a:p>
          <a:p>
            <a:r>
              <a:rPr lang="en-US" dirty="0"/>
              <a:t>Induction  (Week6 note: page 3,8 ; week 7 note: page 1)</a:t>
            </a:r>
          </a:p>
          <a:p>
            <a:r>
              <a:rPr lang="en-US" dirty="0"/>
              <a:t>Difference between structural and mathematical induction (Week6 Wednesday RQ2)</a:t>
            </a:r>
          </a:p>
          <a:p>
            <a:r>
              <a:rPr lang="en-US" dirty="0"/>
              <a:t>Difference between strong and mathematical induction (Week7 note: page 4, Monday RQ3)</a:t>
            </a:r>
          </a:p>
        </p:txBody>
      </p:sp>
    </p:spTree>
    <p:extLst>
      <p:ext uri="{BB962C8B-B14F-4D97-AF65-F5344CB8AC3E}">
        <p14:creationId xmlns:p14="http://schemas.microsoft.com/office/powerpoint/2010/main" val="17755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D907E53B-57EC-D545-9012-794829EDF61B}"/>
              </a:ext>
            </a:extLst>
          </p:cNvPr>
          <p:cNvSpPr txBox="1">
            <a:spLocks/>
          </p:cNvSpPr>
          <p:nvPr/>
        </p:nvSpPr>
        <p:spPr>
          <a:xfrm>
            <a:off x="727650" y="1328004"/>
            <a:ext cx="7688700" cy="1243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Font typeface="Lato"/>
              <a:buNone/>
            </a:pPr>
            <a:r>
              <a:rPr lang="en-US" dirty="0"/>
              <a:t>Continue to use precise representations </a:t>
            </a:r>
          </a:p>
          <a:p>
            <a:r>
              <a:rPr lang="en-US" dirty="0"/>
              <a:t>Set, subset(Week0and1note: page7; Week5 note: page2)</a:t>
            </a:r>
          </a:p>
          <a:p>
            <a:r>
              <a:rPr lang="en-US" dirty="0"/>
              <a:t>Set operations, Power set (; Week5 note: page6)</a:t>
            </a:r>
          </a:p>
          <a:p>
            <a:r>
              <a:rPr lang="en-US" dirty="0"/>
              <a:t>Linked list (Week6 note: page 11)</a:t>
            </a:r>
          </a:p>
          <a:p>
            <a:endParaRPr lang="en-US" dirty="0"/>
          </a:p>
        </p:txBody>
      </p:sp>
      <p:sp>
        <p:nvSpPr>
          <p:cNvPr id="6" name="Text Placeholder 2">
            <a:extLst>
              <a:ext uri="{FF2B5EF4-FFF2-40B4-BE49-F238E27FC236}">
                <a16:creationId xmlns:a16="http://schemas.microsoft.com/office/drawing/2014/main" id="{6F85CE04-F435-DC4C-957D-748B0CBA6F43}"/>
              </a:ext>
            </a:extLst>
          </p:cNvPr>
          <p:cNvSpPr txBox="1">
            <a:spLocks/>
          </p:cNvSpPr>
          <p:nvPr/>
        </p:nvSpPr>
        <p:spPr>
          <a:xfrm>
            <a:off x="727650" y="2571749"/>
            <a:ext cx="7688700" cy="2289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Font typeface="Lato"/>
              <a:buNone/>
            </a:pPr>
            <a:r>
              <a:rPr lang="en-US" dirty="0"/>
              <a:t>Numbers</a:t>
            </a:r>
          </a:p>
          <a:p>
            <a:r>
              <a:rPr lang="en-US" dirty="0"/>
              <a:t>Greatest common divisor (Week7 note: page13)</a:t>
            </a:r>
          </a:p>
          <a:p>
            <a:r>
              <a:rPr lang="en-US" dirty="0"/>
              <a:t>Rational numbers, irrational numbers (Week7 note: page14-15)</a:t>
            </a:r>
          </a:p>
          <a:p>
            <a:r>
              <a:rPr lang="en-US" dirty="0"/>
              <a:t>Facts about numbers (Week5 note: page9, 11)</a:t>
            </a:r>
          </a:p>
          <a:p>
            <a:pPr marL="640080" lvl="1">
              <a:lnSpc>
                <a:spcPct val="100000"/>
              </a:lnSpc>
            </a:pPr>
            <a:r>
              <a:rPr lang="en-US" dirty="0"/>
              <a:t>Factoring, even, odd, prime </a:t>
            </a:r>
          </a:p>
          <a:p>
            <a:r>
              <a:rPr lang="en-US" dirty="0"/>
              <a:t>Real numbers (Week8 note: page 14)</a:t>
            </a:r>
          </a:p>
          <a:p>
            <a:endParaRPr lang="en-US" dirty="0"/>
          </a:p>
        </p:txBody>
      </p:sp>
    </p:spTree>
    <p:extLst>
      <p:ext uri="{BB962C8B-B14F-4D97-AF65-F5344CB8AC3E}">
        <p14:creationId xmlns:p14="http://schemas.microsoft.com/office/powerpoint/2010/main" val="413227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D907E53B-57EC-D545-9012-794829EDF61B}"/>
              </a:ext>
            </a:extLst>
          </p:cNvPr>
          <p:cNvSpPr txBox="1">
            <a:spLocks/>
          </p:cNvSpPr>
          <p:nvPr/>
        </p:nvSpPr>
        <p:spPr>
          <a:xfrm>
            <a:off x="591848" y="1328004"/>
            <a:ext cx="7688700" cy="1243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Font typeface="Lato"/>
              <a:buNone/>
            </a:pPr>
            <a:r>
              <a:rPr lang="en-US" dirty="0"/>
              <a:t>Cardinality </a:t>
            </a:r>
          </a:p>
          <a:p>
            <a:r>
              <a:rPr lang="en-US" dirty="0"/>
              <a:t>Well-defined functions (Week8 note: page 2-4)</a:t>
            </a:r>
          </a:p>
          <a:p>
            <a:pPr>
              <a:buFont typeface="Courier New" panose="02070309020205020404" pitchFamily="49" charset="0"/>
              <a:buChar char="o"/>
            </a:pPr>
            <a:r>
              <a:rPr lang="en-US" dirty="0"/>
              <a:t>One-to-one, onto, bijection </a:t>
            </a:r>
          </a:p>
          <a:p>
            <a:r>
              <a:rPr lang="en-US" dirty="0"/>
              <a:t>Properties, Categories (Week8 note: page 7, 11, 14-15)</a:t>
            </a:r>
          </a:p>
          <a:p>
            <a:pPr marL="146050" indent="0">
              <a:buNone/>
            </a:pPr>
            <a:endParaRPr lang="en-US" dirty="0"/>
          </a:p>
          <a:p>
            <a:endParaRPr lang="en-US" dirty="0"/>
          </a:p>
        </p:txBody>
      </p:sp>
      <p:sp>
        <p:nvSpPr>
          <p:cNvPr id="6" name="Text Placeholder 2">
            <a:extLst>
              <a:ext uri="{FF2B5EF4-FFF2-40B4-BE49-F238E27FC236}">
                <a16:creationId xmlns:a16="http://schemas.microsoft.com/office/drawing/2014/main" id="{C7CDF810-14FF-5446-A1DA-1BB2D20265AF}"/>
              </a:ext>
            </a:extLst>
          </p:cNvPr>
          <p:cNvSpPr txBox="1">
            <a:spLocks/>
          </p:cNvSpPr>
          <p:nvPr/>
        </p:nvSpPr>
        <p:spPr>
          <a:xfrm>
            <a:off x="591848" y="2965172"/>
            <a:ext cx="7688700" cy="1243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Font typeface="Lato"/>
              <a:buNone/>
            </a:pPr>
            <a:r>
              <a:rPr lang="en-US" dirty="0"/>
              <a:t>Binary Relation  </a:t>
            </a:r>
          </a:p>
          <a:p>
            <a:r>
              <a:rPr lang="en-US" dirty="0"/>
              <a:t>Definition and traits, Equivalence relation (Week9 note: page 1-4)</a:t>
            </a:r>
          </a:p>
          <a:p>
            <a:r>
              <a:rPr lang="en-US" dirty="0"/>
              <a:t>Equivalence class, partition  (Week9 note: page 6)</a:t>
            </a:r>
          </a:p>
          <a:p>
            <a:pPr marL="146050" indent="0">
              <a:buNone/>
            </a:pPr>
            <a:endParaRPr lang="en-US" dirty="0"/>
          </a:p>
          <a:p>
            <a:endParaRPr lang="en-US" dirty="0"/>
          </a:p>
        </p:txBody>
      </p:sp>
    </p:spTree>
    <p:extLst>
      <p:ext uri="{BB962C8B-B14F-4D97-AF65-F5344CB8AC3E}">
        <p14:creationId xmlns:p14="http://schemas.microsoft.com/office/powerpoint/2010/main" val="25276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F629223-63B6-9748-9784-D270C1E6127B}"/>
                  </a:ext>
                </a:extLst>
              </p:cNvPr>
              <p:cNvSpPr>
                <a:spLocks noGrp="1"/>
              </p:cNvSpPr>
              <p:nvPr>
                <p:ph type="body" idx="1"/>
              </p:nvPr>
            </p:nvSpPr>
            <p:spPr>
              <a:xfrm>
                <a:off x="810931" y="1441200"/>
                <a:ext cx="7688700" cy="2261100"/>
              </a:xfrm>
            </p:spPr>
            <p:txBody>
              <a:bodyPr/>
              <a:lstStyle/>
              <a:p>
                <a:pPr marL="146050" indent="0">
                  <a:buNone/>
                </a:pPr>
                <a:r>
                  <a:rPr lang="en-US" dirty="0">
                    <a:solidFill>
                      <a:schemeClr val="bg2"/>
                    </a:solidFill>
                  </a:rPr>
                  <a:t>Definition The function length: </a:t>
                </a:r>
                <a14:m>
                  <m:oMath xmlns:m="http://schemas.openxmlformats.org/officeDocument/2006/math">
                    <m:r>
                      <a:rPr lang="en-US" b="0" i="1" smtClean="0">
                        <a:solidFill>
                          <a:schemeClr val="bg2"/>
                        </a:solidFill>
                        <a:latin typeface="Cambria Math" panose="02040503050406030204" pitchFamily="18" charset="0"/>
                      </a:rPr>
                      <m:t>𝐿</m:t>
                    </m:r>
                    <m:r>
                      <a:rPr lang="en-US" b="0" i="1" smtClean="0">
                        <a:solidFill>
                          <a:schemeClr val="bg2"/>
                        </a:solidFill>
                        <a:latin typeface="Cambria Math" panose="02040503050406030204" pitchFamily="18" charset="0"/>
                      </a:rPr>
                      <m:t> → </m:t>
                    </m:r>
                    <m:r>
                      <a:rPr lang="en-US" b="0" i="1" smtClean="0">
                        <a:solidFill>
                          <a:schemeClr val="bg2"/>
                        </a:solidFill>
                        <a:latin typeface="Cambria Math" panose="02040503050406030204" pitchFamily="18" charset="0"/>
                        <a:ea typeface="Cambria Math" panose="02040503050406030204" pitchFamily="18" charset="0"/>
                      </a:rPr>
                      <m:t>ℕ</m:t>
                    </m:r>
                  </m:oMath>
                </a14:m>
                <a:r>
                  <a:rPr lang="en-US" dirty="0">
                    <a:solidFill>
                      <a:schemeClr val="bg2"/>
                    </a:solidFill>
                  </a:rPr>
                  <a:t> that computes the length of a list is:</a:t>
                </a:r>
              </a:p>
              <a:p>
                <a:pPr marL="146050" indent="0">
                  <a:buNone/>
                </a:pPr>
                <a:r>
                  <a:rPr lang="en-US" dirty="0">
                    <a:solidFill>
                      <a:schemeClr val="bg2"/>
                    </a:solidFill>
                  </a:rPr>
                  <a:t>					length: </a:t>
                </a:r>
                <a14:m>
                  <m:oMath xmlns:m="http://schemas.openxmlformats.org/officeDocument/2006/math">
                    <m:r>
                      <a:rPr lang="en-US" i="1">
                        <a:solidFill>
                          <a:schemeClr val="bg2"/>
                        </a:solidFill>
                        <a:latin typeface="Cambria Math" panose="02040503050406030204" pitchFamily="18" charset="0"/>
                      </a:rPr>
                      <m:t>𝐿</m:t>
                    </m:r>
                    <m:r>
                      <a:rPr lang="en-US" i="1">
                        <a:solidFill>
                          <a:schemeClr val="bg2"/>
                        </a:solidFill>
                        <a:latin typeface="Cambria Math" panose="02040503050406030204" pitchFamily="18" charset="0"/>
                      </a:rPr>
                      <m:t> → </m:t>
                    </m:r>
                    <m:r>
                      <a:rPr lang="en-US" i="1">
                        <a:solidFill>
                          <a:schemeClr val="bg2"/>
                        </a:solidFill>
                        <a:latin typeface="Cambria Math" panose="02040503050406030204" pitchFamily="18" charset="0"/>
                        <a:ea typeface="Cambria Math" panose="02040503050406030204" pitchFamily="18" charset="0"/>
                      </a:rPr>
                      <m:t>ℕ</m:t>
                    </m:r>
                  </m:oMath>
                </a14:m>
                <a:r>
                  <a:rPr lang="en-US" dirty="0">
                    <a:solidFill>
                      <a:schemeClr val="bg2"/>
                    </a:solidFill>
                  </a:rPr>
                  <a:t> </a:t>
                </a:r>
              </a:p>
              <a:p>
                <a:pPr marL="146050" indent="0">
                  <a:buNone/>
                </a:pPr>
                <a:r>
                  <a:rPr lang="en-US" dirty="0">
                    <a:solidFill>
                      <a:schemeClr val="bg2"/>
                    </a:solidFill>
                  </a:rPr>
                  <a:t>	Basis Step: 				length(([])) = 0</a:t>
                </a:r>
              </a:p>
              <a:p>
                <a:pPr marL="146050" indent="0">
                  <a:buNone/>
                </a:pPr>
                <a:r>
                  <a:rPr lang="en-US" dirty="0">
                    <a:solidFill>
                      <a:schemeClr val="bg2"/>
                    </a:solidFill>
                  </a:rPr>
                  <a:t>	Recursive Step: If </a:t>
                </a:r>
                <a14:m>
                  <m:oMath xmlns:m="http://schemas.openxmlformats.org/officeDocument/2006/math">
                    <m:r>
                      <a:rPr lang="en-US" b="0" i="1" smtClean="0">
                        <a:solidFill>
                          <a:schemeClr val="bg2"/>
                        </a:solidFill>
                        <a:latin typeface="Cambria Math" panose="02040503050406030204" pitchFamily="18" charset="0"/>
                      </a:rPr>
                      <m:t>𝑙</m:t>
                    </m:r>
                    <m:r>
                      <a:rPr lang="en-US" b="0" i="1" smtClean="0">
                        <a:solidFill>
                          <a:schemeClr val="bg2"/>
                        </a:solidFill>
                        <a:latin typeface="Cambria Math" panose="02040503050406030204" pitchFamily="18" charset="0"/>
                        <a:ea typeface="Cambria Math" panose="02040503050406030204" pitchFamily="18" charset="0"/>
                      </a:rPr>
                      <m:t>∈</m:t>
                    </m:r>
                    <m:r>
                      <a:rPr lang="en-US" b="0" i="1" smtClean="0">
                        <a:solidFill>
                          <a:schemeClr val="bg2"/>
                        </a:solidFill>
                        <a:latin typeface="Cambria Math" panose="02040503050406030204" pitchFamily="18" charset="0"/>
                        <a:ea typeface="Cambria Math" panose="02040503050406030204" pitchFamily="18" charset="0"/>
                      </a:rPr>
                      <m:t>𝐿</m:t>
                    </m:r>
                  </m:oMath>
                </a14:m>
                <a:r>
                  <a:rPr lang="en-US" dirty="0">
                    <a:solidFill>
                      <a:schemeClr val="bg2"/>
                    </a:solidFill>
                  </a:rPr>
                  <a:t> and </a:t>
                </a:r>
                <a14:m>
                  <m:oMath xmlns:m="http://schemas.openxmlformats.org/officeDocument/2006/math">
                    <m:r>
                      <a:rPr lang="en-US" b="0" i="1" smtClean="0">
                        <a:solidFill>
                          <a:schemeClr val="bg2"/>
                        </a:solidFill>
                        <a:latin typeface="Cambria Math" panose="02040503050406030204" pitchFamily="18" charset="0"/>
                      </a:rPr>
                      <m:t>𝑛</m:t>
                    </m:r>
                    <m:r>
                      <a:rPr lang="en-US" b="0" i="1" smtClean="0">
                        <a:solidFill>
                          <a:schemeClr val="bg2"/>
                        </a:solidFill>
                        <a:latin typeface="Cambria Math" panose="02040503050406030204" pitchFamily="18" charset="0"/>
                        <a:ea typeface="Cambria Math" panose="02040503050406030204" pitchFamily="18" charset="0"/>
                      </a:rPr>
                      <m:t>∈</m:t>
                    </m:r>
                    <m:r>
                      <a:rPr lang="en-US" i="1">
                        <a:solidFill>
                          <a:schemeClr val="bg2"/>
                        </a:solidFill>
                        <a:latin typeface="Cambria Math" panose="02040503050406030204" pitchFamily="18" charset="0"/>
                        <a:ea typeface="Cambria Math" panose="02040503050406030204" pitchFamily="18" charset="0"/>
                      </a:rPr>
                      <m:t>ℕ</m:t>
                    </m:r>
                  </m:oMath>
                </a14:m>
                <a:r>
                  <a:rPr lang="en-US" dirty="0">
                    <a:solidFill>
                      <a:schemeClr val="bg2"/>
                    </a:solidFill>
                  </a:rPr>
                  <a:t>, then 	length(((n, </a:t>
                </a:r>
                <a14:m>
                  <m:oMath xmlns:m="http://schemas.openxmlformats.org/officeDocument/2006/math">
                    <m:r>
                      <a:rPr lang="en-US" i="1">
                        <a:solidFill>
                          <a:schemeClr val="bg2"/>
                        </a:solidFill>
                        <a:latin typeface="Cambria Math" panose="02040503050406030204" pitchFamily="18" charset="0"/>
                      </a:rPr>
                      <m:t>𝑙</m:t>
                    </m:r>
                  </m:oMath>
                </a14:m>
                <a:r>
                  <a:rPr lang="en-US" dirty="0">
                    <a:solidFill>
                      <a:schemeClr val="bg2"/>
                    </a:solidFill>
                  </a:rPr>
                  <a:t>))) = 1 + length((</a:t>
                </a:r>
                <a14:m>
                  <m:oMath xmlns:m="http://schemas.openxmlformats.org/officeDocument/2006/math">
                    <m:r>
                      <a:rPr lang="en-US" i="1">
                        <a:solidFill>
                          <a:schemeClr val="bg2"/>
                        </a:solidFill>
                        <a:latin typeface="Cambria Math" panose="02040503050406030204" pitchFamily="18" charset="0"/>
                      </a:rPr>
                      <m:t>𝑙</m:t>
                    </m:r>
                  </m:oMath>
                </a14:m>
                <a:r>
                  <a:rPr lang="en-US" dirty="0">
                    <a:solidFill>
                      <a:schemeClr val="bg2"/>
                    </a:solidFill>
                  </a:rPr>
                  <a:t>))</a:t>
                </a:r>
              </a:p>
              <a:p>
                <a:pPr marL="146050" indent="0">
                  <a:buNone/>
                </a:pPr>
                <a:endParaRPr lang="en-US" dirty="0">
                  <a:solidFill>
                    <a:schemeClr val="bg2"/>
                  </a:solidFill>
                </a:endParaRPr>
              </a:p>
              <a:p>
                <a:pPr marL="146050" indent="0">
                  <a:buNone/>
                </a:pPr>
                <a:r>
                  <a:rPr lang="en-US" dirty="0">
                    <a:solidFill>
                      <a:schemeClr val="bg2"/>
                    </a:solidFill>
                  </a:rPr>
                  <a:t>Definition The function sum: </a:t>
                </a:r>
                <a14:m>
                  <m:oMath xmlns:m="http://schemas.openxmlformats.org/officeDocument/2006/math">
                    <m:r>
                      <a:rPr lang="en-US" i="1">
                        <a:solidFill>
                          <a:schemeClr val="bg2"/>
                        </a:solidFill>
                        <a:latin typeface="Cambria Math" panose="02040503050406030204" pitchFamily="18" charset="0"/>
                      </a:rPr>
                      <m:t>𝐿</m:t>
                    </m:r>
                    <m:r>
                      <a:rPr lang="en-US" i="1">
                        <a:solidFill>
                          <a:schemeClr val="bg2"/>
                        </a:solidFill>
                        <a:latin typeface="Cambria Math" panose="02040503050406030204" pitchFamily="18" charset="0"/>
                      </a:rPr>
                      <m:t> → </m:t>
                    </m:r>
                    <m:r>
                      <a:rPr lang="en-US" i="1">
                        <a:solidFill>
                          <a:schemeClr val="bg2"/>
                        </a:solidFill>
                        <a:latin typeface="Cambria Math" panose="02040503050406030204" pitchFamily="18" charset="0"/>
                        <a:ea typeface="Cambria Math" panose="02040503050406030204" pitchFamily="18" charset="0"/>
                      </a:rPr>
                      <m:t>ℕ</m:t>
                    </m:r>
                  </m:oMath>
                </a14:m>
                <a:r>
                  <a:rPr lang="en-US" dirty="0">
                    <a:solidFill>
                      <a:schemeClr val="bg2"/>
                    </a:solidFill>
                  </a:rPr>
                  <a:t> that sums all the elements of a list is defined by:</a:t>
                </a:r>
              </a:p>
              <a:p>
                <a:pPr marL="146050" indent="0">
                  <a:buNone/>
                </a:pPr>
                <a:r>
                  <a:rPr lang="en-US" dirty="0">
                    <a:solidFill>
                      <a:schemeClr val="bg2"/>
                    </a:solidFill>
                  </a:rPr>
                  <a:t>					sum: </a:t>
                </a:r>
                <a14:m>
                  <m:oMath xmlns:m="http://schemas.openxmlformats.org/officeDocument/2006/math">
                    <m:r>
                      <a:rPr lang="en-US" i="1">
                        <a:solidFill>
                          <a:schemeClr val="bg2"/>
                        </a:solidFill>
                        <a:latin typeface="Cambria Math" panose="02040503050406030204" pitchFamily="18" charset="0"/>
                      </a:rPr>
                      <m:t>𝐿</m:t>
                    </m:r>
                    <m:r>
                      <a:rPr lang="en-US" i="1">
                        <a:solidFill>
                          <a:schemeClr val="bg2"/>
                        </a:solidFill>
                        <a:latin typeface="Cambria Math" panose="02040503050406030204" pitchFamily="18" charset="0"/>
                      </a:rPr>
                      <m:t> → </m:t>
                    </m:r>
                    <m:r>
                      <a:rPr lang="en-US" i="1">
                        <a:solidFill>
                          <a:schemeClr val="bg2"/>
                        </a:solidFill>
                        <a:latin typeface="Cambria Math" panose="02040503050406030204" pitchFamily="18" charset="0"/>
                        <a:ea typeface="Cambria Math" panose="02040503050406030204" pitchFamily="18" charset="0"/>
                      </a:rPr>
                      <m:t>ℕ</m:t>
                    </m:r>
                  </m:oMath>
                </a14:m>
                <a:r>
                  <a:rPr lang="en-US" dirty="0">
                    <a:solidFill>
                      <a:schemeClr val="bg2"/>
                    </a:solidFill>
                  </a:rPr>
                  <a:t> </a:t>
                </a:r>
              </a:p>
              <a:p>
                <a:pPr marL="146050" indent="0">
                  <a:buNone/>
                </a:pPr>
                <a:r>
                  <a:rPr lang="en-US" dirty="0">
                    <a:solidFill>
                      <a:schemeClr val="bg2"/>
                    </a:solidFill>
                  </a:rPr>
                  <a:t>	Basis Step:				sum(([])) = 0</a:t>
                </a:r>
              </a:p>
              <a:p>
                <a:pPr marL="146050" indent="0">
                  <a:buNone/>
                </a:pPr>
                <a:r>
                  <a:rPr lang="en-US" dirty="0">
                    <a:solidFill>
                      <a:schemeClr val="bg2"/>
                    </a:solidFill>
                  </a:rPr>
                  <a:t>	Recursive Step: If </a:t>
                </a:r>
                <a14:m>
                  <m:oMath xmlns:m="http://schemas.openxmlformats.org/officeDocument/2006/math">
                    <m:r>
                      <a:rPr lang="en-US" i="1">
                        <a:solidFill>
                          <a:schemeClr val="bg2"/>
                        </a:solidFill>
                        <a:latin typeface="Cambria Math" panose="02040503050406030204" pitchFamily="18" charset="0"/>
                      </a:rPr>
                      <m:t>𝑙</m:t>
                    </m:r>
                    <m:r>
                      <a:rPr lang="en-US" i="1">
                        <a:solidFill>
                          <a:schemeClr val="bg2"/>
                        </a:solidFill>
                        <a:latin typeface="Cambria Math" panose="02040503050406030204" pitchFamily="18" charset="0"/>
                        <a:ea typeface="Cambria Math" panose="02040503050406030204" pitchFamily="18" charset="0"/>
                      </a:rPr>
                      <m:t>∈</m:t>
                    </m:r>
                    <m:r>
                      <a:rPr lang="en-US" i="1">
                        <a:solidFill>
                          <a:schemeClr val="bg2"/>
                        </a:solidFill>
                        <a:latin typeface="Cambria Math" panose="02040503050406030204" pitchFamily="18" charset="0"/>
                        <a:ea typeface="Cambria Math" panose="02040503050406030204" pitchFamily="18" charset="0"/>
                      </a:rPr>
                      <m:t>𝐿</m:t>
                    </m:r>
                  </m:oMath>
                </a14:m>
                <a:r>
                  <a:rPr lang="en-US" dirty="0">
                    <a:solidFill>
                      <a:schemeClr val="bg2"/>
                    </a:solidFill>
                  </a:rPr>
                  <a:t> and </a:t>
                </a:r>
                <a14:m>
                  <m:oMath xmlns:m="http://schemas.openxmlformats.org/officeDocument/2006/math">
                    <m:r>
                      <a:rPr lang="en-US" i="1">
                        <a:solidFill>
                          <a:schemeClr val="bg2"/>
                        </a:solidFill>
                        <a:latin typeface="Cambria Math" panose="02040503050406030204" pitchFamily="18" charset="0"/>
                      </a:rPr>
                      <m:t>𝑛</m:t>
                    </m:r>
                    <m:r>
                      <a:rPr lang="en-US" i="1">
                        <a:solidFill>
                          <a:schemeClr val="bg2"/>
                        </a:solidFill>
                        <a:latin typeface="Cambria Math" panose="02040503050406030204" pitchFamily="18" charset="0"/>
                        <a:ea typeface="Cambria Math" panose="02040503050406030204" pitchFamily="18" charset="0"/>
                      </a:rPr>
                      <m:t>∈</m:t>
                    </m:r>
                    <m:r>
                      <a:rPr lang="en-US" i="1">
                        <a:solidFill>
                          <a:schemeClr val="bg2"/>
                        </a:solidFill>
                        <a:latin typeface="Cambria Math" panose="02040503050406030204" pitchFamily="18" charset="0"/>
                        <a:ea typeface="Cambria Math" panose="02040503050406030204" pitchFamily="18" charset="0"/>
                      </a:rPr>
                      <m:t>ℕ</m:t>
                    </m:r>
                  </m:oMath>
                </a14:m>
                <a:r>
                  <a:rPr lang="en-US" dirty="0">
                    <a:solidFill>
                      <a:schemeClr val="bg2"/>
                    </a:solidFill>
                  </a:rPr>
                  <a:t>, then 	sum(((n, </a:t>
                </a:r>
                <a14:m>
                  <m:oMath xmlns:m="http://schemas.openxmlformats.org/officeDocument/2006/math">
                    <m:r>
                      <a:rPr lang="en-US" i="1">
                        <a:solidFill>
                          <a:schemeClr val="bg2"/>
                        </a:solidFill>
                        <a:latin typeface="Cambria Math" panose="02040503050406030204" pitchFamily="18" charset="0"/>
                      </a:rPr>
                      <m:t>𝑙</m:t>
                    </m:r>
                  </m:oMath>
                </a14:m>
                <a:r>
                  <a:rPr lang="en-US" dirty="0">
                    <a:solidFill>
                      <a:schemeClr val="bg2"/>
                    </a:solidFill>
                  </a:rPr>
                  <a:t>))) = n + sum((</a:t>
                </a:r>
                <a14:m>
                  <m:oMath xmlns:m="http://schemas.openxmlformats.org/officeDocument/2006/math">
                    <m:r>
                      <a:rPr lang="en-US" i="1">
                        <a:solidFill>
                          <a:schemeClr val="bg2"/>
                        </a:solidFill>
                        <a:latin typeface="Cambria Math" panose="02040503050406030204" pitchFamily="18" charset="0"/>
                      </a:rPr>
                      <m:t>𝑙</m:t>
                    </m:r>
                  </m:oMath>
                </a14:m>
                <a:r>
                  <a:rPr lang="en-US" dirty="0">
                    <a:solidFill>
                      <a:schemeClr val="bg2"/>
                    </a:solidFill>
                  </a:rPr>
                  <a:t>))</a:t>
                </a:r>
              </a:p>
              <a:p>
                <a:pPr marL="146050" indent="0">
                  <a:buNone/>
                </a:pPr>
                <a:endParaRPr lang="en-US" dirty="0">
                  <a:solidFill>
                    <a:schemeClr val="bg2"/>
                  </a:solidFill>
                </a:endParaRPr>
              </a:p>
            </p:txBody>
          </p:sp>
        </mc:Choice>
        <mc:Fallback xmlns="">
          <p:sp>
            <p:nvSpPr>
              <p:cNvPr id="3" name="Text Placeholder 2">
                <a:extLst>
                  <a:ext uri="{FF2B5EF4-FFF2-40B4-BE49-F238E27FC236}">
                    <a16:creationId xmlns:a16="http://schemas.microsoft.com/office/drawing/2014/main" id="{8F629223-63B6-9748-9784-D270C1E6127B}"/>
                  </a:ext>
                </a:extLst>
              </p:cNvPr>
              <p:cNvSpPr>
                <a:spLocks noGrp="1" noRot="1" noChangeAspect="1" noMove="1" noResize="1" noEditPoints="1" noAdjustHandles="1" noChangeArrowheads="1" noChangeShapeType="1" noTextEdit="1"/>
              </p:cNvSpPr>
              <p:nvPr>
                <p:ph type="body" idx="1"/>
              </p:nvPr>
            </p:nvSpPr>
            <p:spPr>
              <a:xfrm>
                <a:off x="810931" y="1441200"/>
                <a:ext cx="7688700" cy="22611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2968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B0F9-FF6F-7441-8AAD-49D0B33590D8}"/>
              </a:ext>
            </a:extLst>
          </p:cNvPr>
          <p:cNvSpPr>
            <a:spLocks noGrp="1"/>
          </p:cNvSpPr>
          <p:nvPr>
            <p:ph type="title"/>
          </p:nvPr>
        </p:nvSpPr>
        <p:spPr>
          <a:xfrm>
            <a:off x="727650" y="603426"/>
            <a:ext cx="7688700" cy="535200"/>
          </a:xfrm>
        </p:spPr>
        <p:txBody>
          <a:bodyPr/>
          <a:lstStyle/>
          <a:p>
            <a:r>
              <a:rPr lang="en-US" dirty="0"/>
              <a:t>Problem 1</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5282ECA-3498-CF4E-946C-D8D83E811C9B}"/>
                  </a:ext>
                </a:extLst>
              </p:cNvPr>
              <p:cNvSpPr>
                <a:spLocks noGrp="1"/>
              </p:cNvSpPr>
              <p:nvPr>
                <p:ph type="body" idx="1"/>
              </p:nvPr>
            </p:nvSpPr>
            <p:spPr>
              <a:xfrm>
                <a:off x="626376" y="2368826"/>
                <a:ext cx="7891247" cy="2338975"/>
              </a:xfrm>
            </p:spPr>
            <p:txBody>
              <a:bodyPr/>
              <a:lstStyle/>
              <a:p>
                <a:pPr marL="146050" indent="0">
                  <a:buNone/>
                </a:pPr>
                <a:r>
                  <a:rPr lang="en-US" dirty="0"/>
                  <a:t>Proof: We proceed by mathematical induction on n.</a:t>
                </a:r>
              </a:p>
              <a:p>
                <a:pPr marL="146050" indent="0">
                  <a:buNone/>
                </a:pPr>
                <a:r>
                  <a:rPr lang="en-US" dirty="0"/>
                  <a:t>Basis Step: Since n = 0 is the least natural number, the statement to show is that </a:t>
                </a:r>
              </a:p>
              <a:p>
                <a:pPr marL="14605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𝑠𝑢𝑚</m:t>
                    </m:r>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e>
                    </m:d>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𝑙𝑒𝑛𝑔𝑡h</m:t>
                    </m:r>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oMath>
                </a14:m>
                <a:r>
                  <a:rPr lang="en-US" dirty="0"/>
                  <a:t>.</a:t>
                </a:r>
              </a:p>
              <a:p>
                <a:pPr marL="146050" indent="0">
                  <a:buNone/>
                </a:pPr>
                <a:r>
                  <a:rPr lang="en-US" dirty="0"/>
                  <a:t>Consider witness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oMath>
                </a14:m>
                <a:r>
                  <a:rPr lang="en-US" dirty="0"/>
                  <a:t>, a linked list of natural numbers by the basis step in the recursive step of L. </a:t>
                </a:r>
              </a:p>
              <a:p>
                <a:pPr marL="146050" indent="0">
                  <a:buNone/>
                </a:pPr>
                <a:r>
                  <a:rPr lang="en-US" dirty="0"/>
                  <a:t>By the basis step in the definition of sum, </a:t>
                </a:r>
                <a14:m>
                  <m:oMath xmlns:m="http://schemas.openxmlformats.org/officeDocument/2006/math">
                    <m:r>
                      <a:rPr lang="en-US" i="1">
                        <a:latin typeface="Cambria Math" panose="02040503050406030204" pitchFamily="18" charset="0"/>
                        <a:ea typeface="Cambria Math" panose="02040503050406030204" pitchFamily="18" charset="0"/>
                      </a:rPr>
                      <m:t>𝑠𝑢𝑚</m:t>
                    </m:r>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e>
                    </m:d>
                    <m:r>
                      <a:rPr lang="en-US" b="0" i="1" smtClean="0">
                        <a:latin typeface="Cambria Math" panose="02040503050406030204" pitchFamily="18" charset="0"/>
                        <a:ea typeface="Cambria Math" panose="02040503050406030204" pitchFamily="18" charset="0"/>
                      </a:rPr>
                      <m:t>=0=2∗0</m:t>
                    </m:r>
                  </m:oMath>
                </a14:m>
                <a:r>
                  <a:rPr lang="en-US" dirty="0"/>
                  <a:t> </a:t>
                </a:r>
              </a:p>
              <a:p>
                <a:pPr marL="146050" indent="0">
                  <a:buNone/>
                </a:pPr>
                <a:r>
                  <a:rPr lang="en-US" dirty="0"/>
                  <a:t>By the basis step in the definition of length, </a:t>
                </a:r>
                <a14:m>
                  <m:oMath xmlns:m="http://schemas.openxmlformats.org/officeDocument/2006/math">
                    <m:r>
                      <a:rPr lang="en-US" i="1">
                        <a:latin typeface="Cambria Math" panose="02040503050406030204" pitchFamily="18" charset="0"/>
                        <a:ea typeface="Cambria Math" panose="02040503050406030204" pitchFamily="18" charset="0"/>
                      </a:rPr>
                      <m:t>𝑙𝑒𝑛𝑔𝑡h</m:t>
                    </m:r>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e>
                    </m:d>
                    <m:r>
                      <a:rPr lang="en-US" b="0" i="1" smtClean="0">
                        <a:latin typeface="Cambria Math" panose="02040503050406030204" pitchFamily="18" charset="0"/>
                        <a:ea typeface="Cambria Math" panose="02040503050406030204" pitchFamily="18" charset="0"/>
                      </a:rPr>
                      <m:t>=0</m:t>
                    </m:r>
                  </m:oMath>
                </a14:m>
                <a:endParaRPr lang="en-US" dirty="0"/>
              </a:p>
              <a:p>
                <a:pPr marL="146050" indent="0">
                  <a:buNone/>
                </a:pPr>
                <a:r>
                  <a:rPr lang="en-US" dirty="0"/>
                  <a:t>Since both conjuncts are true, the conjunction is true and the witness satisfies the predicate. </a:t>
                </a:r>
              </a:p>
            </p:txBody>
          </p:sp>
        </mc:Choice>
        <mc:Fallback xmlns="">
          <p:sp>
            <p:nvSpPr>
              <p:cNvPr id="3" name="Text Placeholder 2">
                <a:extLst>
                  <a:ext uri="{FF2B5EF4-FFF2-40B4-BE49-F238E27FC236}">
                    <a16:creationId xmlns:a16="http://schemas.microsoft.com/office/drawing/2014/main" id="{C5282ECA-3498-CF4E-946C-D8D83E811C9B}"/>
                  </a:ext>
                </a:extLst>
              </p:cNvPr>
              <p:cNvSpPr>
                <a:spLocks noGrp="1" noRot="1" noChangeAspect="1" noMove="1" noResize="1" noEditPoints="1" noAdjustHandles="1" noChangeArrowheads="1" noChangeShapeType="1" noTextEdit="1"/>
              </p:cNvSpPr>
              <p:nvPr>
                <p:ph type="body" idx="1"/>
              </p:nvPr>
            </p:nvSpPr>
            <p:spPr>
              <a:xfrm>
                <a:off x="626376" y="2368826"/>
                <a:ext cx="7891247" cy="233897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AACFA9-A669-394D-8855-D38779512B2F}"/>
                  </a:ext>
                </a:extLst>
              </p:cNvPr>
              <p:cNvSpPr txBox="1"/>
              <p:nvPr/>
            </p:nvSpPr>
            <p:spPr>
              <a:xfrm>
                <a:off x="626376" y="1303698"/>
                <a:ext cx="7161291" cy="766364"/>
              </a:xfrm>
              <a:prstGeom prst="rect">
                <a:avLst/>
              </a:prstGeom>
              <a:noFill/>
            </p:spPr>
            <p:txBody>
              <a:bodyPr wrap="square" rtlCol="0">
                <a:spAutoFit/>
              </a:bodyPr>
              <a:lstStyle/>
              <a:p>
                <a:pPr marL="146050" indent="0">
                  <a:buNone/>
                </a:pPr>
                <a:r>
                  <a:rPr lang="en-US" dirty="0">
                    <a:solidFill>
                      <a:schemeClr val="accent1"/>
                    </a:solidFill>
                    <a:latin typeface="Cambria Math" panose="02040503050406030204" pitchFamily="18" charset="0"/>
                    <a:ea typeface="Lato"/>
                    <a:cs typeface="Lato"/>
                    <a:sym typeface="Lato"/>
                  </a:rPr>
                  <a:t>Use mathematical induction to prove following statement:</a:t>
                </a:r>
              </a:p>
              <a:p>
                <a:pPr marL="146050" indent="0">
                  <a:buNone/>
                </a:pPr>
                <a14:m>
                  <m:oMathPara xmlns:m="http://schemas.openxmlformats.org/officeDocument/2006/math">
                    <m:oMathParaPr>
                      <m:jc m:val="centerGroup"/>
                    </m:oMathParaPr>
                    <m:oMath xmlns:m="http://schemas.openxmlformats.org/officeDocument/2006/math">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𝑛</m:t>
                      </m:r>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ℕ</m:t>
                      </m:r>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𝑙</m:t>
                      </m:r>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𝐿</m:t>
                      </m:r>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𝑠𝑢𝑚</m:t>
                      </m:r>
                      <m:d>
                        <m:dPr>
                          <m:ctrlPr>
                            <a:rPr lang="en-US" i="1">
                              <a:solidFill>
                                <a:schemeClr val="accent1"/>
                              </a:solidFill>
                              <a:latin typeface="Cambria Math" panose="02040503050406030204" pitchFamily="18" charset="0"/>
                              <a:sym typeface="Lato"/>
                            </a:rPr>
                          </m:ctrlPr>
                        </m:dPr>
                        <m:e>
                          <m:d>
                            <m:dPr>
                              <m:ctrlPr>
                                <a:rPr lang="en-US" i="1">
                                  <a:solidFill>
                                    <a:schemeClr val="accent1"/>
                                  </a:solidFill>
                                  <a:latin typeface="Cambria Math" panose="02040503050406030204" pitchFamily="18" charset="0"/>
                                  <a:sym typeface="Lato"/>
                                </a:rPr>
                              </m:ctrlPr>
                            </m:dPr>
                            <m:e>
                              <m:r>
                                <a:rPr lang="en-US" i="1">
                                  <a:solidFill>
                                    <a:schemeClr val="accent1"/>
                                  </a:solidFill>
                                  <a:latin typeface="Cambria Math" panose="02040503050406030204" pitchFamily="18" charset="0"/>
                                  <a:sym typeface="Lato"/>
                                </a:rPr>
                                <m:t>𝑙</m:t>
                              </m:r>
                            </m:e>
                          </m:d>
                        </m:e>
                      </m:d>
                      <m:r>
                        <a:rPr lang="en-US" i="1">
                          <a:solidFill>
                            <a:schemeClr val="accent1"/>
                          </a:solidFill>
                          <a:latin typeface="Cambria Math" panose="02040503050406030204" pitchFamily="18" charset="0"/>
                          <a:sym typeface="Lato"/>
                        </a:rPr>
                        <m:t>=2</m:t>
                      </m:r>
                      <m:r>
                        <a:rPr lang="en-US" i="1">
                          <a:solidFill>
                            <a:schemeClr val="accent1"/>
                          </a:solidFill>
                          <a:latin typeface="Cambria Math" panose="02040503050406030204" pitchFamily="18" charset="0"/>
                          <a:sym typeface="Lato"/>
                        </a:rPr>
                        <m:t>𝑛</m:t>
                      </m:r>
                      <m:r>
                        <a:rPr lang="en-US" i="1">
                          <a:solidFill>
                            <a:schemeClr val="accent1"/>
                          </a:solidFill>
                          <a:latin typeface="Cambria Math" panose="02040503050406030204" pitchFamily="18" charset="0"/>
                          <a:sym typeface="Lato"/>
                        </a:rPr>
                        <m:t> ∧</m:t>
                      </m:r>
                      <m:r>
                        <a:rPr lang="en-US" i="1">
                          <a:solidFill>
                            <a:schemeClr val="accent1"/>
                          </a:solidFill>
                          <a:latin typeface="Cambria Math" panose="02040503050406030204" pitchFamily="18" charset="0"/>
                          <a:sym typeface="Lato"/>
                        </a:rPr>
                        <m:t>𝑙𝑒𝑛𝑔𝑡h</m:t>
                      </m:r>
                      <m:d>
                        <m:dPr>
                          <m:ctrlPr>
                            <a:rPr lang="en-US" i="1">
                              <a:solidFill>
                                <a:schemeClr val="accent1"/>
                              </a:solidFill>
                              <a:latin typeface="Cambria Math" panose="02040503050406030204" pitchFamily="18" charset="0"/>
                              <a:sym typeface="Lato"/>
                            </a:rPr>
                          </m:ctrlPr>
                        </m:dPr>
                        <m:e>
                          <m:d>
                            <m:dPr>
                              <m:ctrlPr>
                                <a:rPr lang="en-US" i="1">
                                  <a:solidFill>
                                    <a:schemeClr val="accent1"/>
                                  </a:solidFill>
                                  <a:latin typeface="Cambria Math" panose="02040503050406030204" pitchFamily="18" charset="0"/>
                                  <a:sym typeface="Lato"/>
                                </a:rPr>
                              </m:ctrlPr>
                            </m:dPr>
                            <m:e>
                              <m:r>
                                <a:rPr lang="en-US" i="1">
                                  <a:solidFill>
                                    <a:schemeClr val="accent1"/>
                                  </a:solidFill>
                                  <a:latin typeface="Cambria Math" panose="02040503050406030204" pitchFamily="18" charset="0"/>
                                  <a:sym typeface="Lato"/>
                                </a:rPr>
                                <m:t>𝑙</m:t>
                              </m:r>
                            </m:e>
                          </m:d>
                        </m:e>
                      </m:d>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𝑛</m:t>
                      </m:r>
                      <m:r>
                        <a:rPr lang="en-US" i="1">
                          <a:solidFill>
                            <a:schemeClr val="accent1"/>
                          </a:solidFill>
                          <a:latin typeface="Cambria Math" panose="02040503050406030204" pitchFamily="18" charset="0"/>
                          <a:sym typeface="Lato"/>
                        </a:rPr>
                        <m:t>)</m:t>
                      </m:r>
                    </m:oMath>
                  </m:oMathPara>
                </a14:m>
                <a:endParaRPr lang="en-US" i="1" dirty="0">
                  <a:solidFill>
                    <a:schemeClr val="accent1"/>
                  </a:solidFill>
                  <a:latin typeface="Cambria Math" panose="02040503050406030204" pitchFamily="18" charset="0"/>
                  <a:ea typeface="Lato"/>
                  <a:cs typeface="Lato"/>
                  <a:sym typeface="Lato"/>
                </a:endParaRPr>
              </a:p>
              <a:p>
                <a:endParaRPr lang="en-US" dirty="0"/>
              </a:p>
            </p:txBody>
          </p:sp>
        </mc:Choice>
        <mc:Fallback xmlns="">
          <p:sp>
            <p:nvSpPr>
              <p:cNvPr id="4" name="TextBox 3">
                <a:extLst>
                  <a:ext uri="{FF2B5EF4-FFF2-40B4-BE49-F238E27FC236}">
                    <a16:creationId xmlns:a16="http://schemas.microsoft.com/office/drawing/2014/main" id="{39AACFA9-A669-394D-8855-D38779512B2F}"/>
                  </a:ext>
                </a:extLst>
              </p:cNvPr>
              <p:cNvSpPr txBox="1">
                <a:spLocks noRot="1" noChangeAspect="1" noMove="1" noResize="1" noEditPoints="1" noAdjustHandles="1" noChangeArrowheads="1" noChangeShapeType="1" noTextEdit="1"/>
              </p:cNvSpPr>
              <p:nvPr/>
            </p:nvSpPr>
            <p:spPr>
              <a:xfrm>
                <a:off x="626376" y="1303698"/>
                <a:ext cx="7161291" cy="766364"/>
              </a:xfrm>
              <a:prstGeom prst="rect">
                <a:avLst/>
              </a:prstGeom>
              <a:blipFill>
                <a:blip r:embed="rId3"/>
                <a:stretch>
                  <a:fillRect t="-1613"/>
                </a:stretch>
              </a:blipFill>
            </p:spPr>
            <p:txBody>
              <a:bodyPr/>
              <a:lstStyle/>
              <a:p>
                <a:r>
                  <a:rPr lang="en-US">
                    <a:noFill/>
                  </a:rPr>
                  <a:t> </a:t>
                </a:r>
              </a:p>
            </p:txBody>
          </p:sp>
        </mc:Fallback>
      </mc:AlternateContent>
    </p:spTree>
    <p:extLst>
      <p:ext uri="{BB962C8B-B14F-4D97-AF65-F5344CB8AC3E}">
        <p14:creationId xmlns:p14="http://schemas.microsoft.com/office/powerpoint/2010/main" val="134829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073AD082-13CD-2848-8D29-2C8406C47C72}"/>
                  </a:ext>
                </a:extLst>
              </p:cNvPr>
              <p:cNvSpPr>
                <a:spLocks noGrp="1"/>
              </p:cNvSpPr>
              <p:nvPr>
                <p:ph type="body" idx="1"/>
              </p:nvPr>
            </p:nvSpPr>
            <p:spPr>
              <a:xfrm>
                <a:off x="0" y="1783532"/>
                <a:ext cx="9143999" cy="3359967"/>
              </a:xfrm>
            </p:spPr>
            <p:txBody>
              <a:bodyPr/>
              <a:lstStyle/>
              <a:p>
                <a:pPr marL="146050" indent="0">
                  <a:buNone/>
                </a:pPr>
                <a:r>
                  <a:rPr lang="en-US" dirty="0"/>
                  <a:t>Recursive Step: Consider an arbitrary natural number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n</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We will prove that </a:t>
                </a:r>
              </a:p>
              <a:p>
                <a:pPr marL="14605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𝑠𝑢𝑚</m:t>
                      </m:r>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e>
                      </m:d>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𝑙𝑒𝑛𝑔𝑡h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𝑠𝑢𝑚</m:t>
                      </m:r>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e>
                      </m:d>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 ∧</m:t>
                      </m:r>
                      <m:r>
                        <a:rPr lang="en-US" i="1">
                          <a:latin typeface="Cambria Math" panose="02040503050406030204" pitchFamily="18" charset="0"/>
                          <a:ea typeface="Cambria Math" panose="02040503050406030204" pitchFamily="18" charset="0"/>
                        </a:rPr>
                        <m:t>𝑙𝑒𝑛𝑔𝑡h</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m:oMathPara>
                </a14:m>
                <a:endParaRPr lang="en-US" dirty="0"/>
              </a:p>
              <a:p>
                <a:pPr marL="146050" indent="0">
                  <a:buNone/>
                </a:pPr>
                <a:r>
                  <a:rPr lang="en-US" dirty="0"/>
                  <a:t>Assume as the induction hypothesis that there is a witness linked list of natural numbers call it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𝑤</m:t>
                        </m:r>
                      </m:sub>
                    </m:sSub>
                  </m:oMath>
                </a14:m>
                <a:r>
                  <a:rPr lang="en-US" dirty="0"/>
                  <a:t>, </a:t>
                </a:r>
                <a:r>
                  <a:rPr lang="en-US" dirty="0" err="1"/>
                  <a:t>s.t.</a:t>
                </a:r>
                <a:endParaRPr lang="en-US" dirty="0"/>
              </a:p>
              <a:p>
                <a:pPr marL="146050" indent="0">
                  <a:buNone/>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𝑠𝑢𝑚</m:t>
                        </m:r>
                        <m:r>
                          <a:rPr lang="en-US" b="0" i="1" smtClean="0">
                            <a:latin typeface="Cambria Math" panose="02040503050406030204" pitchFamily="18" charset="0"/>
                          </a:rPr>
                          <m:t>((</m:t>
                        </m:r>
                        <m:r>
                          <a:rPr lang="en-US" i="1">
                            <a:latin typeface="Cambria Math" panose="02040503050406030204" pitchFamily="18" charset="0"/>
                          </a:rPr>
                          <m:t>𝑙</m:t>
                        </m:r>
                      </m:e>
                      <m:sub>
                        <m:r>
                          <a:rPr lang="en-US" i="1">
                            <a:latin typeface="Cambria Math" panose="02040503050406030204" pitchFamily="18" charset="0"/>
                          </a:rPr>
                          <m:t>𝑤</m:t>
                        </m:r>
                      </m:sub>
                    </m:sSub>
                    <m:r>
                      <a:rPr lang="en-US" b="0" i="1" smtClean="0">
                        <a:latin typeface="Cambria Math" panose="02040503050406030204" pitchFamily="18" charset="0"/>
                      </a:rPr>
                      <m:t>))=2</m:t>
                    </m:r>
                    <m:r>
                      <a:rPr lang="en-US" b="0" i="1" smtClean="0">
                        <a:latin typeface="Cambria Math" panose="02040503050406030204" pitchFamily="18" charset="0"/>
                      </a:rPr>
                      <m:t>𝑛</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𝑙𝑒𝑛𝑔𝑡h</m:t>
                        </m:r>
                        <m:r>
                          <a:rPr lang="en-US" b="0" i="1" smtClean="0">
                            <a:latin typeface="Cambria Math" panose="02040503050406030204" pitchFamily="18" charset="0"/>
                          </a:rPr>
                          <m:t>((</m:t>
                        </m:r>
                        <m:r>
                          <a:rPr lang="en-US" i="1">
                            <a:latin typeface="Cambria Math" panose="02040503050406030204" pitchFamily="18" charset="0"/>
                          </a:rPr>
                          <m:t>𝑙</m:t>
                        </m:r>
                      </m:e>
                      <m:sub>
                        <m:r>
                          <a:rPr lang="en-US" i="1">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a:t>
                </a:r>
              </a:p>
              <a:p>
                <a:pPr marL="146050" indent="0">
                  <a:buNone/>
                </a:pPr>
                <a:r>
                  <a:rPr lang="en-US" dirty="0"/>
                  <a:t>We need to produce a witness list to prove that the property holds for n+1 as well. Consider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𝑤</m:t>
                            </m:r>
                          </m:sub>
                        </m:sSub>
                      </m:e>
                    </m:d>
                    <m:r>
                      <a:rPr lang="en-US" b="0" i="1" smtClean="0">
                        <a:latin typeface="Cambria Math" panose="02040503050406030204" pitchFamily="18" charset="0"/>
                      </a:rPr>
                      <m:t>.</m:t>
                    </m:r>
                  </m:oMath>
                </a14:m>
                <a:endParaRPr lang="en-US" b="0" dirty="0"/>
              </a:p>
              <a:p>
                <a:pPr marL="146050" indent="0">
                  <a:buNone/>
                </a:pPr>
                <a:r>
                  <a:rPr lang="en-US" b="1" u="sng" dirty="0"/>
                  <a:t>Then </a:t>
                </a:r>
                <a14:m>
                  <m:oMath xmlns:m="http://schemas.openxmlformats.org/officeDocument/2006/math">
                    <m:r>
                      <a:rPr lang="en-US" b="1" i="1" u="sng" smtClean="0">
                        <a:latin typeface="Cambria Math" panose="02040503050406030204" pitchFamily="18" charset="0"/>
                      </a:rPr>
                      <m:t>𝒍</m:t>
                    </m:r>
                    <m:r>
                      <a:rPr lang="en-US" b="1" i="1" u="sng" smtClean="0">
                        <a:latin typeface="Cambria Math" panose="02040503050406030204" pitchFamily="18" charset="0"/>
                        <a:ea typeface="Cambria Math" panose="02040503050406030204" pitchFamily="18" charset="0"/>
                      </a:rPr>
                      <m:t>∈</m:t>
                    </m:r>
                    <m:r>
                      <a:rPr lang="en-US" b="1" i="1" u="sng" smtClean="0">
                        <a:latin typeface="Cambria Math" panose="02040503050406030204" pitchFamily="18" charset="0"/>
                        <a:ea typeface="Cambria Math" panose="02040503050406030204" pitchFamily="18" charset="0"/>
                      </a:rPr>
                      <m:t>𝑳</m:t>
                    </m:r>
                  </m:oMath>
                </a14:m>
                <a:r>
                  <a:rPr lang="en-US" b="1" u="sng" dirty="0"/>
                  <a:t> because </a:t>
                </a:r>
                <a14:m>
                  <m:oMath xmlns:m="http://schemas.openxmlformats.org/officeDocument/2006/math">
                    <m:r>
                      <a:rPr lang="en-US" b="1" i="1" u="sng" smtClean="0">
                        <a:latin typeface="Cambria Math" panose="02040503050406030204" pitchFamily="18" charset="0"/>
                      </a:rPr>
                      <m:t>𝟐</m:t>
                    </m:r>
                    <m:r>
                      <a:rPr lang="en-US" b="1" i="1" u="sng" smtClean="0">
                        <a:latin typeface="Cambria Math" panose="02040503050406030204" pitchFamily="18" charset="0"/>
                        <a:ea typeface="Cambria Math" panose="02040503050406030204" pitchFamily="18" charset="0"/>
                      </a:rPr>
                      <m:t>∈</m:t>
                    </m:r>
                    <m:r>
                      <a:rPr lang="en-US" b="1" i="1" u="sng" smtClean="0">
                        <a:latin typeface="Cambria Math" panose="02040503050406030204" pitchFamily="18" charset="0"/>
                        <a:ea typeface="Cambria Math" panose="02040503050406030204" pitchFamily="18" charset="0"/>
                      </a:rPr>
                      <m:t>ℕ</m:t>
                    </m:r>
                  </m:oMath>
                </a14:m>
                <a:r>
                  <a:rPr lang="en-US" b="1" u="sng" dirty="0"/>
                  <a:t> and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panose="02040503050406030204" pitchFamily="18" charset="0"/>
                          </a:rPr>
                          <m:t>𝒍</m:t>
                        </m:r>
                      </m:e>
                      <m:sub>
                        <m:r>
                          <a:rPr lang="en-US" b="1" i="1" u="sng">
                            <a:latin typeface="Cambria Math" panose="02040503050406030204" pitchFamily="18" charset="0"/>
                          </a:rPr>
                          <m:t>𝒘</m:t>
                        </m:r>
                      </m:sub>
                    </m:sSub>
                    <m:r>
                      <a:rPr lang="en-US" b="1" i="1" u="sng" smtClean="0">
                        <a:latin typeface="Cambria Math" panose="02040503050406030204" pitchFamily="18" charset="0"/>
                        <a:ea typeface="Cambria Math" panose="02040503050406030204" pitchFamily="18" charset="0"/>
                      </a:rPr>
                      <m:t>∈</m:t>
                    </m:r>
                    <m:r>
                      <a:rPr lang="en-US" b="1" i="1" u="sng" smtClean="0">
                        <a:latin typeface="Cambria Math" panose="02040503050406030204" pitchFamily="18" charset="0"/>
                        <a:ea typeface="Cambria Math" panose="02040503050406030204" pitchFamily="18" charset="0"/>
                      </a:rPr>
                      <m:t>𝑳</m:t>
                    </m:r>
                  </m:oMath>
                </a14:m>
                <a:r>
                  <a:rPr lang="en-US" b="1" u="sng" dirty="0"/>
                  <a:t> (by IH), so </a:t>
                </a:r>
                <a14:m>
                  <m:oMath xmlns:m="http://schemas.openxmlformats.org/officeDocument/2006/math">
                    <m:r>
                      <a:rPr lang="en-US" b="1" i="1" u="sng">
                        <a:latin typeface="Cambria Math" panose="02040503050406030204" pitchFamily="18" charset="0"/>
                      </a:rPr>
                      <m:t>𝒍</m:t>
                    </m:r>
                  </m:oMath>
                </a14:m>
                <a:r>
                  <a:rPr lang="en-US" b="1" u="sng" dirty="0"/>
                  <a:t> is in the domain of quantification. </a:t>
                </a:r>
                <a:r>
                  <a:rPr lang="en-US" dirty="0"/>
                  <a:t>We now evaluate each conjunct:</a:t>
                </a:r>
              </a:p>
              <a:p>
                <a:pPr marL="14605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𝑠𝑢𝑚</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𝑠𝑢𝑚</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𝑤</m:t>
                                      </m:r>
                                    </m:sub>
                                  </m:sSub>
                                </m:e>
                              </m:d>
                            </m:e>
                          </m:d>
                        </m:e>
                      </m:d>
                      <m:r>
                        <a:rPr lang="en-US" b="0" i="1" smtClean="0">
                          <a:latin typeface="Cambria Math" panose="02040503050406030204" pitchFamily="18" charset="0"/>
                        </a:rPr>
                        <m:t>=2+</m:t>
                      </m:r>
                      <m:r>
                        <a:rPr lang="en-US" b="0" i="1" smtClean="0">
                          <a:latin typeface="Cambria Math" panose="02040503050406030204" pitchFamily="18" charset="0"/>
                        </a:rPr>
                        <m:t>𝑠𝑢𝑚</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𝑤</m:t>
                                  </m:r>
                                </m:sub>
                              </m:sSub>
                            </m:e>
                          </m:d>
                        </m:e>
                      </m:d>
                      <m:r>
                        <a:rPr lang="en-US" b="0" i="1" smtClean="0">
                          <a:latin typeface="Cambria Math" panose="02040503050406030204" pitchFamily="18" charset="0"/>
                        </a:rPr>
                        <m:t>=2+2</m:t>
                      </m:r>
                      <m:r>
                        <a:rPr lang="en-US" b="0" i="1" smtClean="0">
                          <a:latin typeface="Cambria Math" panose="02040503050406030204" pitchFamily="18" charset="0"/>
                        </a:rPr>
                        <m:t>𝑛</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oMath>
                  </m:oMathPara>
                </a14:m>
                <a:endParaRPr lang="en-US" b="0" dirty="0"/>
              </a:p>
              <a:p>
                <a:pPr marL="146050" indent="0">
                  <a:buNone/>
                </a:pPr>
                <a:r>
                  <a:rPr lang="en-US" dirty="0"/>
                  <a:t>where the first equality is by definition of l, the next equality is by the first case in the recursive step in the definition of sum and the next equality is by the IH. </a:t>
                </a:r>
                <a:endParaRPr lang="en-US" b="0" dirty="0"/>
              </a:p>
              <a:p>
                <a:pPr marL="14605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𝑙𝑒𝑛𝑔𝑡h</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e>
                      </m:d>
                      <m:r>
                        <a:rPr lang="en-US" i="1">
                          <a:latin typeface="Cambria Math" panose="02040503050406030204" pitchFamily="18" charset="0"/>
                        </a:rPr>
                        <m:t>=</m:t>
                      </m:r>
                      <m:r>
                        <a:rPr lang="en-US" b="0" i="1" smtClean="0">
                          <a:latin typeface="Cambria Math" panose="02040503050406030204" pitchFamily="18" charset="0"/>
                        </a:rPr>
                        <m:t>𝑙𝑒𝑛𝑔𝑡h</m:t>
                      </m:r>
                      <m:d>
                        <m:dPr>
                          <m:ctrlPr>
                            <a:rPr lang="en-US" i="1">
                              <a:latin typeface="Cambria Math" panose="02040503050406030204" pitchFamily="18" charset="0"/>
                            </a:rPr>
                          </m:ctrlPr>
                        </m:dPr>
                        <m:e>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𝑤</m:t>
                                      </m:r>
                                    </m:sub>
                                  </m:sSub>
                                </m:e>
                              </m:d>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𝑙𝑒𝑛𝑔𝑡h</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𝑤</m:t>
                                  </m:r>
                                </m:sub>
                              </m:sSub>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oMath>
                  </m:oMathPara>
                </a14:m>
                <a:endParaRPr lang="en-US" dirty="0"/>
              </a:p>
              <a:p>
                <a:pPr marL="146050" indent="0">
                  <a:buNone/>
                </a:pPr>
                <a:r>
                  <a:rPr lang="en-US" dirty="0"/>
                  <a:t>where the first equality is by definition of l, the next equality is by the first case in the recursive step in the definition of length and the next equality is by the IH. </a:t>
                </a:r>
              </a:p>
              <a:p>
                <a:pPr marL="146050" indent="0">
                  <a:buNone/>
                </a:pPr>
                <a:r>
                  <a:rPr lang="en-US" dirty="0"/>
                  <a:t>Thus, both required conjuncts have been proved and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𝑤</m:t>
                            </m:r>
                          </m:sub>
                        </m:sSub>
                      </m:e>
                    </m:d>
                  </m:oMath>
                </a14:m>
                <a:r>
                  <a:rPr lang="en-US" dirty="0"/>
                  <a:t> is a witness. </a:t>
                </a:r>
              </a:p>
            </p:txBody>
          </p:sp>
        </mc:Choice>
        <mc:Fallback>
          <p:sp>
            <p:nvSpPr>
              <p:cNvPr id="3" name="Text Placeholder 2">
                <a:extLst>
                  <a:ext uri="{FF2B5EF4-FFF2-40B4-BE49-F238E27FC236}">
                    <a16:creationId xmlns:a16="http://schemas.microsoft.com/office/drawing/2014/main" id="{073AD082-13CD-2848-8D29-2C8406C47C72}"/>
                  </a:ext>
                </a:extLst>
              </p:cNvPr>
              <p:cNvSpPr>
                <a:spLocks noGrp="1" noRot="1" noChangeAspect="1" noMove="1" noResize="1" noEditPoints="1" noAdjustHandles="1" noChangeArrowheads="1" noChangeShapeType="1" noTextEdit="1"/>
              </p:cNvSpPr>
              <p:nvPr>
                <p:ph type="body" idx="1"/>
              </p:nvPr>
            </p:nvSpPr>
            <p:spPr>
              <a:xfrm>
                <a:off x="0" y="1783532"/>
                <a:ext cx="9143999" cy="3359967"/>
              </a:xfrm>
              <a:blipFill>
                <a:blip r:embed="rId2"/>
                <a:stretch>
                  <a:fillRect b="-112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8657B88-96D1-5243-A03C-4F5E0CDDB75E}"/>
              </a:ext>
            </a:extLst>
          </p:cNvPr>
          <p:cNvSpPr txBox="1">
            <a:spLocks/>
          </p:cNvSpPr>
          <p:nvPr/>
        </p:nvSpPr>
        <p:spPr>
          <a:xfrm>
            <a:off x="727650" y="603426"/>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Problem 1</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3FD051-0CDD-294A-8BCD-E118D1D9D3E5}"/>
                  </a:ext>
                </a:extLst>
              </p:cNvPr>
              <p:cNvSpPr txBox="1"/>
              <p:nvPr/>
            </p:nvSpPr>
            <p:spPr>
              <a:xfrm>
                <a:off x="1599520" y="1229270"/>
                <a:ext cx="7161291" cy="766364"/>
              </a:xfrm>
              <a:prstGeom prst="rect">
                <a:avLst/>
              </a:prstGeom>
              <a:noFill/>
            </p:spPr>
            <p:txBody>
              <a:bodyPr wrap="square" rtlCol="0">
                <a:spAutoFit/>
              </a:bodyPr>
              <a:lstStyle/>
              <a:p>
                <a:pPr marL="146050" indent="0">
                  <a:buNone/>
                </a:pPr>
                <a:r>
                  <a:rPr lang="en-US" dirty="0">
                    <a:solidFill>
                      <a:schemeClr val="accent1"/>
                    </a:solidFill>
                    <a:latin typeface="Cambria Math" panose="02040503050406030204" pitchFamily="18" charset="0"/>
                    <a:ea typeface="Lato"/>
                    <a:cs typeface="Lato"/>
                    <a:sym typeface="Lato"/>
                  </a:rPr>
                  <a:t>Use mathematical induction to prove following statement:</a:t>
                </a:r>
              </a:p>
              <a:p>
                <a:pPr marL="146050" indent="0">
                  <a:buNone/>
                </a:pPr>
                <a14:m>
                  <m:oMathPara xmlns:m="http://schemas.openxmlformats.org/officeDocument/2006/math">
                    <m:oMathParaPr>
                      <m:jc m:val="centerGroup"/>
                    </m:oMathParaPr>
                    <m:oMath xmlns:m="http://schemas.openxmlformats.org/officeDocument/2006/math">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𝑛</m:t>
                      </m:r>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ℕ</m:t>
                      </m:r>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𝑙</m:t>
                      </m:r>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𝐿</m:t>
                      </m:r>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𝑠𝑢𝑚</m:t>
                      </m:r>
                      <m:d>
                        <m:dPr>
                          <m:ctrlPr>
                            <a:rPr lang="en-US" i="1">
                              <a:solidFill>
                                <a:schemeClr val="accent1"/>
                              </a:solidFill>
                              <a:latin typeface="Cambria Math" panose="02040503050406030204" pitchFamily="18" charset="0"/>
                              <a:sym typeface="Lato"/>
                            </a:rPr>
                          </m:ctrlPr>
                        </m:dPr>
                        <m:e>
                          <m:d>
                            <m:dPr>
                              <m:ctrlPr>
                                <a:rPr lang="en-US" i="1">
                                  <a:solidFill>
                                    <a:schemeClr val="accent1"/>
                                  </a:solidFill>
                                  <a:latin typeface="Cambria Math" panose="02040503050406030204" pitchFamily="18" charset="0"/>
                                  <a:sym typeface="Lato"/>
                                </a:rPr>
                              </m:ctrlPr>
                            </m:dPr>
                            <m:e>
                              <m:r>
                                <a:rPr lang="en-US" i="1">
                                  <a:solidFill>
                                    <a:schemeClr val="accent1"/>
                                  </a:solidFill>
                                  <a:latin typeface="Cambria Math" panose="02040503050406030204" pitchFamily="18" charset="0"/>
                                  <a:sym typeface="Lato"/>
                                </a:rPr>
                                <m:t>𝑙</m:t>
                              </m:r>
                            </m:e>
                          </m:d>
                        </m:e>
                      </m:d>
                      <m:r>
                        <a:rPr lang="en-US" i="1">
                          <a:solidFill>
                            <a:schemeClr val="accent1"/>
                          </a:solidFill>
                          <a:latin typeface="Cambria Math" panose="02040503050406030204" pitchFamily="18" charset="0"/>
                          <a:sym typeface="Lato"/>
                        </a:rPr>
                        <m:t>=2</m:t>
                      </m:r>
                      <m:r>
                        <a:rPr lang="en-US" i="1">
                          <a:solidFill>
                            <a:schemeClr val="accent1"/>
                          </a:solidFill>
                          <a:latin typeface="Cambria Math" panose="02040503050406030204" pitchFamily="18" charset="0"/>
                          <a:sym typeface="Lato"/>
                        </a:rPr>
                        <m:t>𝑛</m:t>
                      </m:r>
                      <m:r>
                        <a:rPr lang="en-US" i="1">
                          <a:solidFill>
                            <a:schemeClr val="accent1"/>
                          </a:solidFill>
                          <a:latin typeface="Cambria Math" panose="02040503050406030204" pitchFamily="18" charset="0"/>
                          <a:sym typeface="Lato"/>
                        </a:rPr>
                        <m:t> ∧</m:t>
                      </m:r>
                      <m:r>
                        <a:rPr lang="en-US" i="1">
                          <a:solidFill>
                            <a:schemeClr val="accent1"/>
                          </a:solidFill>
                          <a:latin typeface="Cambria Math" panose="02040503050406030204" pitchFamily="18" charset="0"/>
                          <a:sym typeface="Lato"/>
                        </a:rPr>
                        <m:t>𝑙𝑒𝑛𝑔𝑡h</m:t>
                      </m:r>
                      <m:d>
                        <m:dPr>
                          <m:ctrlPr>
                            <a:rPr lang="en-US" i="1">
                              <a:solidFill>
                                <a:schemeClr val="accent1"/>
                              </a:solidFill>
                              <a:latin typeface="Cambria Math" panose="02040503050406030204" pitchFamily="18" charset="0"/>
                              <a:sym typeface="Lato"/>
                            </a:rPr>
                          </m:ctrlPr>
                        </m:dPr>
                        <m:e>
                          <m:d>
                            <m:dPr>
                              <m:ctrlPr>
                                <a:rPr lang="en-US" i="1">
                                  <a:solidFill>
                                    <a:schemeClr val="accent1"/>
                                  </a:solidFill>
                                  <a:latin typeface="Cambria Math" panose="02040503050406030204" pitchFamily="18" charset="0"/>
                                  <a:sym typeface="Lato"/>
                                </a:rPr>
                              </m:ctrlPr>
                            </m:dPr>
                            <m:e>
                              <m:r>
                                <a:rPr lang="en-US" i="1">
                                  <a:solidFill>
                                    <a:schemeClr val="accent1"/>
                                  </a:solidFill>
                                  <a:latin typeface="Cambria Math" panose="02040503050406030204" pitchFamily="18" charset="0"/>
                                  <a:sym typeface="Lato"/>
                                </a:rPr>
                                <m:t>𝑙</m:t>
                              </m:r>
                            </m:e>
                          </m:d>
                        </m:e>
                      </m:d>
                      <m:r>
                        <a:rPr lang="en-US" i="1">
                          <a:solidFill>
                            <a:schemeClr val="accent1"/>
                          </a:solidFill>
                          <a:latin typeface="Cambria Math" panose="02040503050406030204" pitchFamily="18" charset="0"/>
                          <a:sym typeface="Lato"/>
                        </a:rPr>
                        <m:t>=</m:t>
                      </m:r>
                      <m:r>
                        <a:rPr lang="en-US" i="1">
                          <a:solidFill>
                            <a:schemeClr val="accent1"/>
                          </a:solidFill>
                          <a:latin typeface="Cambria Math" panose="02040503050406030204" pitchFamily="18" charset="0"/>
                          <a:sym typeface="Lato"/>
                        </a:rPr>
                        <m:t>𝑛</m:t>
                      </m:r>
                      <m:r>
                        <a:rPr lang="en-US" i="1">
                          <a:solidFill>
                            <a:schemeClr val="accent1"/>
                          </a:solidFill>
                          <a:latin typeface="Cambria Math" panose="02040503050406030204" pitchFamily="18" charset="0"/>
                          <a:sym typeface="Lato"/>
                        </a:rPr>
                        <m:t>)</m:t>
                      </m:r>
                    </m:oMath>
                  </m:oMathPara>
                </a14:m>
                <a:endParaRPr lang="en-US" i="1" dirty="0">
                  <a:solidFill>
                    <a:schemeClr val="accent1"/>
                  </a:solidFill>
                  <a:latin typeface="Cambria Math" panose="02040503050406030204" pitchFamily="18" charset="0"/>
                  <a:ea typeface="Lato"/>
                  <a:cs typeface="Lato"/>
                  <a:sym typeface="Lato"/>
                </a:endParaRPr>
              </a:p>
              <a:p>
                <a:endParaRPr lang="en-US" dirty="0"/>
              </a:p>
            </p:txBody>
          </p:sp>
        </mc:Choice>
        <mc:Fallback xmlns="">
          <p:sp>
            <p:nvSpPr>
              <p:cNvPr id="5" name="TextBox 4">
                <a:extLst>
                  <a:ext uri="{FF2B5EF4-FFF2-40B4-BE49-F238E27FC236}">
                    <a16:creationId xmlns:a16="http://schemas.microsoft.com/office/drawing/2014/main" id="{4D3FD051-0CDD-294A-8BCD-E118D1D9D3E5}"/>
                  </a:ext>
                </a:extLst>
              </p:cNvPr>
              <p:cNvSpPr txBox="1">
                <a:spLocks noRot="1" noChangeAspect="1" noMove="1" noResize="1" noEditPoints="1" noAdjustHandles="1" noChangeArrowheads="1" noChangeShapeType="1" noTextEdit="1"/>
              </p:cNvSpPr>
              <p:nvPr/>
            </p:nvSpPr>
            <p:spPr>
              <a:xfrm>
                <a:off x="1599520" y="1229270"/>
                <a:ext cx="7161291" cy="76636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720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1782</TotalTime>
  <Words>1893</Words>
  <Application>Microsoft Macintosh PowerPoint</Application>
  <PresentationFormat>On-screen Show (16:9)</PresentationFormat>
  <Paragraphs>140</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Courier New</vt:lpstr>
      <vt:lpstr>Raleway</vt:lpstr>
      <vt:lpstr>Lato</vt:lpstr>
      <vt:lpstr>Cambria Math</vt:lpstr>
      <vt:lpstr>Arial</vt:lpstr>
      <vt:lpstr>Streamline</vt:lpstr>
      <vt:lpstr>CSE 20 Discussion - Week 10</vt:lpstr>
      <vt:lpstr>Administrative Stuff</vt:lpstr>
      <vt:lpstr>Agenda</vt:lpstr>
      <vt:lpstr>PowerPoint Presentation</vt:lpstr>
      <vt:lpstr>PowerPoint Presentation</vt:lpstr>
      <vt:lpstr>PowerPoint Presentation</vt:lpstr>
      <vt:lpstr>PowerPoint Presentation</vt:lpstr>
      <vt:lpstr>Problem 1</vt:lpstr>
      <vt:lpstr>PowerPoint Presentation</vt:lpstr>
      <vt:lpstr>Problem2</vt:lpstr>
      <vt:lpstr>Problem3</vt:lpstr>
      <vt:lpstr>Problem3</vt:lpstr>
      <vt:lpstr>Problem4</vt:lpstr>
      <vt:lpstr>Problem 4</vt:lpstr>
      <vt:lpstr>Extra Problem </vt:lpstr>
      <vt:lpstr>PowerPoint Presentation</vt:lpstr>
      <vt:lpstr>Logic Circuits </vt:lpstr>
      <vt:lpstr>Predicate problem</vt:lpstr>
      <vt:lpstr>Problem 2</vt:lpstr>
      <vt:lpstr>Equivalence Relation </vt:lpstr>
      <vt:lpstr>Problem 1</vt:lpstr>
      <vt:lpstr>Problem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20 Discussion - Week 1</dc:title>
  <cp:lastModifiedBy>Hui Yu</cp:lastModifiedBy>
  <cp:revision>16</cp:revision>
  <dcterms:modified xsi:type="dcterms:W3CDTF">2021-12-01T23:54:19Z</dcterms:modified>
</cp:coreProperties>
</file>