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20" r:id="rId1"/>
  </p:sldMasterIdLst>
  <p:notesMasterIdLst>
    <p:notesMasterId r:id="rId37"/>
  </p:notesMasterIdLst>
  <p:sldIdLst>
    <p:sldId id="256" r:id="rId2"/>
    <p:sldId id="320" r:id="rId3"/>
    <p:sldId id="308" r:id="rId4"/>
    <p:sldId id="266" r:id="rId5"/>
    <p:sldId id="309" r:id="rId6"/>
    <p:sldId id="258" r:id="rId7"/>
    <p:sldId id="289" r:id="rId8"/>
    <p:sldId id="286" r:id="rId9"/>
    <p:sldId id="290" r:id="rId10"/>
    <p:sldId id="292" r:id="rId11"/>
    <p:sldId id="296" r:id="rId12"/>
    <p:sldId id="293" r:id="rId13"/>
    <p:sldId id="295" r:id="rId14"/>
    <p:sldId id="310" r:id="rId15"/>
    <p:sldId id="263" r:id="rId16"/>
    <p:sldId id="276" r:id="rId17"/>
    <p:sldId id="301" r:id="rId18"/>
    <p:sldId id="299" r:id="rId19"/>
    <p:sldId id="300" r:id="rId20"/>
    <p:sldId id="302" r:id="rId21"/>
    <p:sldId id="306" r:id="rId22"/>
    <p:sldId id="304" r:id="rId23"/>
    <p:sldId id="305" r:id="rId24"/>
    <p:sldId id="303" r:id="rId25"/>
    <p:sldId id="311" r:id="rId26"/>
    <p:sldId id="312" r:id="rId27"/>
    <p:sldId id="313" r:id="rId28"/>
    <p:sldId id="315" r:id="rId29"/>
    <p:sldId id="314" r:id="rId30"/>
    <p:sldId id="316" r:id="rId31"/>
    <p:sldId id="317" r:id="rId32"/>
    <p:sldId id="318" r:id="rId33"/>
    <p:sldId id="319" r:id="rId34"/>
    <p:sldId id="321" r:id="rId35"/>
    <p:sldId id="275" r:id="rId3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981"/>
    <p:restoredTop sz="94646"/>
  </p:normalViewPr>
  <p:slideViewPr>
    <p:cSldViewPr snapToGrid="0">
      <p:cViewPr varScale="1">
        <p:scale>
          <a:sx n="215" d="100"/>
          <a:sy n="215" d="100"/>
        </p:scale>
        <p:origin x="11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A410EF-0667-CE49-8297-AA6D91415F44}" type="datetimeFigureOut">
              <a:rPr lang="en-US" smtClean="0"/>
              <a:t>7/3/24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C7E4DE-096D-A542-B337-9606929957F7}" type="slidenum">
              <a:rPr lang="en-US" smtClean="0"/>
              <a:t>‹#›</a:t>
            </a:fld>
            <a:endParaRPr lang="en-US"/>
          </a:p>
        </p:txBody>
      </p:sp>
    </p:spTree>
    <p:extLst>
      <p:ext uri="{BB962C8B-B14F-4D97-AF65-F5344CB8AC3E}">
        <p14:creationId xmlns:p14="http://schemas.microsoft.com/office/powerpoint/2010/main" val="3030350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7E4DE-096D-A542-B337-9606929957F7}" type="slidenum">
              <a:rPr lang="en-US" smtClean="0"/>
              <a:t>8</a:t>
            </a:fld>
            <a:endParaRPr lang="en-US"/>
          </a:p>
        </p:txBody>
      </p:sp>
    </p:spTree>
    <p:extLst>
      <p:ext uri="{BB962C8B-B14F-4D97-AF65-F5344CB8AC3E}">
        <p14:creationId xmlns:p14="http://schemas.microsoft.com/office/powerpoint/2010/main" val="24283205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7E4DE-096D-A542-B337-9606929957F7}" type="slidenum">
              <a:rPr lang="en-US" smtClean="0"/>
              <a:t>9</a:t>
            </a:fld>
            <a:endParaRPr lang="en-US"/>
          </a:p>
        </p:txBody>
      </p:sp>
    </p:spTree>
    <p:extLst>
      <p:ext uri="{BB962C8B-B14F-4D97-AF65-F5344CB8AC3E}">
        <p14:creationId xmlns:p14="http://schemas.microsoft.com/office/powerpoint/2010/main" val="26345430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C7E4DE-096D-A542-B337-9606929957F7}" type="slidenum">
              <a:rPr lang="en-US" smtClean="0"/>
              <a:t>21</a:t>
            </a:fld>
            <a:endParaRPr lang="en-US"/>
          </a:p>
        </p:txBody>
      </p:sp>
    </p:spTree>
    <p:extLst>
      <p:ext uri="{BB962C8B-B14F-4D97-AF65-F5344CB8AC3E}">
        <p14:creationId xmlns:p14="http://schemas.microsoft.com/office/powerpoint/2010/main" val="36095411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3CB1DD3-644B-F240-8051-3DADF9693883}" type="datetimeFigureOut">
              <a:rPr lang="en-US" smtClean="0"/>
              <a:t>7/3/24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4200796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B1DD3-644B-F240-8051-3DADF9693883}" type="datetimeFigureOut">
              <a:rPr lang="en-US" smtClean="0"/>
              <a:t>7/3/24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2450393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B1DD3-644B-F240-8051-3DADF9693883}" type="datetimeFigureOut">
              <a:rPr lang="en-US" smtClean="0"/>
              <a:t>7/3/24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2648081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3CB1DD3-644B-F240-8051-3DADF9693883}" type="datetimeFigureOut">
              <a:rPr lang="en-US" smtClean="0"/>
              <a:t>7/3/24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20400296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3CB1DD3-644B-F240-8051-3DADF9693883}" type="datetimeFigureOut">
              <a:rPr lang="en-US" smtClean="0"/>
              <a:t>7/3/24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326394360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3CB1DD3-644B-F240-8051-3DADF9693883}" type="datetimeFigureOut">
              <a:rPr lang="en-US" smtClean="0"/>
              <a:t>7/3/24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120470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3CB1DD3-644B-F240-8051-3DADF9693883}" type="datetimeFigureOut">
              <a:rPr lang="en-US" smtClean="0"/>
              <a:t>7/3/24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4569478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3CB1DD3-644B-F240-8051-3DADF9693883}" type="datetimeFigureOut">
              <a:rPr lang="en-US" smtClean="0"/>
              <a:t>7/3/24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35368956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CB1DD3-644B-F240-8051-3DADF9693883}" type="datetimeFigureOut">
              <a:rPr lang="en-US" smtClean="0"/>
              <a:t>7/3/24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10483012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CB1DD3-644B-F240-8051-3DADF9693883}" type="datetimeFigureOut">
              <a:rPr lang="en-US" smtClean="0"/>
              <a:t>7/3/24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20614603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3CB1DD3-644B-F240-8051-3DADF9693883}" type="datetimeFigureOut">
              <a:rPr lang="en-US" smtClean="0"/>
              <a:t>7/3/24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E966672D-4B7A-F64F-8283-3366A31822E6}" type="slidenum">
              <a:rPr lang="en-US" smtClean="0"/>
              <a:t>‹#›</a:t>
            </a:fld>
            <a:endParaRPr lang="en-US"/>
          </a:p>
        </p:txBody>
      </p:sp>
    </p:spTree>
    <p:extLst>
      <p:ext uri="{BB962C8B-B14F-4D97-AF65-F5344CB8AC3E}">
        <p14:creationId xmlns:p14="http://schemas.microsoft.com/office/powerpoint/2010/main" val="194876519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3CB1DD3-644B-F240-8051-3DADF9693883}" type="datetimeFigureOut">
              <a:rPr lang="en-US" smtClean="0"/>
              <a:t>7/3/24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66672D-4B7A-F64F-8283-3366A31822E6}" type="slidenum">
              <a:rPr lang="en-US" smtClean="0"/>
              <a:t>‹#›</a:t>
            </a:fld>
            <a:endParaRPr lang="en-US"/>
          </a:p>
        </p:txBody>
      </p:sp>
    </p:spTree>
    <p:extLst>
      <p:ext uri="{BB962C8B-B14F-4D97-AF65-F5344CB8AC3E}">
        <p14:creationId xmlns:p14="http://schemas.microsoft.com/office/powerpoint/2010/main" val="3611550244"/>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4DA2C-59F2-16B3-627A-F877A0423069}"/>
              </a:ext>
            </a:extLst>
          </p:cNvPr>
          <p:cNvSpPr>
            <a:spLocks noGrp="1"/>
          </p:cNvSpPr>
          <p:nvPr>
            <p:ph type="ctrTitle"/>
          </p:nvPr>
        </p:nvSpPr>
        <p:spPr/>
        <p:txBody>
          <a:bodyPr>
            <a:normAutofit/>
          </a:bodyPr>
          <a:lstStyle/>
          <a:p>
            <a:r>
              <a:rPr lang="en-US" sz="4800" dirty="0">
                <a:latin typeface="Source Sans Pro" panose="020F0502020204030204" pitchFamily="34" charset="0"/>
                <a:ea typeface="Source Sans Pro" panose="020F0502020204030204" pitchFamily="34" charset="0"/>
              </a:rPr>
              <a:t>High Standards, Multiple Tries</a:t>
            </a:r>
            <a:br>
              <a:rPr lang="en-US" sz="4800" dirty="0">
                <a:latin typeface="Source Sans Pro" panose="020F0502020204030204" pitchFamily="34" charset="0"/>
                <a:ea typeface="Source Sans Pro" panose="020F0502020204030204" pitchFamily="34" charset="0"/>
              </a:rPr>
            </a:br>
            <a:r>
              <a:rPr lang="en-US" sz="3600" dirty="0">
                <a:latin typeface="Source Sans Pro" panose="020B0503030403020204" pitchFamily="34" charset="0"/>
                <a:ea typeface="Source Sans Pro" panose="020B0503030403020204" pitchFamily="34" charset="0"/>
              </a:rPr>
              <a:t>How I’ve Been Grading</a:t>
            </a:r>
            <a:endParaRPr lang="en-US" sz="3600" dirty="0">
              <a:latin typeface="Source Sans Pro" panose="020F0502020204030204" pitchFamily="34" charset="0"/>
              <a:ea typeface="Source Sans Pro" panose="020F0502020204030204" pitchFamily="34" charset="0"/>
            </a:endParaRPr>
          </a:p>
        </p:txBody>
      </p:sp>
      <p:sp>
        <p:nvSpPr>
          <p:cNvPr id="3" name="Subtitle 2">
            <a:extLst>
              <a:ext uri="{FF2B5EF4-FFF2-40B4-BE49-F238E27FC236}">
                <a16:creationId xmlns:a16="http://schemas.microsoft.com/office/drawing/2014/main" id="{4844BFE4-CB83-8120-AE49-FAD4957A645E}"/>
              </a:ext>
            </a:extLst>
          </p:cNvPr>
          <p:cNvSpPr>
            <a:spLocks noGrp="1"/>
          </p:cNvSpPr>
          <p:nvPr>
            <p:ph type="subTitle" idx="1"/>
          </p:nvPr>
        </p:nvSpPr>
        <p:spPr>
          <a:xfrm>
            <a:off x="1524000" y="4403422"/>
            <a:ext cx="9144000" cy="1655762"/>
          </a:xfrm>
        </p:spPr>
        <p:txBody>
          <a:bodyPr>
            <a:normAutofit lnSpcReduction="10000"/>
          </a:bodyPr>
          <a:lstStyle/>
          <a:p>
            <a:r>
              <a:rPr lang="en-US" b="1" dirty="0">
                <a:latin typeface="Source Sans Pro" panose="020B0503030403020204" pitchFamily="34" charset="0"/>
                <a:ea typeface="Source Sans Pro" panose="020B0503030403020204" pitchFamily="34" charset="0"/>
              </a:rPr>
              <a:t>Joe Gibbs </a:t>
            </a:r>
            <a:r>
              <a:rPr lang="en-US" b="1" dirty="0" err="1">
                <a:latin typeface="Source Sans Pro" panose="020B0503030403020204" pitchFamily="34" charset="0"/>
                <a:ea typeface="Source Sans Pro" panose="020B0503030403020204" pitchFamily="34" charset="0"/>
              </a:rPr>
              <a:t>Politz</a:t>
            </a:r>
            <a:r>
              <a:rPr lang="en-US" b="1" dirty="0">
                <a:latin typeface="Source Sans Pro" panose="020B0503030403020204" pitchFamily="34" charset="0"/>
                <a:ea typeface="Source Sans Pro" panose="020B0503030403020204" pitchFamily="34" charset="0"/>
              </a:rPr>
              <a:t>	University of California San Diego</a:t>
            </a:r>
          </a:p>
          <a:p>
            <a:r>
              <a:rPr lang="en-US" dirty="0">
                <a:latin typeface="Source Sans Pro" panose="020B0503030403020204" pitchFamily="34" charset="0"/>
                <a:ea typeface="Source Sans Pro" panose="020B0503030403020204" pitchFamily="34" charset="0"/>
              </a:rPr>
              <a:t>Illinois Computer Science Summer Teaching Workshop 2024</a:t>
            </a:r>
          </a:p>
          <a:p>
            <a:endParaRPr lang="en-US" b="1" dirty="0">
              <a:latin typeface="Source Sans Pro" panose="020B0503030403020204" pitchFamily="34" charset="0"/>
              <a:ea typeface="Source Sans Pro" panose="020B0503030403020204" pitchFamily="34" charset="0"/>
            </a:endParaRPr>
          </a:p>
          <a:p>
            <a:r>
              <a:rPr lang="en-US" i="1" dirty="0" err="1">
                <a:latin typeface="Source Sans Pro" panose="020B0503030403020204" pitchFamily="34" charset="0"/>
                <a:ea typeface="Source Sans Pro" panose="020B0503030403020204" pitchFamily="34" charset="0"/>
              </a:rPr>
              <a:t>jpolitz@ucsd.edu</a:t>
            </a:r>
            <a:r>
              <a:rPr lang="en-US" i="1" dirty="0">
                <a:latin typeface="Source Sans Pro" panose="020B0503030403020204" pitchFamily="34" charset="0"/>
                <a:ea typeface="Source Sans Pro" panose="020B0503030403020204" pitchFamily="34" charset="0"/>
              </a:rPr>
              <a:t>	@</a:t>
            </a:r>
            <a:r>
              <a:rPr lang="en-US" i="1" dirty="0" err="1">
                <a:latin typeface="Source Sans Pro" panose="020B0503030403020204" pitchFamily="34" charset="0"/>
                <a:ea typeface="Source Sans Pro" panose="020B0503030403020204" pitchFamily="34" charset="0"/>
              </a:rPr>
              <a:t>joepolitz</a:t>
            </a:r>
            <a:r>
              <a:rPr lang="en-US" i="1" dirty="0">
                <a:latin typeface="Source Sans Pro" panose="020B0503030403020204" pitchFamily="34" charset="0"/>
                <a:ea typeface="Source Sans Pro" panose="020B0503030403020204" pitchFamily="34" charset="0"/>
              </a:rPr>
              <a:t>	https://</a:t>
            </a:r>
            <a:r>
              <a:rPr lang="en-US" i="1" dirty="0" err="1">
                <a:latin typeface="Source Sans Pro" panose="020B0503030403020204" pitchFamily="34" charset="0"/>
                <a:ea typeface="Source Sans Pro" panose="020B0503030403020204" pitchFamily="34" charset="0"/>
              </a:rPr>
              <a:t>jpolitz.github.io</a:t>
            </a:r>
            <a:endParaRPr lang="en-US" i="1"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5795058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7A9D2D-FE57-29E8-0C3A-84A4E58A8E9F}"/>
              </a:ext>
            </a:extLst>
          </p:cNvPr>
          <p:cNvSpPr/>
          <p:nvPr/>
        </p:nvSpPr>
        <p:spPr>
          <a:xfrm>
            <a:off x="0" y="513709"/>
            <a:ext cx="12192000" cy="796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i="1" dirty="0">
                <a:latin typeface="Source Sans Pro" panose="020B0503030403020204" pitchFamily="34" charset="0"/>
                <a:ea typeface="Source Sans Pro" panose="020B0503030403020204" pitchFamily="34" charset="0"/>
              </a:rPr>
              <a:t>All</a:t>
            </a:r>
            <a:r>
              <a:rPr lang="en-US" sz="3600" dirty="0">
                <a:latin typeface="Source Sans Pro" panose="020B0503030403020204" pitchFamily="34" charset="0"/>
                <a:ea typeface="Source Sans Pro" panose="020B0503030403020204" pitchFamily="34" charset="0"/>
              </a:rPr>
              <a:t> students get a resubmission chance on each assignment.</a:t>
            </a:r>
          </a:p>
        </p:txBody>
      </p:sp>
      <p:sp>
        <p:nvSpPr>
          <p:cNvPr id="5" name="Rectangle 4">
            <a:extLst>
              <a:ext uri="{FF2B5EF4-FFF2-40B4-BE49-F238E27FC236}">
                <a16:creationId xmlns:a16="http://schemas.microsoft.com/office/drawing/2014/main" id="{A39F62FE-C17A-DB2A-A726-A9C28F4C4552}"/>
              </a:ext>
            </a:extLst>
          </p:cNvPr>
          <p:cNvSpPr/>
          <p:nvPr/>
        </p:nvSpPr>
        <p:spPr>
          <a:xfrm>
            <a:off x="616450" y="5606987"/>
            <a:ext cx="10058400" cy="66159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2400" dirty="0">
                <a:latin typeface="Source Sans Pro" panose="020B0503030403020204" pitchFamily="34" charset="0"/>
                <a:ea typeface="Source Sans Pro" panose="020B0503030403020204" pitchFamily="34" charset="0"/>
              </a:rPr>
              <a:t>Students who submitted on time can use grading feedback for resubmission. </a:t>
            </a:r>
          </a:p>
        </p:txBody>
      </p:sp>
      <p:sp>
        <p:nvSpPr>
          <p:cNvPr id="6" name="Rectangle 5">
            <a:extLst>
              <a:ext uri="{FF2B5EF4-FFF2-40B4-BE49-F238E27FC236}">
                <a16:creationId xmlns:a16="http://schemas.microsoft.com/office/drawing/2014/main" id="{71826A9C-D2EE-2243-4A5E-8D6DF732AD43}"/>
              </a:ext>
            </a:extLst>
          </p:cNvPr>
          <p:cNvSpPr/>
          <p:nvPr/>
        </p:nvSpPr>
        <p:spPr>
          <a:xfrm>
            <a:off x="616450" y="1735845"/>
            <a:ext cx="10510463" cy="796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400" dirty="0">
                <a:latin typeface="Source Sans Pro" panose="020B0503030403020204" pitchFamily="34" charset="0"/>
                <a:ea typeface="Source Sans Pro" panose="020B0503030403020204" pitchFamily="34" charset="0"/>
              </a:rPr>
              <a:t>Students who miss the deadline for any reason can resubmit and can still get TA help.</a:t>
            </a:r>
          </a:p>
        </p:txBody>
      </p:sp>
      <p:sp>
        <p:nvSpPr>
          <p:cNvPr id="7" name="TextBox 6">
            <a:extLst>
              <a:ext uri="{FF2B5EF4-FFF2-40B4-BE49-F238E27FC236}">
                <a16:creationId xmlns:a16="http://schemas.microsoft.com/office/drawing/2014/main" id="{675C0C1A-582E-0E6B-8543-96843E1AC82D}"/>
              </a:ext>
            </a:extLst>
          </p:cNvPr>
          <p:cNvSpPr txBox="1"/>
          <p:nvPr/>
        </p:nvSpPr>
        <p:spPr>
          <a:xfrm>
            <a:off x="1436057" y="2643372"/>
            <a:ext cx="8725085" cy="2635329"/>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Joe Gibbs </a:t>
            </a:r>
            <a:r>
              <a:rPr lang="en-US" b="1" dirty="0" err="1">
                <a:latin typeface="Arial" panose="020B0604020202020204" pitchFamily="34" charset="0"/>
                <a:cs typeface="Arial" panose="020B0604020202020204" pitchFamily="34" charset="0"/>
              </a:rPr>
              <a:t>Politz</a:t>
            </a: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				 Nov 4, 2023, 3:01pm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Very Sick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very-sick@ucsd.edu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Very Sick, I’m so sorry to hear </a:t>
            </a:r>
            <a:r>
              <a:rPr lang="en-US" i="1" dirty="0">
                <a:latin typeface="Arial" panose="020B0604020202020204" pitchFamily="34" charset="0"/>
                <a:cs typeface="Arial" panose="020B0604020202020204" pitchFamily="34" charset="0"/>
              </a:rPr>
              <a:t>you were sick the past few days. You may already know this, but the campus resources for health care are </a:t>
            </a:r>
            <a:r>
              <a:rPr lang="en-US" i="1" u="sng" dirty="0">
                <a:solidFill>
                  <a:schemeClr val="tx2">
                    <a:lumMod val="50000"/>
                    <a:lumOff val="50000"/>
                  </a:schemeClr>
                </a:solidFill>
                <a:latin typeface="Arial" panose="020B0604020202020204" pitchFamily="34" charset="0"/>
                <a:cs typeface="Arial" panose="020B0604020202020204" pitchFamily="34" charset="0"/>
              </a:rPr>
              <a:t>here</a:t>
            </a:r>
            <a:r>
              <a:rPr lang="en-US" i="1" dirty="0">
                <a:latin typeface="Arial" panose="020B0604020202020204" pitchFamily="34" charset="0"/>
                <a:cs typeface="Arial" panose="020B0604020202020204" pitchFamily="34" charset="0"/>
              </a:rPr>
              <a:t> and </a:t>
            </a:r>
            <a:r>
              <a:rPr lang="en-US" i="1" u="sng" dirty="0">
                <a:solidFill>
                  <a:schemeClr val="tx2">
                    <a:lumMod val="50000"/>
                    <a:lumOff val="50000"/>
                  </a:schemeClr>
                </a:solidFill>
                <a:latin typeface="Arial" panose="020B0604020202020204" pitchFamily="34" charset="0"/>
                <a:cs typeface="Arial" panose="020B0604020202020204" pitchFamily="34" charset="0"/>
              </a:rPr>
              <a:t>here</a:t>
            </a:r>
            <a:r>
              <a:rPr lang="en-US" i="1" dirty="0">
                <a:latin typeface="Arial" panose="020B0604020202020204" pitchFamily="34" charset="0"/>
                <a:cs typeface="Arial" panose="020B0604020202020204" pitchFamily="34" charset="0"/>
              </a:rPr>
              <a:t>.</a:t>
            </a:r>
          </a:p>
          <a:p>
            <a:endParaRPr lang="en-US" u="sng"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Regarding the extension, you can submit the assignment at the resubmission deadline in 2 weeks (this is the policy for all late submissions). Please do come to office hours with questions or for help with your resubmission (calendar </a:t>
            </a:r>
            <a:r>
              <a:rPr lang="en-US" u="sng" dirty="0">
                <a:solidFill>
                  <a:schemeClr val="tx2">
                    <a:lumMod val="50000"/>
                    <a:lumOff val="50000"/>
                  </a:schemeClr>
                </a:solidFill>
                <a:latin typeface="Arial" panose="020B0604020202020204" pitchFamily="34" charset="0"/>
                <a:cs typeface="Arial" panose="020B0604020202020204" pitchFamily="34" charset="0"/>
              </a:rPr>
              <a:t>here</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3081977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7A9D2D-FE57-29E8-0C3A-84A4E58A8E9F}"/>
              </a:ext>
            </a:extLst>
          </p:cNvPr>
          <p:cNvSpPr/>
          <p:nvPr/>
        </p:nvSpPr>
        <p:spPr>
          <a:xfrm>
            <a:off x="0" y="513709"/>
            <a:ext cx="12192000" cy="796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i="1" dirty="0">
                <a:latin typeface="Source Sans Pro" panose="020B0503030403020204" pitchFamily="34" charset="0"/>
                <a:ea typeface="Source Sans Pro" panose="020B0503030403020204" pitchFamily="34" charset="0"/>
              </a:rPr>
              <a:t>All</a:t>
            </a:r>
            <a:r>
              <a:rPr lang="en-US" sz="3600" dirty="0">
                <a:latin typeface="Source Sans Pro" panose="020B0503030403020204" pitchFamily="34" charset="0"/>
                <a:ea typeface="Source Sans Pro" panose="020B0503030403020204" pitchFamily="34" charset="0"/>
              </a:rPr>
              <a:t> students get a resubmission chance on each assignment.</a:t>
            </a:r>
          </a:p>
        </p:txBody>
      </p:sp>
      <p:sp>
        <p:nvSpPr>
          <p:cNvPr id="5" name="Rectangle 4">
            <a:extLst>
              <a:ext uri="{FF2B5EF4-FFF2-40B4-BE49-F238E27FC236}">
                <a16:creationId xmlns:a16="http://schemas.microsoft.com/office/drawing/2014/main" id="{A39F62FE-C17A-DB2A-A726-A9C28F4C4552}"/>
              </a:ext>
            </a:extLst>
          </p:cNvPr>
          <p:cNvSpPr/>
          <p:nvPr/>
        </p:nvSpPr>
        <p:spPr>
          <a:xfrm>
            <a:off x="671868" y="1644586"/>
            <a:ext cx="10058400" cy="1610677"/>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2400" dirty="0">
                <a:latin typeface="Source Sans Pro" panose="020B0503030403020204" pitchFamily="34" charset="0"/>
                <a:ea typeface="Source Sans Pro" panose="020B0503030403020204" pitchFamily="34" charset="0"/>
              </a:rPr>
              <a:t>Students who submitted on time can use grading feedback for resubmission.</a:t>
            </a:r>
          </a:p>
          <a:p>
            <a:endParaRPr lang="en-US" sz="2400" dirty="0">
              <a:latin typeface="Source Sans Pro" panose="020B0503030403020204" pitchFamily="34" charset="0"/>
              <a:ea typeface="Source Sans Pro" panose="020B0503030403020204" pitchFamily="34" charset="0"/>
            </a:endParaRPr>
          </a:p>
          <a:p>
            <a:r>
              <a:rPr lang="en-US" sz="2400" dirty="0">
                <a:latin typeface="Source Sans Pro" panose="020B0503030403020204" pitchFamily="34" charset="0"/>
                <a:ea typeface="Source Sans Pro" panose="020B0503030403020204" pitchFamily="34" charset="0"/>
              </a:rPr>
              <a:t>(Sort of like one round of mastery learning.)</a:t>
            </a:r>
          </a:p>
        </p:txBody>
      </p:sp>
      <p:sp>
        <p:nvSpPr>
          <p:cNvPr id="8" name="TextBox 7">
            <a:extLst>
              <a:ext uri="{FF2B5EF4-FFF2-40B4-BE49-F238E27FC236}">
                <a16:creationId xmlns:a16="http://schemas.microsoft.com/office/drawing/2014/main" id="{6195DDE9-E19F-369C-6803-6C6198850395}"/>
              </a:ext>
            </a:extLst>
          </p:cNvPr>
          <p:cNvSpPr txBox="1"/>
          <p:nvPr/>
        </p:nvSpPr>
        <p:spPr>
          <a:xfrm>
            <a:off x="671868" y="4035967"/>
            <a:ext cx="10424222" cy="2308324"/>
          </a:xfrm>
          <a:prstGeom prst="rect">
            <a:avLst/>
          </a:prstGeom>
          <a:noFill/>
        </p:spPr>
        <p:txBody>
          <a:bodyPr wrap="square" rtlCol="0">
            <a:spAutoFit/>
          </a:bodyPr>
          <a:lstStyle/>
          <a:p>
            <a:r>
              <a:rPr lang="en-US" sz="2400" dirty="0">
                <a:latin typeface="Source Sans Pro" panose="020B0503030403020204" pitchFamily="34" charset="0"/>
                <a:ea typeface="Source Sans Pro" panose="020B0503030403020204" pitchFamily="34" charset="0"/>
              </a:rPr>
              <a:t>Cohen, Steele, and Ross: </a:t>
            </a:r>
            <a:r>
              <a:rPr lang="en-US" sz="2400" i="1" dirty="0">
                <a:latin typeface="Source Sans Pro" panose="020B0503030403020204" pitchFamily="34" charset="0"/>
                <a:ea typeface="Source Sans Pro" panose="020B0503030403020204" pitchFamily="34" charset="0"/>
              </a:rPr>
              <a:t>“wise interventions” </a:t>
            </a:r>
            <a:r>
              <a:rPr lang="en-US" sz="2400" dirty="0">
                <a:latin typeface="Source Sans Pro" panose="020B0503030403020204" pitchFamily="34" charset="0"/>
                <a:ea typeface="Source Sans Pro" panose="020B0503030403020204" pitchFamily="34" charset="0"/>
              </a:rPr>
              <a:t>that both </a:t>
            </a:r>
            <a:r>
              <a:rPr lang="en-US" sz="2400" i="1" dirty="0">
                <a:latin typeface="Source Sans Pro" panose="020B0503030403020204" pitchFamily="34" charset="0"/>
                <a:ea typeface="Source Sans Pro" panose="020B0503030403020204" pitchFamily="34" charset="0"/>
              </a:rPr>
              <a:t>“invoke high standards and assure students of their capacity to reach those standards” </a:t>
            </a:r>
            <a:r>
              <a:rPr lang="en-US" sz="2400" dirty="0">
                <a:latin typeface="Source Sans Pro" panose="020B0503030403020204" pitchFamily="34" charset="0"/>
                <a:ea typeface="Source Sans Pro" panose="020B0503030403020204" pitchFamily="34" charset="0"/>
              </a:rPr>
              <a:t>shown to improve outcomes + responses of students who would otherwise believe criticism came from bias/suffer from stereotype threat.</a:t>
            </a:r>
          </a:p>
          <a:p>
            <a:endParaRPr lang="en-US" sz="2400" dirty="0">
              <a:latin typeface="Source Sans Pro" panose="020B0503030403020204" pitchFamily="34" charset="0"/>
              <a:ea typeface="Source Sans Pro" panose="020B0503030403020204" pitchFamily="34" charset="0"/>
            </a:endParaRPr>
          </a:p>
          <a:p>
            <a:r>
              <a:rPr lang="en-US" sz="2400" i="1" dirty="0">
                <a:latin typeface="Source Sans Pro" panose="020B0503030403020204" pitchFamily="34" charset="0"/>
                <a:ea typeface="Source Sans Pro" panose="020B0503030403020204" pitchFamily="34" charset="0"/>
              </a:rPr>
              <a:t>The Mentor’s Dilemma: Providing Critical Feedback Across the Racial Divide, 1999</a:t>
            </a:r>
          </a:p>
        </p:txBody>
      </p:sp>
    </p:spTree>
    <p:extLst>
      <p:ext uri="{BB962C8B-B14F-4D97-AF65-F5344CB8AC3E}">
        <p14:creationId xmlns:p14="http://schemas.microsoft.com/office/powerpoint/2010/main" val="2361767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7A9D2D-FE57-29E8-0C3A-84A4E58A8E9F}"/>
              </a:ext>
            </a:extLst>
          </p:cNvPr>
          <p:cNvSpPr/>
          <p:nvPr/>
        </p:nvSpPr>
        <p:spPr>
          <a:xfrm>
            <a:off x="0" y="513709"/>
            <a:ext cx="12192000" cy="796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i="1" dirty="0">
                <a:latin typeface="Source Sans Pro" panose="020B0503030403020204" pitchFamily="34" charset="0"/>
                <a:ea typeface="Source Sans Pro" panose="020B0503030403020204" pitchFamily="34" charset="0"/>
              </a:rPr>
              <a:t>All</a:t>
            </a:r>
            <a:r>
              <a:rPr lang="en-US" sz="3600" dirty="0">
                <a:latin typeface="Source Sans Pro" panose="020B0503030403020204" pitchFamily="34" charset="0"/>
                <a:ea typeface="Source Sans Pro" panose="020B0503030403020204" pitchFamily="34" charset="0"/>
              </a:rPr>
              <a:t> students get a resubmission chance on each assignment.</a:t>
            </a:r>
          </a:p>
        </p:txBody>
      </p:sp>
      <p:sp>
        <p:nvSpPr>
          <p:cNvPr id="12" name="Rectangle 11">
            <a:extLst>
              <a:ext uri="{FF2B5EF4-FFF2-40B4-BE49-F238E27FC236}">
                <a16:creationId xmlns:a16="http://schemas.microsoft.com/office/drawing/2014/main" id="{CA35FD26-B658-9C09-9684-A7B0FBA0F950}"/>
              </a:ext>
            </a:extLst>
          </p:cNvPr>
          <p:cNvSpPr/>
          <p:nvPr/>
        </p:nvSpPr>
        <p:spPr>
          <a:xfrm>
            <a:off x="17343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ADD7D01-5E25-EE26-543D-EC9612D7E9AA}"/>
              </a:ext>
            </a:extLst>
          </p:cNvPr>
          <p:cNvSpPr/>
          <p:nvPr/>
        </p:nvSpPr>
        <p:spPr>
          <a:xfrm>
            <a:off x="35631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16287928-6B6C-B533-BF0D-543B6224C876}"/>
              </a:ext>
            </a:extLst>
          </p:cNvPr>
          <p:cNvSpPr/>
          <p:nvPr/>
        </p:nvSpPr>
        <p:spPr>
          <a:xfrm>
            <a:off x="53919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9894E1A-9625-47DD-E786-8F3D24F2766A}"/>
              </a:ext>
            </a:extLst>
          </p:cNvPr>
          <p:cNvSpPr/>
          <p:nvPr/>
        </p:nvSpPr>
        <p:spPr>
          <a:xfrm>
            <a:off x="72207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5E47EA-1AB7-03D1-6767-56B0DF8D3443}"/>
              </a:ext>
            </a:extLst>
          </p:cNvPr>
          <p:cNvSpPr/>
          <p:nvPr/>
        </p:nvSpPr>
        <p:spPr>
          <a:xfrm>
            <a:off x="90495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04AB9CFC-1D40-1918-114B-0054DEF18BFE}"/>
              </a:ext>
            </a:extLst>
          </p:cNvPr>
          <p:cNvSpPr txBox="1"/>
          <p:nvPr/>
        </p:nvSpPr>
        <p:spPr>
          <a:xfrm>
            <a:off x="2119745" y="1898073"/>
            <a:ext cx="886333"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1</a:t>
            </a:r>
          </a:p>
        </p:txBody>
      </p:sp>
      <p:sp>
        <p:nvSpPr>
          <p:cNvPr id="63" name="TextBox 62">
            <a:extLst>
              <a:ext uri="{FF2B5EF4-FFF2-40B4-BE49-F238E27FC236}">
                <a16:creationId xmlns:a16="http://schemas.microsoft.com/office/drawing/2014/main" id="{DF5603E1-F6FF-6AC9-DDC4-90D487774522}"/>
              </a:ext>
            </a:extLst>
          </p:cNvPr>
          <p:cNvSpPr txBox="1"/>
          <p:nvPr/>
        </p:nvSpPr>
        <p:spPr>
          <a:xfrm>
            <a:off x="4034391" y="189807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2</a:t>
            </a:r>
          </a:p>
        </p:txBody>
      </p:sp>
      <p:sp>
        <p:nvSpPr>
          <p:cNvPr id="64" name="TextBox 63">
            <a:extLst>
              <a:ext uri="{FF2B5EF4-FFF2-40B4-BE49-F238E27FC236}">
                <a16:creationId xmlns:a16="http://schemas.microsoft.com/office/drawing/2014/main" id="{B5864C79-F106-AC87-3D57-E19D0D90E4DC}"/>
              </a:ext>
            </a:extLst>
          </p:cNvPr>
          <p:cNvSpPr txBox="1"/>
          <p:nvPr/>
        </p:nvSpPr>
        <p:spPr>
          <a:xfrm>
            <a:off x="5863191" y="189807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3</a:t>
            </a:r>
          </a:p>
        </p:txBody>
      </p:sp>
      <p:sp>
        <p:nvSpPr>
          <p:cNvPr id="65" name="TextBox 64">
            <a:extLst>
              <a:ext uri="{FF2B5EF4-FFF2-40B4-BE49-F238E27FC236}">
                <a16:creationId xmlns:a16="http://schemas.microsoft.com/office/drawing/2014/main" id="{53B99067-5915-AE37-FCB5-AA04D71217CE}"/>
              </a:ext>
            </a:extLst>
          </p:cNvPr>
          <p:cNvSpPr txBox="1"/>
          <p:nvPr/>
        </p:nvSpPr>
        <p:spPr>
          <a:xfrm>
            <a:off x="7709176" y="189807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4</a:t>
            </a:r>
          </a:p>
        </p:txBody>
      </p:sp>
      <p:sp>
        <p:nvSpPr>
          <p:cNvPr id="66" name="TextBox 65">
            <a:extLst>
              <a:ext uri="{FF2B5EF4-FFF2-40B4-BE49-F238E27FC236}">
                <a16:creationId xmlns:a16="http://schemas.microsoft.com/office/drawing/2014/main" id="{B3CC84B9-4127-2EA1-DBBA-78051B6CD744}"/>
              </a:ext>
            </a:extLst>
          </p:cNvPr>
          <p:cNvSpPr txBox="1"/>
          <p:nvPr/>
        </p:nvSpPr>
        <p:spPr>
          <a:xfrm>
            <a:off x="9555161" y="190311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5</a:t>
            </a:r>
          </a:p>
        </p:txBody>
      </p:sp>
      <p:sp>
        <p:nvSpPr>
          <p:cNvPr id="67" name="TextBox 66">
            <a:extLst>
              <a:ext uri="{FF2B5EF4-FFF2-40B4-BE49-F238E27FC236}">
                <a16:creationId xmlns:a16="http://schemas.microsoft.com/office/drawing/2014/main" id="{462AA36F-A848-FB9B-B335-17FAB2D6794B}"/>
              </a:ext>
            </a:extLst>
          </p:cNvPr>
          <p:cNvSpPr txBox="1"/>
          <p:nvPr/>
        </p:nvSpPr>
        <p:spPr>
          <a:xfrm>
            <a:off x="3563158" y="2460611"/>
            <a:ext cx="1881734" cy="369332"/>
          </a:xfrm>
          <a:prstGeom prst="rect">
            <a:avLst/>
          </a:prstGeom>
          <a:noFill/>
        </p:spPr>
        <p:txBody>
          <a:bodyPr wrap="none" rtlCol="0">
            <a:spAutoFit/>
          </a:bodyPr>
          <a:lstStyle/>
          <a:p>
            <a:r>
              <a:rPr lang="en-US" b="1" dirty="0">
                <a:solidFill>
                  <a:schemeClr val="accent1"/>
                </a:solidFill>
              </a:rPr>
              <a:t>Assignment 1 </a:t>
            </a:r>
            <a:r>
              <a:rPr lang="en-US" dirty="0"/>
              <a:t>due</a:t>
            </a:r>
          </a:p>
        </p:txBody>
      </p:sp>
      <p:sp>
        <p:nvSpPr>
          <p:cNvPr id="68" name="TextBox 67">
            <a:extLst>
              <a:ext uri="{FF2B5EF4-FFF2-40B4-BE49-F238E27FC236}">
                <a16:creationId xmlns:a16="http://schemas.microsoft.com/office/drawing/2014/main" id="{42F80295-BE8F-DAEC-C3E7-A79FBCF298D3}"/>
              </a:ext>
            </a:extLst>
          </p:cNvPr>
          <p:cNvSpPr txBox="1"/>
          <p:nvPr/>
        </p:nvSpPr>
        <p:spPr>
          <a:xfrm>
            <a:off x="5429294" y="2456172"/>
            <a:ext cx="1859996" cy="1200329"/>
          </a:xfrm>
          <a:prstGeom prst="rect">
            <a:avLst/>
          </a:prstGeom>
          <a:noFill/>
        </p:spPr>
        <p:txBody>
          <a:bodyPr wrap="none" rtlCol="0">
            <a:spAutoFit/>
          </a:bodyPr>
          <a:lstStyle/>
          <a:p>
            <a:r>
              <a:rPr lang="en-US" b="1" dirty="0">
                <a:solidFill>
                  <a:schemeClr val="accent1"/>
                </a:solidFill>
              </a:rPr>
              <a:t>Assignment 1</a:t>
            </a:r>
          </a:p>
          <a:p>
            <a:r>
              <a:rPr lang="en-US" dirty="0"/>
              <a:t>grades returned</a:t>
            </a:r>
          </a:p>
          <a:p>
            <a:endParaRPr lang="en-US" dirty="0"/>
          </a:p>
          <a:p>
            <a:r>
              <a:rPr lang="en-US" b="1" dirty="0"/>
              <a:t>Talk it up in class!</a:t>
            </a:r>
          </a:p>
        </p:txBody>
      </p:sp>
      <p:sp>
        <p:nvSpPr>
          <p:cNvPr id="69" name="TextBox 68">
            <a:extLst>
              <a:ext uri="{FF2B5EF4-FFF2-40B4-BE49-F238E27FC236}">
                <a16:creationId xmlns:a16="http://schemas.microsoft.com/office/drawing/2014/main" id="{71756E77-90D6-AAA8-0A22-5085CBA923A6}"/>
              </a:ext>
            </a:extLst>
          </p:cNvPr>
          <p:cNvSpPr txBox="1"/>
          <p:nvPr/>
        </p:nvSpPr>
        <p:spPr>
          <a:xfrm>
            <a:off x="7190265" y="2460611"/>
            <a:ext cx="1881734" cy="1200329"/>
          </a:xfrm>
          <a:prstGeom prst="rect">
            <a:avLst/>
          </a:prstGeom>
          <a:noFill/>
        </p:spPr>
        <p:txBody>
          <a:bodyPr wrap="none" rtlCol="0">
            <a:spAutoFit/>
          </a:bodyPr>
          <a:lstStyle/>
          <a:p>
            <a:r>
              <a:rPr lang="en-US" b="1" dirty="0">
                <a:solidFill>
                  <a:schemeClr val="accent1"/>
                </a:solidFill>
              </a:rPr>
              <a:t>Assignment 1</a:t>
            </a:r>
          </a:p>
          <a:p>
            <a:r>
              <a:rPr lang="en-US" dirty="0"/>
              <a:t>resubmits due</a:t>
            </a:r>
          </a:p>
          <a:p>
            <a:endParaRPr lang="en-US" dirty="0"/>
          </a:p>
          <a:p>
            <a:r>
              <a:rPr lang="en-US" b="1" dirty="0">
                <a:solidFill>
                  <a:schemeClr val="accent2"/>
                </a:solidFill>
              </a:rPr>
              <a:t>Assignment 2 </a:t>
            </a:r>
            <a:r>
              <a:rPr lang="en-US" dirty="0"/>
              <a:t>due</a:t>
            </a:r>
          </a:p>
        </p:txBody>
      </p:sp>
      <p:sp>
        <p:nvSpPr>
          <p:cNvPr id="70" name="TextBox 69">
            <a:extLst>
              <a:ext uri="{FF2B5EF4-FFF2-40B4-BE49-F238E27FC236}">
                <a16:creationId xmlns:a16="http://schemas.microsoft.com/office/drawing/2014/main" id="{808E52EA-561C-C260-F536-39D07E91E093}"/>
              </a:ext>
            </a:extLst>
          </p:cNvPr>
          <p:cNvSpPr txBox="1"/>
          <p:nvPr/>
        </p:nvSpPr>
        <p:spPr>
          <a:xfrm>
            <a:off x="9049557" y="2460611"/>
            <a:ext cx="1688924" cy="646331"/>
          </a:xfrm>
          <a:prstGeom prst="rect">
            <a:avLst/>
          </a:prstGeom>
          <a:noFill/>
        </p:spPr>
        <p:txBody>
          <a:bodyPr wrap="none" rtlCol="0">
            <a:spAutoFit/>
          </a:bodyPr>
          <a:lstStyle/>
          <a:p>
            <a:r>
              <a:rPr lang="en-US" b="1" dirty="0">
                <a:solidFill>
                  <a:schemeClr val="accent2"/>
                </a:solidFill>
              </a:rPr>
              <a:t>Assignment 2</a:t>
            </a:r>
          </a:p>
          <a:p>
            <a:r>
              <a:rPr lang="en-US" dirty="0"/>
              <a:t>grades returned</a:t>
            </a:r>
          </a:p>
        </p:txBody>
      </p:sp>
      <p:sp>
        <p:nvSpPr>
          <p:cNvPr id="71" name="Rectangle 70">
            <a:extLst>
              <a:ext uri="{FF2B5EF4-FFF2-40B4-BE49-F238E27FC236}">
                <a16:creationId xmlns:a16="http://schemas.microsoft.com/office/drawing/2014/main" id="{1678FCEA-34AB-CB07-79B9-1ADBCA8F30B9}"/>
              </a:ext>
            </a:extLst>
          </p:cNvPr>
          <p:cNvSpPr/>
          <p:nvPr/>
        </p:nvSpPr>
        <p:spPr>
          <a:xfrm>
            <a:off x="17343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368C02A-7B91-C9C4-071F-61919E4CABAA}"/>
              </a:ext>
            </a:extLst>
          </p:cNvPr>
          <p:cNvSpPr/>
          <p:nvPr/>
        </p:nvSpPr>
        <p:spPr>
          <a:xfrm>
            <a:off x="35631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418C5D4B-5BEE-80C8-F4F9-F6CE0F8E93CD}"/>
              </a:ext>
            </a:extLst>
          </p:cNvPr>
          <p:cNvSpPr/>
          <p:nvPr/>
        </p:nvSpPr>
        <p:spPr>
          <a:xfrm>
            <a:off x="53919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AA31C3FC-7ED0-4526-B570-5F08E11CFC9E}"/>
              </a:ext>
            </a:extLst>
          </p:cNvPr>
          <p:cNvSpPr/>
          <p:nvPr/>
        </p:nvSpPr>
        <p:spPr>
          <a:xfrm>
            <a:off x="72207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6554684-6B28-FE7D-4D61-9A8B948942D3}"/>
              </a:ext>
            </a:extLst>
          </p:cNvPr>
          <p:cNvSpPr/>
          <p:nvPr/>
        </p:nvSpPr>
        <p:spPr>
          <a:xfrm>
            <a:off x="90495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TextBox 75">
            <a:extLst>
              <a:ext uri="{FF2B5EF4-FFF2-40B4-BE49-F238E27FC236}">
                <a16:creationId xmlns:a16="http://schemas.microsoft.com/office/drawing/2014/main" id="{E4D3FE59-B897-B048-61C3-7C2FB84943B6}"/>
              </a:ext>
            </a:extLst>
          </p:cNvPr>
          <p:cNvSpPr txBox="1"/>
          <p:nvPr/>
        </p:nvSpPr>
        <p:spPr>
          <a:xfrm>
            <a:off x="1734358" y="4750347"/>
            <a:ext cx="1881734" cy="1200329"/>
          </a:xfrm>
          <a:prstGeom prst="rect">
            <a:avLst/>
          </a:prstGeom>
          <a:noFill/>
        </p:spPr>
        <p:txBody>
          <a:bodyPr wrap="none" rtlCol="0">
            <a:spAutoFit/>
          </a:bodyPr>
          <a:lstStyle/>
          <a:p>
            <a:r>
              <a:rPr lang="en-US" b="1" dirty="0">
                <a:solidFill>
                  <a:schemeClr val="accent2"/>
                </a:solidFill>
              </a:rPr>
              <a:t>Assignment 2</a:t>
            </a:r>
          </a:p>
          <a:p>
            <a:r>
              <a:rPr lang="en-US" dirty="0"/>
              <a:t>resubmits due</a:t>
            </a:r>
          </a:p>
          <a:p>
            <a:endParaRPr lang="en-US" dirty="0"/>
          </a:p>
          <a:p>
            <a:r>
              <a:rPr lang="en-US" b="1" dirty="0">
                <a:solidFill>
                  <a:schemeClr val="accent6"/>
                </a:solidFill>
              </a:rPr>
              <a:t>Assignment 3 </a:t>
            </a:r>
            <a:r>
              <a:rPr lang="en-US" dirty="0"/>
              <a:t>due</a:t>
            </a:r>
          </a:p>
        </p:txBody>
      </p:sp>
      <p:sp>
        <p:nvSpPr>
          <p:cNvPr id="77" name="TextBox 76">
            <a:extLst>
              <a:ext uri="{FF2B5EF4-FFF2-40B4-BE49-F238E27FC236}">
                <a16:creationId xmlns:a16="http://schemas.microsoft.com/office/drawing/2014/main" id="{FEADF323-3946-176E-F11B-7895217F7008}"/>
              </a:ext>
            </a:extLst>
          </p:cNvPr>
          <p:cNvSpPr txBox="1"/>
          <p:nvPr/>
        </p:nvSpPr>
        <p:spPr>
          <a:xfrm>
            <a:off x="3720634" y="4750347"/>
            <a:ext cx="1688924" cy="646331"/>
          </a:xfrm>
          <a:prstGeom prst="rect">
            <a:avLst/>
          </a:prstGeom>
          <a:noFill/>
        </p:spPr>
        <p:txBody>
          <a:bodyPr wrap="none" rtlCol="0">
            <a:spAutoFit/>
          </a:bodyPr>
          <a:lstStyle/>
          <a:p>
            <a:r>
              <a:rPr lang="en-US" b="1" dirty="0">
                <a:solidFill>
                  <a:schemeClr val="accent6"/>
                </a:solidFill>
              </a:rPr>
              <a:t>Assignment 3</a:t>
            </a:r>
          </a:p>
          <a:p>
            <a:r>
              <a:rPr lang="en-US" dirty="0"/>
              <a:t>grades returned</a:t>
            </a:r>
          </a:p>
        </p:txBody>
      </p:sp>
      <p:sp>
        <p:nvSpPr>
          <p:cNvPr id="78" name="TextBox 77">
            <a:extLst>
              <a:ext uri="{FF2B5EF4-FFF2-40B4-BE49-F238E27FC236}">
                <a16:creationId xmlns:a16="http://schemas.microsoft.com/office/drawing/2014/main" id="{0FAE7B52-C3D0-DF1D-2BD0-9EED0854C831}"/>
              </a:ext>
            </a:extLst>
          </p:cNvPr>
          <p:cNvSpPr txBox="1"/>
          <p:nvPr/>
        </p:nvSpPr>
        <p:spPr>
          <a:xfrm>
            <a:off x="5361465" y="4750347"/>
            <a:ext cx="1881734" cy="1200329"/>
          </a:xfrm>
          <a:prstGeom prst="rect">
            <a:avLst/>
          </a:prstGeom>
          <a:noFill/>
        </p:spPr>
        <p:txBody>
          <a:bodyPr wrap="none" rtlCol="0">
            <a:spAutoFit/>
          </a:bodyPr>
          <a:lstStyle/>
          <a:p>
            <a:r>
              <a:rPr lang="en-US" b="1" dirty="0">
                <a:solidFill>
                  <a:schemeClr val="accent6"/>
                </a:solidFill>
              </a:rPr>
              <a:t>Assignment 3</a:t>
            </a:r>
          </a:p>
          <a:p>
            <a:r>
              <a:rPr lang="en-US" dirty="0"/>
              <a:t>resubmits due</a:t>
            </a:r>
          </a:p>
          <a:p>
            <a:endParaRPr lang="en-US" dirty="0"/>
          </a:p>
          <a:p>
            <a:r>
              <a:rPr lang="en-US" b="1" dirty="0">
                <a:solidFill>
                  <a:srgbClr val="7030A0"/>
                </a:solidFill>
              </a:rPr>
              <a:t>Assignment 4 </a:t>
            </a:r>
            <a:r>
              <a:rPr lang="en-US" dirty="0"/>
              <a:t>due</a:t>
            </a:r>
          </a:p>
        </p:txBody>
      </p:sp>
      <p:sp>
        <p:nvSpPr>
          <p:cNvPr id="79" name="TextBox 78">
            <a:extLst>
              <a:ext uri="{FF2B5EF4-FFF2-40B4-BE49-F238E27FC236}">
                <a16:creationId xmlns:a16="http://schemas.microsoft.com/office/drawing/2014/main" id="{1EBF6383-89E0-7E42-3C90-1822E8DF0B20}"/>
              </a:ext>
            </a:extLst>
          </p:cNvPr>
          <p:cNvSpPr txBox="1"/>
          <p:nvPr/>
        </p:nvSpPr>
        <p:spPr>
          <a:xfrm>
            <a:off x="7220757" y="4750347"/>
            <a:ext cx="1688924" cy="646331"/>
          </a:xfrm>
          <a:prstGeom prst="rect">
            <a:avLst/>
          </a:prstGeom>
          <a:noFill/>
        </p:spPr>
        <p:txBody>
          <a:bodyPr wrap="none" rtlCol="0">
            <a:spAutoFit/>
          </a:bodyPr>
          <a:lstStyle/>
          <a:p>
            <a:r>
              <a:rPr lang="en-US" b="1" dirty="0">
                <a:solidFill>
                  <a:srgbClr val="7030A0"/>
                </a:solidFill>
              </a:rPr>
              <a:t>Assignment 4</a:t>
            </a:r>
          </a:p>
          <a:p>
            <a:r>
              <a:rPr lang="en-US" dirty="0"/>
              <a:t>grades returned</a:t>
            </a:r>
          </a:p>
        </p:txBody>
      </p:sp>
      <p:sp>
        <p:nvSpPr>
          <p:cNvPr id="80" name="TextBox 79">
            <a:extLst>
              <a:ext uri="{FF2B5EF4-FFF2-40B4-BE49-F238E27FC236}">
                <a16:creationId xmlns:a16="http://schemas.microsoft.com/office/drawing/2014/main" id="{3562CA93-598B-76DB-B76B-903BAC0C7E19}"/>
              </a:ext>
            </a:extLst>
          </p:cNvPr>
          <p:cNvSpPr txBox="1"/>
          <p:nvPr/>
        </p:nvSpPr>
        <p:spPr>
          <a:xfrm>
            <a:off x="9034312" y="4750347"/>
            <a:ext cx="1881734" cy="1200329"/>
          </a:xfrm>
          <a:prstGeom prst="rect">
            <a:avLst/>
          </a:prstGeom>
          <a:noFill/>
        </p:spPr>
        <p:txBody>
          <a:bodyPr wrap="none" rtlCol="0">
            <a:spAutoFit/>
          </a:bodyPr>
          <a:lstStyle/>
          <a:p>
            <a:r>
              <a:rPr lang="en-US" b="1" dirty="0">
                <a:solidFill>
                  <a:srgbClr val="7030A0"/>
                </a:solidFill>
              </a:rPr>
              <a:t>Assignment 4</a:t>
            </a:r>
          </a:p>
          <a:p>
            <a:r>
              <a:rPr lang="en-US" dirty="0"/>
              <a:t>resubmits due</a:t>
            </a:r>
          </a:p>
          <a:p>
            <a:endParaRPr lang="en-US" dirty="0"/>
          </a:p>
          <a:p>
            <a:r>
              <a:rPr lang="en-US" b="1" dirty="0">
                <a:solidFill>
                  <a:srgbClr val="FF0000"/>
                </a:solidFill>
              </a:rPr>
              <a:t>Assignment 5 </a:t>
            </a:r>
            <a:r>
              <a:rPr lang="en-US" dirty="0"/>
              <a:t>due</a:t>
            </a:r>
          </a:p>
        </p:txBody>
      </p:sp>
      <p:sp>
        <p:nvSpPr>
          <p:cNvPr id="81" name="TextBox 80">
            <a:extLst>
              <a:ext uri="{FF2B5EF4-FFF2-40B4-BE49-F238E27FC236}">
                <a16:creationId xmlns:a16="http://schemas.microsoft.com/office/drawing/2014/main" id="{F96F041E-8EA9-6889-6A82-7560F6EECE20}"/>
              </a:ext>
            </a:extLst>
          </p:cNvPr>
          <p:cNvSpPr txBox="1"/>
          <p:nvPr/>
        </p:nvSpPr>
        <p:spPr>
          <a:xfrm>
            <a:off x="2119745"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6</a:t>
            </a:r>
          </a:p>
        </p:txBody>
      </p:sp>
      <p:sp>
        <p:nvSpPr>
          <p:cNvPr id="82" name="TextBox 81">
            <a:extLst>
              <a:ext uri="{FF2B5EF4-FFF2-40B4-BE49-F238E27FC236}">
                <a16:creationId xmlns:a16="http://schemas.microsoft.com/office/drawing/2014/main" id="{CD92FA91-A1A6-DC97-2010-651D0D999062}"/>
              </a:ext>
            </a:extLst>
          </p:cNvPr>
          <p:cNvSpPr txBox="1"/>
          <p:nvPr/>
        </p:nvSpPr>
        <p:spPr>
          <a:xfrm>
            <a:off x="4034391"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7</a:t>
            </a:r>
          </a:p>
        </p:txBody>
      </p:sp>
      <p:sp>
        <p:nvSpPr>
          <p:cNvPr id="83" name="TextBox 82">
            <a:extLst>
              <a:ext uri="{FF2B5EF4-FFF2-40B4-BE49-F238E27FC236}">
                <a16:creationId xmlns:a16="http://schemas.microsoft.com/office/drawing/2014/main" id="{00A11F77-44E1-01FD-1DB6-5CE54ED8861E}"/>
              </a:ext>
            </a:extLst>
          </p:cNvPr>
          <p:cNvSpPr txBox="1"/>
          <p:nvPr/>
        </p:nvSpPr>
        <p:spPr>
          <a:xfrm>
            <a:off x="5863191"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8</a:t>
            </a:r>
          </a:p>
        </p:txBody>
      </p:sp>
      <p:sp>
        <p:nvSpPr>
          <p:cNvPr id="84" name="TextBox 83">
            <a:extLst>
              <a:ext uri="{FF2B5EF4-FFF2-40B4-BE49-F238E27FC236}">
                <a16:creationId xmlns:a16="http://schemas.microsoft.com/office/drawing/2014/main" id="{29A121D1-9B4A-9C6F-CCC9-904F613FFF30}"/>
              </a:ext>
            </a:extLst>
          </p:cNvPr>
          <p:cNvSpPr txBox="1"/>
          <p:nvPr/>
        </p:nvSpPr>
        <p:spPr>
          <a:xfrm>
            <a:off x="7709176"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9</a:t>
            </a:r>
          </a:p>
        </p:txBody>
      </p:sp>
      <p:sp>
        <p:nvSpPr>
          <p:cNvPr id="85" name="TextBox 84">
            <a:extLst>
              <a:ext uri="{FF2B5EF4-FFF2-40B4-BE49-F238E27FC236}">
                <a16:creationId xmlns:a16="http://schemas.microsoft.com/office/drawing/2014/main" id="{5251650E-43F6-FC1C-9BC2-5863F4C810B5}"/>
              </a:ext>
            </a:extLst>
          </p:cNvPr>
          <p:cNvSpPr txBox="1"/>
          <p:nvPr/>
        </p:nvSpPr>
        <p:spPr>
          <a:xfrm>
            <a:off x="9555161" y="4322619"/>
            <a:ext cx="984565"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10</a:t>
            </a:r>
          </a:p>
        </p:txBody>
      </p:sp>
      <p:sp>
        <p:nvSpPr>
          <p:cNvPr id="86" name="Rectangular Callout 85">
            <a:extLst>
              <a:ext uri="{FF2B5EF4-FFF2-40B4-BE49-F238E27FC236}">
                <a16:creationId xmlns:a16="http://schemas.microsoft.com/office/drawing/2014/main" id="{84750D20-DB81-0A1F-34DA-6736DBF429DB}"/>
              </a:ext>
            </a:extLst>
          </p:cNvPr>
          <p:cNvSpPr/>
          <p:nvPr/>
        </p:nvSpPr>
        <p:spPr>
          <a:xfrm>
            <a:off x="71919" y="2822815"/>
            <a:ext cx="4942168" cy="1372122"/>
          </a:xfrm>
          <a:prstGeom prst="wedgeRectCallout">
            <a:avLst>
              <a:gd name="adj1" fmla="val 65308"/>
              <a:gd name="adj2" fmla="val 1346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ource Serif Pro" panose="02040603050405020204" pitchFamily="18" charset="0"/>
                <a:ea typeface="Source Serif Pro" panose="02040603050405020204" pitchFamily="18" charset="0"/>
              </a:rPr>
              <a:t>If you don’t get a full score on the lab report, you’re in good company! A large portion of the class did not! Please pay attention to the feedback and address it in the resubmission to make your work excellent.</a:t>
            </a:r>
          </a:p>
        </p:txBody>
      </p:sp>
    </p:spTree>
    <p:extLst>
      <p:ext uri="{BB962C8B-B14F-4D97-AF65-F5344CB8AC3E}">
        <p14:creationId xmlns:p14="http://schemas.microsoft.com/office/powerpoint/2010/main" val="9878206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7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P spid="68" grpId="0"/>
      <p:bldP spid="69" grpId="0"/>
      <p:bldP spid="70" grpId="0"/>
      <p:bldP spid="76" grpId="0"/>
      <p:bldP spid="77" grpId="0"/>
      <p:bldP spid="78" grpId="0"/>
      <p:bldP spid="79" grpId="0"/>
      <p:bldP spid="80" grpId="0"/>
      <p:bldP spid="8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7A9D2D-FE57-29E8-0C3A-84A4E58A8E9F}"/>
              </a:ext>
            </a:extLst>
          </p:cNvPr>
          <p:cNvSpPr/>
          <p:nvPr/>
        </p:nvSpPr>
        <p:spPr>
          <a:xfrm>
            <a:off x="0" y="513709"/>
            <a:ext cx="12192000" cy="796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i="1" dirty="0">
                <a:latin typeface="Source Sans Pro" panose="020B0503030403020204" pitchFamily="34" charset="0"/>
                <a:ea typeface="Source Sans Pro" panose="020B0503030403020204" pitchFamily="34" charset="0"/>
              </a:rPr>
              <a:t>All</a:t>
            </a:r>
            <a:r>
              <a:rPr lang="en-US" sz="3600" dirty="0">
                <a:latin typeface="Source Sans Pro" panose="020B0503030403020204" pitchFamily="34" charset="0"/>
                <a:ea typeface="Source Sans Pro" panose="020B0503030403020204" pitchFamily="34" charset="0"/>
              </a:rPr>
              <a:t> students get a resubmission chance on each assignment.</a:t>
            </a:r>
          </a:p>
        </p:txBody>
      </p:sp>
      <p:sp>
        <p:nvSpPr>
          <p:cNvPr id="2" name="Rectangle 1">
            <a:extLst>
              <a:ext uri="{FF2B5EF4-FFF2-40B4-BE49-F238E27FC236}">
                <a16:creationId xmlns:a16="http://schemas.microsoft.com/office/drawing/2014/main" id="{0DE1931B-4E33-9054-AAE9-5CBDF5B26E04}"/>
              </a:ext>
            </a:extLst>
          </p:cNvPr>
          <p:cNvSpPr/>
          <p:nvPr/>
        </p:nvSpPr>
        <p:spPr>
          <a:xfrm>
            <a:off x="671868" y="1644587"/>
            <a:ext cx="5112483" cy="661590"/>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2400" dirty="0">
                <a:latin typeface="Source Sans Pro" panose="020B0503030403020204" pitchFamily="34" charset="0"/>
                <a:ea typeface="Source Sans Pro" panose="020B0503030403020204" pitchFamily="34" charset="0"/>
              </a:rPr>
              <a:t>But isn’t that twice as much grading?!</a:t>
            </a:r>
          </a:p>
        </p:txBody>
      </p:sp>
      <p:sp>
        <p:nvSpPr>
          <p:cNvPr id="6" name="TextBox 5">
            <a:extLst>
              <a:ext uri="{FF2B5EF4-FFF2-40B4-BE49-F238E27FC236}">
                <a16:creationId xmlns:a16="http://schemas.microsoft.com/office/drawing/2014/main" id="{A3B72E4D-C0B8-1B9C-AEF9-B3C2BC2370DC}"/>
              </a:ext>
            </a:extLst>
          </p:cNvPr>
          <p:cNvSpPr txBox="1"/>
          <p:nvPr/>
        </p:nvSpPr>
        <p:spPr>
          <a:xfrm>
            <a:off x="671868" y="2409356"/>
            <a:ext cx="9716121" cy="461665"/>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Yes, but: we use </a:t>
            </a:r>
            <a:r>
              <a:rPr lang="en-US" sz="2400" i="1" dirty="0">
                <a:latin typeface="Source Sans Pro" panose="020B0503030403020204" pitchFamily="34" charset="0"/>
                <a:ea typeface="Source Sans Pro" panose="020B0503030403020204" pitchFamily="34" charset="0"/>
              </a:rPr>
              <a:t>coarse rubrics</a:t>
            </a:r>
            <a:r>
              <a:rPr lang="en-US" sz="2400" dirty="0">
                <a:latin typeface="Source Sans Pro" panose="020B0503030403020204" pitchFamily="34" charset="0"/>
                <a:ea typeface="Source Sans Pro" panose="020B0503030403020204" pitchFamily="34" charset="0"/>
              </a:rPr>
              <a:t> while promoting </a:t>
            </a:r>
            <a:r>
              <a:rPr lang="en-US" sz="2400" i="1" dirty="0">
                <a:latin typeface="Source Sans Pro" panose="020B0503030403020204" pitchFamily="34" charset="0"/>
                <a:ea typeface="Source Sans Pro" panose="020B0503030403020204" pitchFamily="34" charset="0"/>
              </a:rPr>
              <a:t>specific feedback</a:t>
            </a:r>
            <a:r>
              <a:rPr lang="en-US" sz="2400" dirty="0">
                <a:latin typeface="Source Sans Pro" panose="020B0503030403020204" pitchFamily="34" charset="0"/>
                <a:ea typeface="Source Sans Pro" panose="020B0503030403020204" pitchFamily="34" charset="0"/>
              </a:rPr>
              <a:t> from </a:t>
            </a:r>
            <a:r>
              <a:rPr lang="en-US" sz="2400" dirty="0" err="1">
                <a:latin typeface="Source Sans Pro" panose="020B0503030403020204" pitchFamily="34" charset="0"/>
                <a:ea typeface="Source Sans Pro" panose="020B0503030403020204" pitchFamily="34" charset="0"/>
              </a:rPr>
              <a:t>TAs.</a:t>
            </a:r>
            <a:endParaRPr lang="en-US" sz="2400" dirty="0">
              <a:latin typeface="Source Sans Pro" panose="020B0503030403020204" pitchFamily="34" charset="0"/>
              <a:ea typeface="Source Sans Pro" panose="020B0503030403020204" pitchFamily="34" charset="0"/>
            </a:endParaRPr>
          </a:p>
        </p:txBody>
      </p:sp>
      <p:pic>
        <p:nvPicPr>
          <p:cNvPr id="8" name="Picture 7">
            <a:extLst>
              <a:ext uri="{FF2B5EF4-FFF2-40B4-BE49-F238E27FC236}">
                <a16:creationId xmlns:a16="http://schemas.microsoft.com/office/drawing/2014/main" id="{C9440363-B659-1210-8E5B-64BDFC58C12E}"/>
              </a:ext>
            </a:extLst>
          </p:cNvPr>
          <p:cNvPicPr>
            <a:picLocks noChangeAspect="1"/>
          </p:cNvPicPr>
          <p:nvPr/>
        </p:nvPicPr>
        <p:blipFill>
          <a:blip r:embed="rId2"/>
          <a:stretch>
            <a:fillRect/>
          </a:stretch>
        </p:blipFill>
        <p:spPr>
          <a:xfrm>
            <a:off x="671867" y="2974200"/>
            <a:ext cx="10402837" cy="3632083"/>
          </a:xfrm>
          <a:prstGeom prst="rect">
            <a:avLst/>
          </a:prstGeom>
        </p:spPr>
      </p:pic>
    </p:spTree>
    <p:extLst>
      <p:ext uri="{BB962C8B-B14F-4D97-AF65-F5344CB8AC3E}">
        <p14:creationId xmlns:p14="http://schemas.microsoft.com/office/powerpoint/2010/main" val="31071614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41DB6953-B98F-1278-BD8F-F7BD25D76ADB}"/>
              </a:ext>
            </a:extLst>
          </p:cNvPr>
          <p:cNvPicPr>
            <a:picLocks noChangeAspect="1"/>
          </p:cNvPicPr>
          <p:nvPr/>
        </p:nvPicPr>
        <p:blipFill>
          <a:blip r:embed="rId2"/>
          <a:stretch>
            <a:fillRect/>
          </a:stretch>
        </p:blipFill>
        <p:spPr>
          <a:xfrm>
            <a:off x="3238500" y="2174981"/>
            <a:ext cx="5715000" cy="3556000"/>
          </a:xfrm>
          <a:prstGeom prst="rect">
            <a:avLst/>
          </a:prstGeom>
        </p:spPr>
      </p:pic>
      <p:sp>
        <p:nvSpPr>
          <p:cNvPr id="9" name="Rectangle 8">
            <a:extLst>
              <a:ext uri="{FF2B5EF4-FFF2-40B4-BE49-F238E27FC236}">
                <a16:creationId xmlns:a16="http://schemas.microsoft.com/office/drawing/2014/main" id="{2C8A2F7C-9552-BBC3-2EC7-B4B52356F03C}"/>
              </a:ext>
            </a:extLst>
          </p:cNvPr>
          <p:cNvSpPr/>
          <p:nvPr/>
        </p:nvSpPr>
        <p:spPr>
          <a:xfrm>
            <a:off x="0" y="513709"/>
            <a:ext cx="12192000" cy="7968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i="1" dirty="0">
                <a:latin typeface="Source Sans Pro" panose="020B0503030403020204" pitchFamily="34" charset="0"/>
                <a:ea typeface="Source Sans Pro" panose="020B0503030403020204" pitchFamily="34" charset="0"/>
              </a:rPr>
              <a:t>All</a:t>
            </a:r>
            <a:r>
              <a:rPr lang="en-US" sz="3600" dirty="0">
                <a:latin typeface="Source Sans Pro" panose="020B0503030403020204" pitchFamily="34" charset="0"/>
                <a:ea typeface="Source Sans Pro" panose="020B0503030403020204" pitchFamily="34" charset="0"/>
              </a:rPr>
              <a:t> students get a resubmission chance on each assignment.</a:t>
            </a:r>
          </a:p>
        </p:txBody>
      </p:sp>
    </p:spTree>
    <p:extLst>
      <p:ext uri="{BB962C8B-B14F-4D97-AF65-F5344CB8AC3E}">
        <p14:creationId xmlns:p14="http://schemas.microsoft.com/office/powerpoint/2010/main" val="25477226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DFAE4712-771B-686C-F0CC-A19E40926385}"/>
              </a:ext>
            </a:extLst>
          </p:cNvPr>
          <p:cNvSpPr txBox="1"/>
          <p:nvPr/>
        </p:nvSpPr>
        <p:spPr>
          <a:xfrm>
            <a:off x="483476" y="767255"/>
            <a:ext cx="11456276" cy="3764756"/>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Concerned Senior Colleague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erudite@uxx.edu</a:t>
            </a:r>
            <a:r>
              <a:rPr lang="en-US" sz="1400" dirty="0">
                <a:latin typeface="Arial" panose="020B0604020202020204" pitchFamily="34" charset="0"/>
                <a:cs typeface="Arial" panose="020B0604020202020204" pitchFamily="34" charset="0"/>
              </a:rPr>
              <a:t>&gt;				    					May 20, 2023, 9:06am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a:t>
            </a:r>
            <a:r>
              <a:rPr lang="en-US" dirty="0" err="1">
                <a:latin typeface="Arial" panose="020B0604020202020204" pitchFamily="34" charset="0"/>
                <a:cs typeface="Arial" panose="020B0604020202020204" pitchFamily="34" charset="0"/>
              </a:rPr>
              <a:t>AllCSFaculty</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Colleagues,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 concerned about some student questions I’m getting in my upper division machine learning/computer graphics/distributed systems course. Numerous students are posting on the course message board with basic questions about calculus/using </a:t>
            </a:r>
            <a:r>
              <a:rPr lang="en-US" dirty="0" err="1">
                <a:latin typeface="Arial" panose="020B0604020202020204" pitchFamily="34" charset="0"/>
                <a:cs typeface="Arial" panose="020B0604020202020204" pitchFamily="34" charset="0"/>
              </a:rPr>
              <a:t>Makefiles</a:t>
            </a:r>
            <a:r>
              <a:rPr lang="en-US" dirty="0">
                <a:latin typeface="Arial" panose="020B0604020202020204" pitchFamily="34" charset="0"/>
                <a:cs typeface="Arial" panose="020B0604020202020204" pitchFamily="34" charset="0"/>
              </a:rPr>
              <a:t>/managing code with git.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I’d like to have a discussion about what’s going on in </a:t>
            </a:r>
            <a:r>
              <a:rPr lang="en-US" b="1" dirty="0">
                <a:latin typeface="Arial" panose="020B0604020202020204" pitchFamily="34" charset="0"/>
                <a:cs typeface="Arial" panose="020B0604020202020204" pitchFamily="34" charset="0"/>
              </a:rPr>
              <a:t>[courses that Joe teaches]</a:t>
            </a:r>
            <a:r>
              <a:rPr lang="en-US" dirty="0">
                <a:latin typeface="Arial" panose="020B0604020202020204" pitchFamily="34" charset="0"/>
                <a:cs typeface="Arial" panose="020B0604020202020204" pitchFamily="34" charset="0"/>
              </a:rPr>
              <a:t> in the lower division, where I believe students should be getting this basic preparation.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t>
            </a:r>
          </a:p>
        </p:txBody>
      </p:sp>
      <p:sp>
        <p:nvSpPr>
          <p:cNvPr id="2" name="TextBox 1">
            <a:extLst>
              <a:ext uri="{FF2B5EF4-FFF2-40B4-BE49-F238E27FC236}">
                <a16:creationId xmlns:a16="http://schemas.microsoft.com/office/drawing/2014/main" id="{4B603BC5-FD10-4957-3912-8C679A72A70B}"/>
              </a:ext>
            </a:extLst>
          </p:cNvPr>
          <p:cNvSpPr txBox="1"/>
          <p:nvPr/>
        </p:nvSpPr>
        <p:spPr>
          <a:xfrm>
            <a:off x="483476" y="4677141"/>
            <a:ext cx="11456275" cy="1200329"/>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But sometimes (like when I’m teaching compilers), I </a:t>
            </a:r>
            <a:r>
              <a:rPr lang="en-US" sz="3600" b="1" dirty="0">
                <a:latin typeface="Source Serif Pro" panose="02040603050405020204" pitchFamily="18" charset="0"/>
                <a:ea typeface="Source Serif Pro" panose="02040603050405020204" pitchFamily="18" charset="0"/>
              </a:rPr>
              <a:t>am</a:t>
            </a:r>
            <a:r>
              <a:rPr lang="en-US" sz="3600" dirty="0">
                <a:latin typeface="Source Serif Pro" panose="02040603050405020204" pitchFamily="18" charset="0"/>
                <a:ea typeface="Source Serif Pro" panose="02040603050405020204" pitchFamily="18" charset="0"/>
              </a:rPr>
              <a:t> the concerned senior colleague…</a:t>
            </a:r>
          </a:p>
        </p:txBody>
      </p:sp>
      <p:pic>
        <p:nvPicPr>
          <p:cNvPr id="3" name="Picture 2">
            <a:extLst>
              <a:ext uri="{FF2B5EF4-FFF2-40B4-BE49-F238E27FC236}">
                <a16:creationId xmlns:a16="http://schemas.microsoft.com/office/drawing/2014/main" id="{219F23ED-94DF-DA72-8210-2BD38F2686C4}"/>
              </a:ext>
            </a:extLst>
          </p:cNvPr>
          <p:cNvPicPr>
            <a:picLocks noChangeAspect="1"/>
          </p:cNvPicPr>
          <p:nvPr/>
        </p:nvPicPr>
        <p:blipFill>
          <a:blip r:embed="rId2"/>
          <a:stretch>
            <a:fillRect/>
          </a:stretch>
        </p:blipFill>
        <p:spPr>
          <a:xfrm>
            <a:off x="743528" y="5367999"/>
            <a:ext cx="1445491" cy="1445491"/>
          </a:xfrm>
          <a:prstGeom prst="rect">
            <a:avLst/>
          </a:prstGeom>
          <a:ln w="76200">
            <a:solidFill>
              <a:schemeClr val="accent2"/>
            </a:solidFill>
          </a:ln>
        </p:spPr>
      </p:pic>
    </p:spTree>
    <p:extLst>
      <p:ext uri="{BB962C8B-B14F-4D97-AF65-F5344CB8AC3E}">
        <p14:creationId xmlns:p14="http://schemas.microsoft.com/office/powerpoint/2010/main" val="36599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0DB479-66DE-5C6A-09B3-B5329DF31050}"/>
              </a:ext>
            </a:extLst>
          </p:cNvPr>
          <p:cNvSpPr txBox="1"/>
          <p:nvPr/>
        </p:nvSpPr>
        <p:spPr>
          <a:xfrm>
            <a:off x="3214254" y="0"/>
            <a:ext cx="5763491" cy="2308324"/>
          </a:xfrm>
          <a:prstGeom prst="rect">
            <a:avLst/>
          </a:prstGeom>
          <a:noFill/>
        </p:spPr>
        <p:txBody>
          <a:bodyPr wrap="square">
            <a:spAutoFit/>
          </a:bodyPr>
          <a:lstStyle/>
          <a:p>
            <a:r>
              <a:rPr lang="en-US" b="1" i="0" u="none" strike="noStrike" dirty="0">
                <a:solidFill>
                  <a:srgbClr val="333333"/>
                </a:solidFill>
                <a:effectLst/>
                <a:highlight>
                  <a:srgbClr val="FFFFFF"/>
                </a:highlight>
                <a:latin typeface="Source Serif Pro" panose="02040603050405020204" pitchFamily="18" charset="0"/>
                <a:ea typeface="Source Serif Pro" panose="02040603050405020204" pitchFamily="18" charset="0"/>
              </a:rPr>
              <a:t>CSE15L – Software Tools and Techniques Laboratory</a:t>
            </a:r>
          </a:p>
          <a:p>
            <a:endParaRPr lang="en-US" b="1" dirty="0">
              <a:solidFill>
                <a:srgbClr val="333333"/>
              </a:solidFill>
              <a:highlight>
                <a:srgbClr val="FFFFFF"/>
              </a:highlight>
              <a:latin typeface="Source Serif Pro" panose="02040603050405020204" pitchFamily="18" charset="0"/>
              <a:ea typeface="Source Serif Pro" panose="02040603050405020204" pitchFamily="18" charset="0"/>
            </a:endParaRPr>
          </a:p>
          <a:p>
            <a:r>
              <a:rPr lang="en-US" b="0" i="0" u="none" strike="noStrike" dirty="0">
                <a:solidFill>
                  <a:srgbClr val="333333"/>
                </a:solidFill>
                <a:effectLst/>
                <a:highlight>
                  <a:srgbClr val="FFFFFF"/>
                </a:highlight>
                <a:latin typeface="Source Serif Pro" panose="02040603050405020204" pitchFamily="18" charset="0"/>
                <a:ea typeface="Source Serif Pro" panose="02040603050405020204" pitchFamily="18" charset="0"/>
              </a:rPr>
              <a:t>Hands-on exploration of software development tools and techniques. Investigation of the scientific process as applied to software development and debugging. Emphasis is on weekly hands-on laboratory experiences, development of laboratory </a:t>
            </a:r>
            <a:r>
              <a:rPr lang="en-US" b="0" i="0" u="none" strike="noStrike" dirty="0" err="1">
                <a:solidFill>
                  <a:srgbClr val="333333"/>
                </a:solidFill>
                <a:effectLst/>
                <a:highlight>
                  <a:srgbClr val="FFFFFF"/>
                </a:highlight>
                <a:latin typeface="Source Serif Pro" panose="02040603050405020204" pitchFamily="18" charset="0"/>
                <a:ea typeface="Source Serif Pro" panose="02040603050405020204" pitchFamily="18" charset="0"/>
              </a:rPr>
              <a:t>notebooking</a:t>
            </a:r>
            <a:r>
              <a:rPr lang="en-US" b="0" i="0" u="none" strike="noStrike" dirty="0">
                <a:solidFill>
                  <a:srgbClr val="333333"/>
                </a:solidFill>
                <a:effectLst/>
                <a:highlight>
                  <a:srgbClr val="FFFFFF"/>
                </a:highlight>
                <a:latin typeface="Source Serif Pro" panose="02040603050405020204" pitchFamily="18" charset="0"/>
                <a:ea typeface="Source Serif Pro" panose="02040603050405020204" pitchFamily="18" charset="0"/>
              </a:rPr>
              <a:t> techniques as applied to software design.</a:t>
            </a:r>
            <a:endParaRPr lang="en-US" dirty="0">
              <a:latin typeface="Source Serif Pro" panose="02040603050405020204" pitchFamily="18" charset="0"/>
              <a:ea typeface="Source Serif Pro" panose="02040603050405020204" pitchFamily="18" charset="0"/>
            </a:endParaRPr>
          </a:p>
        </p:txBody>
      </p:sp>
      <p:sp>
        <p:nvSpPr>
          <p:cNvPr id="3" name="TextBox 2">
            <a:extLst>
              <a:ext uri="{FF2B5EF4-FFF2-40B4-BE49-F238E27FC236}">
                <a16:creationId xmlns:a16="http://schemas.microsoft.com/office/drawing/2014/main" id="{75D91B06-CB8A-C7D9-D93C-0D4EB25430A2}"/>
              </a:ext>
            </a:extLst>
          </p:cNvPr>
          <p:cNvSpPr txBox="1"/>
          <p:nvPr/>
        </p:nvSpPr>
        <p:spPr>
          <a:xfrm>
            <a:off x="99473" y="2575452"/>
            <a:ext cx="3434837" cy="3416320"/>
          </a:xfrm>
          <a:prstGeom prst="rect">
            <a:avLst/>
          </a:prstGeom>
          <a:noFill/>
        </p:spPr>
        <p:txBody>
          <a:bodyPr wrap="square">
            <a:spAutoFit/>
          </a:bodyPr>
          <a:lstStyle/>
          <a:p>
            <a:r>
              <a:rPr lang="en-US" b="1" dirty="0">
                <a:latin typeface="Source Serif Pro" panose="02040603050405020204" pitchFamily="18" charset="0"/>
                <a:ea typeface="Source Serif Pro" panose="02040603050405020204" pitchFamily="18" charset="0"/>
              </a:rPr>
              <a:t>Course Outcomes</a:t>
            </a:r>
          </a:p>
          <a:p>
            <a:endParaRPr lang="en-US" b="1" dirty="0">
              <a:latin typeface="Source Serif Pro" panose="02040603050405020204" pitchFamily="18" charset="0"/>
              <a:ea typeface="Source Serif Pro" panose="02040603050405020204" pitchFamily="18" charset="0"/>
            </a:endParaRPr>
          </a:p>
          <a:p>
            <a:endParaRPr lang="en-US" b="1" dirty="0">
              <a:latin typeface="Source Serif Pro" panose="02040603050405020204" pitchFamily="18" charset="0"/>
              <a:ea typeface="Source Serif Pro" panose="02040603050405020204" pitchFamily="18" charset="0"/>
            </a:endParaRP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git</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ssh</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UNIX command line</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Using a debugger</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Writing tests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Build scripts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Continuous integration</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Code review</a:t>
            </a:r>
          </a:p>
          <a:p>
            <a:pPr marL="285750" indent="-285750">
              <a:buFont typeface="Arial" panose="020B0604020202020204" pitchFamily="34" charset="0"/>
              <a:buChar char="•"/>
            </a:pPr>
            <a:endParaRPr lang="en-US" dirty="0">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182955606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D90DB479-66DE-5C6A-09B3-B5329DF31050}"/>
              </a:ext>
            </a:extLst>
          </p:cNvPr>
          <p:cNvSpPr txBox="1"/>
          <p:nvPr/>
        </p:nvSpPr>
        <p:spPr>
          <a:xfrm>
            <a:off x="3214254" y="0"/>
            <a:ext cx="5763491" cy="2308324"/>
          </a:xfrm>
          <a:prstGeom prst="rect">
            <a:avLst/>
          </a:prstGeom>
          <a:noFill/>
        </p:spPr>
        <p:txBody>
          <a:bodyPr wrap="square">
            <a:spAutoFit/>
          </a:bodyPr>
          <a:lstStyle/>
          <a:p>
            <a:r>
              <a:rPr lang="en-US" b="1" i="0" u="none" strike="noStrike" dirty="0">
                <a:solidFill>
                  <a:srgbClr val="333333"/>
                </a:solidFill>
                <a:effectLst/>
                <a:highlight>
                  <a:srgbClr val="FFFFFF"/>
                </a:highlight>
                <a:latin typeface="Source Serif Pro" panose="02040603050405020204" pitchFamily="18" charset="0"/>
                <a:ea typeface="Source Serif Pro" panose="02040603050405020204" pitchFamily="18" charset="0"/>
              </a:rPr>
              <a:t>CSE15L – Software Tools and Techniques Laboratory</a:t>
            </a:r>
          </a:p>
          <a:p>
            <a:endParaRPr lang="en-US" b="1" dirty="0">
              <a:solidFill>
                <a:srgbClr val="333333"/>
              </a:solidFill>
              <a:highlight>
                <a:srgbClr val="FFFFFF"/>
              </a:highlight>
              <a:latin typeface="Source Serif Pro" panose="02040603050405020204" pitchFamily="18" charset="0"/>
              <a:ea typeface="Source Serif Pro" panose="02040603050405020204" pitchFamily="18" charset="0"/>
            </a:endParaRPr>
          </a:p>
          <a:p>
            <a:r>
              <a:rPr lang="en-US" b="0" i="0" u="none" strike="noStrike" dirty="0">
                <a:solidFill>
                  <a:srgbClr val="333333"/>
                </a:solidFill>
                <a:effectLst/>
                <a:highlight>
                  <a:srgbClr val="FFFFFF"/>
                </a:highlight>
                <a:latin typeface="Source Serif Pro" panose="02040603050405020204" pitchFamily="18" charset="0"/>
                <a:ea typeface="Source Serif Pro" panose="02040603050405020204" pitchFamily="18" charset="0"/>
              </a:rPr>
              <a:t>Hands-on exploration of software development tools and techniques. Investigation of the scientific process as applied to software development and debugging. Emphasis is on weekly hands-on laboratory experiences, development of laboratory </a:t>
            </a:r>
            <a:r>
              <a:rPr lang="en-US" b="0" i="0" u="none" strike="noStrike" dirty="0" err="1">
                <a:solidFill>
                  <a:srgbClr val="333333"/>
                </a:solidFill>
                <a:effectLst/>
                <a:highlight>
                  <a:srgbClr val="FFFFFF"/>
                </a:highlight>
                <a:latin typeface="Source Serif Pro" panose="02040603050405020204" pitchFamily="18" charset="0"/>
                <a:ea typeface="Source Serif Pro" panose="02040603050405020204" pitchFamily="18" charset="0"/>
              </a:rPr>
              <a:t>notebooking</a:t>
            </a:r>
            <a:r>
              <a:rPr lang="en-US" b="0" i="0" u="none" strike="noStrike" dirty="0">
                <a:solidFill>
                  <a:srgbClr val="333333"/>
                </a:solidFill>
                <a:effectLst/>
                <a:highlight>
                  <a:srgbClr val="FFFFFF"/>
                </a:highlight>
                <a:latin typeface="Source Serif Pro" panose="02040603050405020204" pitchFamily="18" charset="0"/>
                <a:ea typeface="Source Serif Pro" panose="02040603050405020204" pitchFamily="18" charset="0"/>
              </a:rPr>
              <a:t> techniques as applied to software design.</a:t>
            </a:r>
            <a:endParaRPr lang="en-US" dirty="0">
              <a:latin typeface="Source Serif Pro" panose="02040603050405020204" pitchFamily="18" charset="0"/>
              <a:ea typeface="Source Serif Pro" panose="02040603050405020204" pitchFamily="18" charset="0"/>
            </a:endParaRPr>
          </a:p>
        </p:txBody>
      </p:sp>
      <p:sp>
        <p:nvSpPr>
          <p:cNvPr id="2" name="TextBox 1">
            <a:extLst>
              <a:ext uri="{FF2B5EF4-FFF2-40B4-BE49-F238E27FC236}">
                <a16:creationId xmlns:a16="http://schemas.microsoft.com/office/drawing/2014/main" id="{CFBF4FB6-0BCB-3C46-466E-7EEA131C78F9}"/>
              </a:ext>
            </a:extLst>
          </p:cNvPr>
          <p:cNvSpPr txBox="1"/>
          <p:nvPr/>
        </p:nvSpPr>
        <p:spPr>
          <a:xfrm>
            <a:off x="99473" y="2575452"/>
            <a:ext cx="3434837" cy="3416320"/>
          </a:xfrm>
          <a:prstGeom prst="rect">
            <a:avLst/>
          </a:prstGeom>
          <a:noFill/>
        </p:spPr>
        <p:txBody>
          <a:bodyPr wrap="square">
            <a:spAutoFit/>
          </a:bodyPr>
          <a:lstStyle/>
          <a:p>
            <a:r>
              <a:rPr lang="en-US" b="1" strike="sngStrike" dirty="0">
                <a:latin typeface="Source Serif Pro" panose="02040603050405020204" pitchFamily="18" charset="0"/>
                <a:ea typeface="Source Serif Pro" panose="02040603050405020204" pitchFamily="18" charset="0"/>
              </a:rPr>
              <a:t>Course Outcomes</a:t>
            </a:r>
          </a:p>
          <a:p>
            <a:r>
              <a:rPr lang="en-US" b="1" dirty="0">
                <a:latin typeface="Source Serif Pro" panose="02040603050405020204" pitchFamily="18" charset="0"/>
                <a:ea typeface="Source Serif Pro" panose="02040603050405020204" pitchFamily="18" charset="0"/>
              </a:rPr>
              <a:t>Topics</a:t>
            </a:r>
          </a:p>
          <a:p>
            <a:endParaRPr lang="en-US" b="1" dirty="0">
              <a:latin typeface="Source Serif Pro" panose="02040603050405020204" pitchFamily="18" charset="0"/>
              <a:ea typeface="Source Serif Pro" panose="02040603050405020204" pitchFamily="18" charset="0"/>
            </a:endParaRP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git</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ssh</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UNIX command line</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Using a debugger</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Writing tests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Build scripts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Continuous integration</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Code review</a:t>
            </a:r>
          </a:p>
          <a:p>
            <a:pPr marL="285750" indent="-285750">
              <a:buFont typeface="Arial" panose="020B0604020202020204" pitchFamily="34" charset="0"/>
              <a:buChar char="•"/>
            </a:pPr>
            <a:endParaRPr lang="en-US" dirty="0">
              <a:latin typeface="Source Serif Pro" panose="02040603050405020204" pitchFamily="18" charset="0"/>
              <a:ea typeface="Source Serif Pro" panose="02040603050405020204" pitchFamily="18" charset="0"/>
            </a:endParaRPr>
          </a:p>
        </p:txBody>
      </p:sp>
      <p:sp>
        <p:nvSpPr>
          <p:cNvPr id="3" name="TextBox 2">
            <a:extLst>
              <a:ext uri="{FF2B5EF4-FFF2-40B4-BE49-F238E27FC236}">
                <a16:creationId xmlns:a16="http://schemas.microsoft.com/office/drawing/2014/main" id="{FB69F10C-B97D-C597-135F-B237DBCB4479}"/>
              </a:ext>
            </a:extLst>
          </p:cNvPr>
          <p:cNvSpPr txBox="1"/>
          <p:nvPr/>
        </p:nvSpPr>
        <p:spPr>
          <a:xfrm>
            <a:off x="3534310" y="2575452"/>
            <a:ext cx="8301519" cy="3693319"/>
          </a:xfrm>
          <a:prstGeom prst="rect">
            <a:avLst/>
          </a:prstGeom>
          <a:noFill/>
        </p:spPr>
        <p:txBody>
          <a:bodyPr wrap="square">
            <a:spAutoFit/>
          </a:bodyPr>
          <a:lstStyle/>
          <a:p>
            <a:r>
              <a:rPr lang="en-US" b="1" dirty="0">
                <a:latin typeface="Source Serif Pro" panose="02040603050405020204" pitchFamily="18" charset="0"/>
                <a:ea typeface="Source Serif Pro" panose="02040603050405020204" pitchFamily="18" charset="0"/>
              </a:rPr>
              <a:t>Course Outcomes</a:t>
            </a:r>
          </a:p>
          <a:p>
            <a:endParaRPr lang="en-US" b="1" dirty="0">
              <a:latin typeface="Source Serif Pro" panose="02040603050405020204" pitchFamily="18" charset="0"/>
              <a:ea typeface="Source Serif Pro" panose="02040603050405020204" pitchFamily="18" charset="0"/>
            </a:endParaRPr>
          </a:p>
          <a:p>
            <a:r>
              <a:rPr lang="en-US" i="1" dirty="0">
                <a:latin typeface="Source Serif Pro" panose="02040603050405020204" pitchFamily="18" charset="0"/>
                <a:ea typeface="Source Serif Pro" panose="02040603050405020204" pitchFamily="18" charset="0"/>
              </a:rPr>
              <a:t>Students will be able to </a:t>
            </a:r>
            <a:r>
              <a:rPr lang="en-US" b="1" i="1" dirty="0">
                <a:latin typeface="Source Serif Pro" panose="02040603050405020204" pitchFamily="18" charset="0"/>
                <a:ea typeface="Source Serif Pro" panose="02040603050405020204" pitchFamily="18" charset="0"/>
              </a:rPr>
              <a:t>on their own (e.g. not with a TA over their shoulder)</a:t>
            </a:r>
            <a:r>
              <a:rPr lang="en-US" i="1" dirty="0">
                <a:latin typeface="Source Serif Pro" panose="02040603050405020204" pitchFamily="18" charset="0"/>
                <a:ea typeface="Source Serif Pro" panose="02040603050405020204" pitchFamily="18" charset="0"/>
              </a:rPr>
              <a:t>…</a:t>
            </a:r>
          </a:p>
          <a:p>
            <a:endParaRPr lang="en-US" b="1" dirty="0">
              <a:latin typeface="Source Serif Pro" panose="02040603050405020204" pitchFamily="18" charset="0"/>
              <a:ea typeface="Source Serif Pro" panose="02040603050405020204" pitchFamily="18" charset="0"/>
            </a:endParaRP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clone a public git repository</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add a unit test to an existing project</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locate and change into a directory and run its build script, given a README</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log into a ssh session given a username and password</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copy files to and from a remote computer</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print out the value of a variable in a deeply nested loop using a debugger</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make an edit to a file, rebuild a project, and push the change from the command line</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a:t>
            </a:r>
          </a:p>
        </p:txBody>
      </p:sp>
    </p:spTree>
    <p:extLst>
      <p:ext uri="{BB962C8B-B14F-4D97-AF65-F5344CB8AC3E}">
        <p14:creationId xmlns:p14="http://schemas.microsoft.com/office/powerpoint/2010/main" val="3264650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9C13E03-932C-78F8-44EB-26D0E36ABE03}"/>
              </a:ext>
            </a:extLst>
          </p:cNvPr>
          <p:cNvSpPr txBox="1"/>
          <p:nvPr/>
        </p:nvSpPr>
        <p:spPr>
          <a:xfrm>
            <a:off x="367861" y="553998"/>
            <a:ext cx="11456275" cy="2308324"/>
          </a:xfrm>
          <a:prstGeom prst="rect">
            <a:avLst/>
          </a:prstGeom>
          <a:noFill/>
        </p:spPr>
        <p:txBody>
          <a:bodyPr wrap="square" rtlCol="0">
            <a:spAutoFit/>
          </a:bodyPr>
          <a:lstStyle/>
          <a:p>
            <a:pPr algn="ctr"/>
            <a:endParaRPr lang="en-US" sz="3600" dirty="0">
              <a:latin typeface="Source Serif Pro" panose="02040603050405020204" pitchFamily="18" charset="0"/>
              <a:ea typeface="Source Serif Pro" panose="02040603050405020204" pitchFamily="18" charset="0"/>
            </a:endParaRPr>
          </a:p>
          <a:p>
            <a:pPr algn="ctr"/>
            <a:r>
              <a:rPr lang="en-US" sz="3600" dirty="0">
                <a:latin typeface="Source Serif Pro" panose="02040603050405020204" pitchFamily="18" charset="0"/>
                <a:ea typeface="Source Serif Pro" panose="02040603050405020204" pitchFamily="18" charset="0"/>
              </a:rPr>
              <a:t>What do I know about outcomes for my students?</a:t>
            </a:r>
          </a:p>
          <a:p>
            <a:pPr algn="ctr"/>
            <a:endParaRPr lang="en-US" sz="3600" dirty="0">
              <a:latin typeface="Source Serif Pro" panose="02040603050405020204" pitchFamily="18" charset="0"/>
              <a:ea typeface="Source Serif Pro" panose="02040603050405020204" pitchFamily="18" charset="0"/>
            </a:endParaRPr>
          </a:p>
          <a:p>
            <a:pPr algn="ctr"/>
            <a:r>
              <a:rPr lang="en-US" sz="3600" dirty="0">
                <a:latin typeface="Source Serif Pro" panose="02040603050405020204" pitchFamily="18" charset="0"/>
                <a:ea typeface="Source Serif Pro" panose="02040603050405020204" pitchFamily="18" charset="0"/>
              </a:rPr>
              <a:t>Do the assignments tell me?</a:t>
            </a:r>
          </a:p>
        </p:txBody>
      </p:sp>
      <p:sp>
        <p:nvSpPr>
          <p:cNvPr id="5" name="TextBox 4">
            <a:extLst>
              <a:ext uri="{FF2B5EF4-FFF2-40B4-BE49-F238E27FC236}">
                <a16:creationId xmlns:a16="http://schemas.microsoft.com/office/drawing/2014/main" id="{8431868B-8AA8-465A-1748-F1E2AC01C55C}"/>
              </a:ext>
            </a:extLst>
          </p:cNvPr>
          <p:cNvSpPr txBox="1"/>
          <p:nvPr/>
        </p:nvSpPr>
        <p:spPr>
          <a:xfrm>
            <a:off x="660970" y="3995678"/>
            <a:ext cx="10870058" cy="2308324"/>
          </a:xfrm>
          <a:prstGeom prst="rect">
            <a:avLst/>
          </a:prstGeom>
          <a:noFill/>
        </p:spPr>
        <p:txBody>
          <a:bodyPr wrap="square" rtlCol="0">
            <a:spAutoFit/>
          </a:bodyPr>
          <a:lstStyle/>
          <a:p>
            <a:pPr algn="ctr"/>
            <a:r>
              <a:rPr lang="en-US" sz="3600" b="1" dirty="0">
                <a:solidFill>
                  <a:srgbClr val="FF0000"/>
                </a:solidFill>
                <a:latin typeface="Source Serif Pro" panose="02040603050405020204" pitchFamily="18" charset="0"/>
                <a:ea typeface="Source Serif Pro" panose="02040603050405020204" pitchFamily="18" charset="0"/>
              </a:rPr>
              <a:t>I don’t think so!</a:t>
            </a:r>
            <a:endParaRPr lang="en-US" sz="3600" dirty="0">
              <a:latin typeface="Source Serif Pro" panose="02040603050405020204" pitchFamily="18" charset="0"/>
              <a:ea typeface="Source Serif Pro" panose="02040603050405020204" pitchFamily="18" charset="0"/>
            </a:endParaRPr>
          </a:p>
          <a:p>
            <a:pPr algn="ctr"/>
            <a:r>
              <a:rPr lang="en-US" sz="3600" dirty="0">
                <a:latin typeface="Source Serif Pro" panose="02040603050405020204" pitchFamily="18" charset="0"/>
                <a:ea typeface="Source Serif Pro" panose="02040603050405020204" pitchFamily="18" charset="0"/>
              </a:rPr>
              <a:t>(Undetectable) collaboration with other students</a:t>
            </a:r>
          </a:p>
          <a:p>
            <a:pPr algn="ctr"/>
            <a:r>
              <a:rPr lang="en-US" sz="3600" dirty="0">
                <a:latin typeface="Source Serif Pro" panose="02040603050405020204" pitchFamily="18" charset="0"/>
                <a:ea typeface="Source Serif Pro" panose="02040603050405020204" pitchFamily="18" charset="0"/>
              </a:rPr>
              <a:t>TAs “give away” answers (by design or not)</a:t>
            </a:r>
          </a:p>
          <a:p>
            <a:pPr algn="ctr"/>
            <a:r>
              <a:rPr lang="en-US" sz="3600" dirty="0">
                <a:latin typeface="Source Serif Pro" panose="02040603050405020204" pitchFamily="18" charset="0"/>
                <a:ea typeface="Source Serif Pro" panose="02040603050405020204" pitchFamily="18" charset="0"/>
              </a:rPr>
              <a:t>LLMs</a:t>
            </a:r>
          </a:p>
        </p:txBody>
      </p:sp>
      <p:pic>
        <p:nvPicPr>
          <p:cNvPr id="7" name="Picture 6">
            <a:extLst>
              <a:ext uri="{FF2B5EF4-FFF2-40B4-BE49-F238E27FC236}">
                <a16:creationId xmlns:a16="http://schemas.microsoft.com/office/drawing/2014/main" id="{025C1393-0291-8122-BECD-FD73C2C96282}"/>
              </a:ext>
            </a:extLst>
          </p:cNvPr>
          <p:cNvPicPr>
            <a:picLocks noChangeAspect="1"/>
          </p:cNvPicPr>
          <p:nvPr/>
        </p:nvPicPr>
        <p:blipFill>
          <a:blip r:embed="rId2"/>
          <a:stretch>
            <a:fillRect/>
          </a:stretch>
        </p:blipFill>
        <p:spPr>
          <a:xfrm>
            <a:off x="10378645" y="2550187"/>
            <a:ext cx="1445491" cy="1445491"/>
          </a:xfrm>
          <a:prstGeom prst="rect">
            <a:avLst/>
          </a:prstGeom>
          <a:ln w="76200">
            <a:solidFill>
              <a:schemeClr val="accent2"/>
            </a:solidFill>
          </a:ln>
        </p:spPr>
      </p:pic>
    </p:spTree>
    <p:extLst>
      <p:ext uri="{BB962C8B-B14F-4D97-AF65-F5344CB8AC3E}">
        <p14:creationId xmlns:p14="http://schemas.microsoft.com/office/powerpoint/2010/main" val="1781332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45443B7-71D4-D89A-80AA-FD80C3D195F6}"/>
              </a:ext>
            </a:extLst>
          </p:cNvPr>
          <p:cNvSpPr txBox="1"/>
          <p:nvPr/>
        </p:nvSpPr>
        <p:spPr>
          <a:xfrm>
            <a:off x="660971" y="235336"/>
            <a:ext cx="10870058" cy="1754326"/>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(Undetectable) collaboration with other students</a:t>
            </a:r>
          </a:p>
          <a:p>
            <a:pPr algn="ctr"/>
            <a:r>
              <a:rPr lang="en-US" sz="3600" dirty="0">
                <a:latin typeface="Source Serif Pro" panose="02040603050405020204" pitchFamily="18" charset="0"/>
                <a:ea typeface="Source Serif Pro" panose="02040603050405020204" pitchFamily="18" charset="0"/>
              </a:rPr>
              <a:t>TAs “give away” answers (by design or not)</a:t>
            </a:r>
          </a:p>
          <a:p>
            <a:pPr algn="ctr"/>
            <a:r>
              <a:rPr lang="en-US" sz="3600" dirty="0">
                <a:latin typeface="Source Serif Pro" panose="02040603050405020204" pitchFamily="18" charset="0"/>
                <a:ea typeface="Source Serif Pro" panose="02040603050405020204" pitchFamily="18" charset="0"/>
              </a:rPr>
              <a:t>LLMs</a:t>
            </a:r>
          </a:p>
        </p:txBody>
      </p:sp>
      <p:sp>
        <p:nvSpPr>
          <p:cNvPr id="6" name="TextBox 5">
            <a:extLst>
              <a:ext uri="{FF2B5EF4-FFF2-40B4-BE49-F238E27FC236}">
                <a16:creationId xmlns:a16="http://schemas.microsoft.com/office/drawing/2014/main" id="{44B148F3-20AB-0016-309C-87C365DE0797}"/>
              </a:ext>
            </a:extLst>
          </p:cNvPr>
          <p:cNvSpPr txBox="1"/>
          <p:nvPr/>
        </p:nvSpPr>
        <p:spPr>
          <a:xfrm>
            <a:off x="0" y="2479918"/>
            <a:ext cx="12192000" cy="2862322"/>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These are not bad things! I want them to happen!</a:t>
            </a:r>
          </a:p>
          <a:p>
            <a:pPr algn="ctr"/>
            <a:endParaRPr lang="en-US" sz="3600" dirty="0">
              <a:latin typeface="Source Serif Pro" panose="02040603050405020204" pitchFamily="18" charset="0"/>
              <a:ea typeface="Source Serif Pro" panose="02040603050405020204" pitchFamily="18" charset="0"/>
            </a:endParaRPr>
          </a:p>
          <a:p>
            <a:pPr algn="ctr"/>
            <a:r>
              <a:rPr lang="en-US" sz="3600" dirty="0">
                <a:latin typeface="Source Serif Pro" panose="02040603050405020204" pitchFamily="18" charset="0"/>
                <a:ea typeface="Source Serif Pro" panose="02040603050405020204" pitchFamily="18" charset="0"/>
              </a:rPr>
              <a:t>They are (can be) good for learning.</a:t>
            </a:r>
          </a:p>
          <a:p>
            <a:pPr algn="ctr"/>
            <a:endParaRPr lang="en-US" sz="3600" dirty="0">
              <a:latin typeface="Source Serif Pro" panose="02040603050405020204" pitchFamily="18" charset="0"/>
              <a:ea typeface="Source Serif Pro" panose="02040603050405020204" pitchFamily="18" charset="0"/>
            </a:endParaRPr>
          </a:p>
          <a:p>
            <a:pPr algn="ctr"/>
            <a:r>
              <a:rPr lang="en-US" sz="3600" dirty="0">
                <a:latin typeface="Source Serif Pro" panose="02040603050405020204" pitchFamily="18" charset="0"/>
                <a:ea typeface="Source Serif Pro" panose="02040603050405020204" pitchFamily="18" charset="0"/>
              </a:rPr>
              <a:t>But they are </a:t>
            </a:r>
            <a:r>
              <a:rPr lang="en-US" sz="3600" i="1" dirty="0">
                <a:latin typeface="Source Serif Pro" panose="02040603050405020204" pitchFamily="18" charset="0"/>
                <a:ea typeface="Source Serif Pro" panose="02040603050405020204" pitchFamily="18" charset="0"/>
              </a:rPr>
              <a:t>confounds</a:t>
            </a:r>
            <a:r>
              <a:rPr lang="en-US" sz="3600" dirty="0">
                <a:latin typeface="Source Serif Pro" panose="02040603050405020204" pitchFamily="18" charset="0"/>
                <a:ea typeface="Source Serif Pro" panose="02040603050405020204" pitchFamily="18" charset="0"/>
              </a:rPr>
              <a:t> for assessment.</a:t>
            </a:r>
          </a:p>
        </p:txBody>
      </p:sp>
    </p:spTree>
    <p:extLst>
      <p:ext uri="{BB962C8B-B14F-4D97-AF65-F5344CB8AC3E}">
        <p14:creationId xmlns:p14="http://schemas.microsoft.com/office/powerpoint/2010/main" val="760023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5852D-2EEC-64CE-7518-A8F59558B1A0}"/>
              </a:ext>
            </a:extLst>
          </p:cNvPr>
          <p:cNvSpPr txBox="1"/>
          <p:nvPr/>
        </p:nvSpPr>
        <p:spPr>
          <a:xfrm>
            <a:off x="84922" y="469252"/>
            <a:ext cx="8298790" cy="646331"/>
          </a:xfrm>
          <a:prstGeom prst="rect">
            <a:avLst/>
          </a:prstGeom>
          <a:noFill/>
        </p:spPr>
        <p:txBody>
          <a:bodyPr wrap="square">
            <a:spAutoFit/>
          </a:bodyPr>
          <a:lstStyle/>
          <a:p>
            <a:r>
              <a:rPr lang="en-US" sz="3600" dirty="0">
                <a:latin typeface="Source Sans Pro" panose="020F0502020204030204" pitchFamily="34" charset="0"/>
                <a:ea typeface="Source Sans Pro" panose="020F0502020204030204" pitchFamily="34" charset="0"/>
              </a:rPr>
              <a:t>Context – Courses</a:t>
            </a:r>
            <a:endParaRPr lang="en-US" sz="3600" dirty="0"/>
          </a:p>
        </p:txBody>
      </p:sp>
      <p:sp>
        <p:nvSpPr>
          <p:cNvPr id="2" name="TextBox 1">
            <a:extLst>
              <a:ext uri="{FF2B5EF4-FFF2-40B4-BE49-F238E27FC236}">
                <a16:creationId xmlns:a16="http://schemas.microsoft.com/office/drawing/2014/main" id="{6117A49C-342B-3821-277F-C9D2B95237B1}"/>
              </a:ext>
            </a:extLst>
          </p:cNvPr>
          <p:cNvSpPr txBox="1"/>
          <p:nvPr/>
        </p:nvSpPr>
        <p:spPr>
          <a:xfrm>
            <a:off x="4683784" y="2117237"/>
            <a:ext cx="2627642" cy="369332"/>
          </a:xfrm>
          <a:custGeom>
            <a:avLst/>
            <a:gdLst>
              <a:gd name="connsiteX0" fmla="*/ 0 w 2627642"/>
              <a:gd name="connsiteY0" fmla="*/ 0 h 369332"/>
              <a:gd name="connsiteX1" fmla="*/ 499252 w 2627642"/>
              <a:gd name="connsiteY1" fmla="*/ 0 h 369332"/>
              <a:gd name="connsiteX2" fmla="*/ 1024780 w 2627642"/>
              <a:gd name="connsiteY2" fmla="*/ 0 h 369332"/>
              <a:gd name="connsiteX3" fmla="*/ 1576585 w 2627642"/>
              <a:gd name="connsiteY3" fmla="*/ 0 h 369332"/>
              <a:gd name="connsiteX4" fmla="*/ 2128390 w 2627642"/>
              <a:gd name="connsiteY4" fmla="*/ 0 h 369332"/>
              <a:gd name="connsiteX5" fmla="*/ 2627642 w 2627642"/>
              <a:gd name="connsiteY5" fmla="*/ 0 h 369332"/>
              <a:gd name="connsiteX6" fmla="*/ 2627642 w 2627642"/>
              <a:gd name="connsiteY6" fmla="*/ 369332 h 369332"/>
              <a:gd name="connsiteX7" fmla="*/ 2049561 w 2627642"/>
              <a:gd name="connsiteY7" fmla="*/ 369332 h 369332"/>
              <a:gd name="connsiteX8" fmla="*/ 1471480 w 2627642"/>
              <a:gd name="connsiteY8" fmla="*/ 369332 h 369332"/>
              <a:gd name="connsiteX9" fmla="*/ 945951 w 2627642"/>
              <a:gd name="connsiteY9" fmla="*/ 369332 h 369332"/>
              <a:gd name="connsiteX10" fmla="*/ 0 w 2627642"/>
              <a:gd name="connsiteY10" fmla="*/ 369332 h 369332"/>
              <a:gd name="connsiteX11" fmla="*/ 0 w 2627642"/>
              <a:gd name="connsiteY11" fmla="*/ 0 h 3693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627642" h="369332" fill="none" extrusionOk="0">
                <a:moveTo>
                  <a:pt x="0" y="0"/>
                </a:moveTo>
                <a:cubicBezTo>
                  <a:pt x="213144" y="-58046"/>
                  <a:pt x="398305" y="25937"/>
                  <a:pt x="499252" y="0"/>
                </a:cubicBezTo>
                <a:cubicBezTo>
                  <a:pt x="600199" y="-25937"/>
                  <a:pt x="919008" y="47942"/>
                  <a:pt x="1024780" y="0"/>
                </a:cubicBezTo>
                <a:cubicBezTo>
                  <a:pt x="1130552" y="-47942"/>
                  <a:pt x="1306003" y="41559"/>
                  <a:pt x="1576585" y="0"/>
                </a:cubicBezTo>
                <a:cubicBezTo>
                  <a:pt x="1847167" y="-41559"/>
                  <a:pt x="2001293" y="28540"/>
                  <a:pt x="2128390" y="0"/>
                </a:cubicBezTo>
                <a:cubicBezTo>
                  <a:pt x="2255488" y="-28540"/>
                  <a:pt x="2521725" y="44127"/>
                  <a:pt x="2627642" y="0"/>
                </a:cubicBezTo>
                <a:cubicBezTo>
                  <a:pt x="2644476" y="102192"/>
                  <a:pt x="2590877" y="207137"/>
                  <a:pt x="2627642" y="369332"/>
                </a:cubicBezTo>
                <a:cubicBezTo>
                  <a:pt x="2410879" y="414494"/>
                  <a:pt x="2316877" y="300659"/>
                  <a:pt x="2049561" y="369332"/>
                </a:cubicBezTo>
                <a:cubicBezTo>
                  <a:pt x="1782245" y="438005"/>
                  <a:pt x="1748986" y="356060"/>
                  <a:pt x="1471480" y="369332"/>
                </a:cubicBezTo>
                <a:cubicBezTo>
                  <a:pt x="1193974" y="382604"/>
                  <a:pt x="1138184" y="313854"/>
                  <a:pt x="945951" y="369332"/>
                </a:cubicBezTo>
                <a:cubicBezTo>
                  <a:pt x="753718" y="424810"/>
                  <a:pt x="211202" y="311438"/>
                  <a:pt x="0" y="369332"/>
                </a:cubicBezTo>
                <a:cubicBezTo>
                  <a:pt x="-1275" y="191808"/>
                  <a:pt x="34267" y="163671"/>
                  <a:pt x="0" y="0"/>
                </a:cubicBezTo>
                <a:close/>
              </a:path>
              <a:path w="2627642" h="369332" stroke="0" extrusionOk="0">
                <a:moveTo>
                  <a:pt x="0" y="0"/>
                </a:moveTo>
                <a:cubicBezTo>
                  <a:pt x="209417" y="-15087"/>
                  <a:pt x="259475" y="29084"/>
                  <a:pt x="499252" y="0"/>
                </a:cubicBezTo>
                <a:cubicBezTo>
                  <a:pt x="739029" y="-29084"/>
                  <a:pt x="740575" y="37903"/>
                  <a:pt x="945951" y="0"/>
                </a:cubicBezTo>
                <a:cubicBezTo>
                  <a:pt x="1151327" y="-37903"/>
                  <a:pt x="1298694" y="6324"/>
                  <a:pt x="1524032" y="0"/>
                </a:cubicBezTo>
                <a:cubicBezTo>
                  <a:pt x="1749370" y="-6324"/>
                  <a:pt x="1847948" y="25790"/>
                  <a:pt x="2023284" y="0"/>
                </a:cubicBezTo>
                <a:cubicBezTo>
                  <a:pt x="2198620" y="-25790"/>
                  <a:pt x="2392766" y="10466"/>
                  <a:pt x="2627642" y="0"/>
                </a:cubicBezTo>
                <a:cubicBezTo>
                  <a:pt x="2663802" y="81226"/>
                  <a:pt x="2606104" y="278722"/>
                  <a:pt x="2627642" y="369332"/>
                </a:cubicBezTo>
                <a:cubicBezTo>
                  <a:pt x="2448716" y="376478"/>
                  <a:pt x="2294265" y="348005"/>
                  <a:pt x="2102114" y="369332"/>
                </a:cubicBezTo>
                <a:cubicBezTo>
                  <a:pt x="1909963" y="390659"/>
                  <a:pt x="1746183" y="318960"/>
                  <a:pt x="1524032" y="369332"/>
                </a:cubicBezTo>
                <a:cubicBezTo>
                  <a:pt x="1301881" y="419704"/>
                  <a:pt x="1184469" y="358687"/>
                  <a:pt x="1077333" y="369332"/>
                </a:cubicBezTo>
                <a:cubicBezTo>
                  <a:pt x="970197" y="379977"/>
                  <a:pt x="776003" y="310472"/>
                  <a:pt x="551805" y="369332"/>
                </a:cubicBezTo>
                <a:cubicBezTo>
                  <a:pt x="327607" y="428192"/>
                  <a:pt x="267161" y="342586"/>
                  <a:pt x="0" y="369332"/>
                </a:cubicBezTo>
                <a:cubicBezTo>
                  <a:pt x="-36656" y="211973"/>
                  <a:pt x="14639" y="175527"/>
                  <a:pt x="0" y="0"/>
                </a:cubicBezTo>
                <a:close/>
              </a:path>
            </a:pathLst>
          </a:custGeom>
          <a:solidFill>
            <a:schemeClr val="accent6">
              <a:lumMod val="20000"/>
              <a:lumOff val="80000"/>
            </a:schemeClr>
          </a:solidFill>
          <a:ln>
            <a:extLst>
              <a:ext uri="{C807C97D-BFC1-408E-A445-0C87EB9F89A2}">
                <ask:lineSketchStyleProps xmlns:ask="http://schemas.microsoft.com/office/drawing/2018/sketchyshapes" sd="1219033472">
                  <a:prstGeom prst="rect">
                    <a:avLst/>
                  </a:prstGeom>
                  <ask:type>
                    <ask:lineSketchScribble/>
                  </ask:type>
                </ask:lineSketchStyleProps>
              </a:ext>
            </a:extLst>
          </a:ln>
        </p:spPr>
        <p:style>
          <a:lnRef idx="2">
            <a:schemeClr val="dk1"/>
          </a:lnRef>
          <a:fillRef idx="1">
            <a:schemeClr val="lt1"/>
          </a:fillRef>
          <a:effectRef idx="0">
            <a:schemeClr val="dk1"/>
          </a:effectRef>
          <a:fontRef idx="minor">
            <a:schemeClr val="dk1"/>
          </a:fontRef>
        </p:style>
        <p:txBody>
          <a:bodyPr wrap="none" rtlCol="0">
            <a:spAutoFit/>
          </a:bodyPr>
          <a:lstStyle/>
          <a:p>
            <a:r>
              <a:rPr lang="en-US" dirty="0">
                <a:latin typeface="Source Serif Pro" panose="02040603050405020204" pitchFamily="18" charset="0"/>
                <a:ea typeface="Source Serif Pro" panose="02040603050405020204" pitchFamily="18" charset="0"/>
              </a:rPr>
              <a:t>Senior/grad: </a:t>
            </a:r>
            <a:r>
              <a:rPr lang="en-US" b="1" dirty="0">
                <a:latin typeface="Source Serif Pro" panose="02040603050405020204" pitchFamily="18" charset="0"/>
                <a:ea typeface="Source Serif Pro" panose="02040603050405020204" pitchFamily="18" charset="0"/>
              </a:rPr>
              <a:t>Compilers</a:t>
            </a:r>
          </a:p>
        </p:txBody>
      </p:sp>
      <p:sp>
        <p:nvSpPr>
          <p:cNvPr id="5" name="TextBox 4">
            <a:extLst>
              <a:ext uri="{FF2B5EF4-FFF2-40B4-BE49-F238E27FC236}">
                <a16:creationId xmlns:a16="http://schemas.microsoft.com/office/drawing/2014/main" id="{31F38AFF-574F-A876-7181-21E572D5CD6B}"/>
              </a:ext>
            </a:extLst>
          </p:cNvPr>
          <p:cNvSpPr txBox="1"/>
          <p:nvPr/>
        </p:nvSpPr>
        <p:spPr>
          <a:xfrm>
            <a:off x="1133132" y="3475380"/>
            <a:ext cx="9757799" cy="369332"/>
          </a:xfrm>
          <a:prstGeom prst="rect">
            <a:avLst/>
          </a:prstGeom>
          <a:solidFill>
            <a:schemeClr val="accent1">
              <a:lumMod val="20000"/>
              <a:lumOff val="80000"/>
            </a:schemeClr>
          </a:solidFill>
          <a:ln>
            <a:prstDash val="sysDot"/>
          </a:ln>
        </p:spPr>
        <p:style>
          <a:lnRef idx="2">
            <a:schemeClr val="accent1"/>
          </a:lnRef>
          <a:fillRef idx="1">
            <a:schemeClr val="lt1"/>
          </a:fillRef>
          <a:effectRef idx="0">
            <a:schemeClr val="accent1"/>
          </a:effectRef>
          <a:fontRef idx="minor">
            <a:schemeClr val="dk1"/>
          </a:fontRef>
        </p:style>
        <p:txBody>
          <a:bodyPr wrap="none" rtlCol="0">
            <a:spAutoFit/>
          </a:bodyPr>
          <a:lstStyle/>
          <a:p>
            <a:pPr algn="ctr"/>
            <a:r>
              <a:rPr lang="en-US" dirty="0">
                <a:latin typeface="Source Serif Pro" panose="02040603050405020204" pitchFamily="18" charset="0"/>
                <a:ea typeface="Source Serif Pro" panose="02040603050405020204" pitchFamily="18" charset="0"/>
              </a:rPr>
              <a:t>Sophomore/junior: Software Engineering, Advanced Data Structures, Systems Programming</a:t>
            </a:r>
          </a:p>
        </p:txBody>
      </p:sp>
      <p:sp>
        <p:nvSpPr>
          <p:cNvPr id="6" name="TextBox 5">
            <a:extLst>
              <a:ext uri="{FF2B5EF4-FFF2-40B4-BE49-F238E27FC236}">
                <a16:creationId xmlns:a16="http://schemas.microsoft.com/office/drawing/2014/main" id="{869781FD-B904-36A6-61BC-5B3157D8F4DC}"/>
              </a:ext>
            </a:extLst>
          </p:cNvPr>
          <p:cNvSpPr txBox="1"/>
          <p:nvPr/>
        </p:nvSpPr>
        <p:spPr>
          <a:xfrm>
            <a:off x="1490412" y="4833523"/>
            <a:ext cx="9211176" cy="369332"/>
          </a:xfrm>
          <a:prstGeom prst="rect">
            <a:avLst/>
          </a:prstGeom>
          <a:solidFill>
            <a:schemeClr val="accent2">
              <a:lumMod val="20000"/>
              <a:lumOff val="80000"/>
            </a:schemeClr>
          </a:solidFill>
        </p:spPr>
        <p:style>
          <a:lnRef idx="2">
            <a:schemeClr val="accent2"/>
          </a:lnRef>
          <a:fillRef idx="1">
            <a:schemeClr val="lt1"/>
          </a:fillRef>
          <a:effectRef idx="0">
            <a:schemeClr val="accent2"/>
          </a:effectRef>
          <a:fontRef idx="minor">
            <a:schemeClr val="dk1"/>
          </a:fontRef>
        </p:style>
        <p:txBody>
          <a:bodyPr wrap="none" rtlCol="0">
            <a:spAutoFit/>
          </a:bodyPr>
          <a:lstStyle/>
          <a:p>
            <a:r>
              <a:rPr lang="en-US" dirty="0">
                <a:latin typeface="Source Serif Pro" panose="02040603050405020204" pitchFamily="18" charset="0"/>
                <a:ea typeface="Source Serif Pro" panose="02040603050405020204" pitchFamily="18" charset="0"/>
              </a:rPr>
              <a:t>Freshman: </a:t>
            </a:r>
            <a:r>
              <a:rPr lang="en-US" b="1" dirty="0">
                <a:latin typeface="Source Serif Pro" panose="02040603050405020204" pitchFamily="18" charset="0"/>
                <a:ea typeface="Source Serif Pro" panose="02040603050405020204" pitchFamily="18" charset="0"/>
              </a:rPr>
              <a:t>(Accel) Intro Programming</a:t>
            </a:r>
            <a:r>
              <a:rPr lang="en-US" dirty="0">
                <a:latin typeface="Source Serif Pro" panose="02040603050405020204" pitchFamily="18" charset="0"/>
                <a:ea typeface="Source Serif Pro" panose="02040603050405020204" pitchFamily="18" charset="0"/>
              </a:rPr>
              <a:t>, Data Structures, Discrete Math, </a:t>
            </a:r>
            <a:r>
              <a:rPr lang="en-US" b="1" dirty="0">
                <a:latin typeface="Source Serif Pro" panose="02040603050405020204" pitchFamily="18" charset="0"/>
                <a:ea typeface="Source Serif Pro" panose="02040603050405020204" pitchFamily="18" charset="0"/>
              </a:rPr>
              <a:t>Software Tools</a:t>
            </a:r>
          </a:p>
        </p:txBody>
      </p:sp>
    </p:spTree>
    <p:extLst>
      <p:ext uri="{BB962C8B-B14F-4D97-AF65-F5344CB8AC3E}">
        <p14:creationId xmlns:p14="http://schemas.microsoft.com/office/powerpoint/2010/main" val="24142675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animBg="1"/>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00F8202B-0B8C-5F92-A30C-8CB1F0758A1B}"/>
              </a:ext>
            </a:extLst>
          </p:cNvPr>
          <p:cNvSpPr/>
          <p:nvPr/>
        </p:nvSpPr>
        <p:spPr>
          <a:xfrm>
            <a:off x="0" y="513709"/>
            <a:ext cx="12192000" cy="79686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High Standards assessments targeted at outcomes</a:t>
            </a:r>
          </a:p>
        </p:txBody>
      </p:sp>
      <p:sp>
        <p:nvSpPr>
          <p:cNvPr id="6" name="TextBox 5">
            <a:extLst>
              <a:ext uri="{FF2B5EF4-FFF2-40B4-BE49-F238E27FC236}">
                <a16:creationId xmlns:a16="http://schemas.microsoft.com/office/drawing/2014/main" id="{A7D85980-E55B-254C-ABD0-7BAA3E53DF2B}"/>
              </a:ext>
            </a:extLst>
          </p:cNvPr>
          <p:cNvSpPr txBox="1"/>
          <p:nvPr/>
        </p:nvSpPr>
        <p:spPr>
          <a:xfrm>
            <a:off x="1078697" y="1490008"/>
            <a:ext cx="10798229" cy="1938992"/>
          </a:xfrm>
          <a:prstGeom prst="rect">
            <a:avLst/>
          </a:prstGeom>
          <a:noFill/>
        </p:spPr>
        <p:txBody>
          <a:bodyPr wrap="square">
            <a:spAutoFit/>
          </a:bodyPr>
          <a:lstStyle/>
          <a:p>
            <a:r>
              <a:rPr lang="en-US" sz="2400" dirty="0">
                <a:latin typeface="Source Serif Pro" panose="02040603050405020204" pitchFamily="18" charset="0"/>
                <a:ea typeface="Source Serif Pro" panose="02040603050405020204" pitchFamily="18" charset="0"/>
              </a:rPr>
              <a:t>“Skill Demonstration”:</a:t>
            </a:r>
          </a:p>
          <a:p>
            <a:endParaRPr lang="en-US" sz="2400" dirty="0">
              <a:latin typeface="Source Serif Pro" panose="02040603050405020204" pitchFamily="18" charset="0"/>
              <a:ea typeface="Source Serif Pro" panose="02040603050405020204" pitchFamily="18" charset="0"/>
            </a:endParaRPr>
          </a:p>
          <a:p>
            <a:pPr marL="342900" indent="-342900">
              <a:buFont typeface="Arial" panose="020B0604020202020204" pitchFamily="34" charset="0"/>
              <a:buChar char="•"/>
            </a:pPr>
            <a:r>
              <a:rPr lang="en-US" sz="2400" dirty="0">
                <a:latin typeface="Source Serif Pro" panose="02040603050405020204" pitchFamily="18" charset="0"/>
                <a:ea typeface="Source Serif Pro" panose="02040603050405020204" pitchFamily="18" charset="0"/>
              </a:rPr>
              <a:t>20 minute proctored, timed, on-computer assessment</a:t>
            </a:r>
          </a:p>
          <a:p>
            <a:pPr marL="285750" indent="-285750">
              <a:buFont typeface="Arial" panose="020B0604020202020204" pitchFamily="34" charset="0"/>
              <a:buChar char="•"/>
            </a:pPr>
            <a:r>
              <a:rPr lang="en-US" sz="2400" dirty="0">
                <a:latin typeface="Source Serif Pro" panose="02040603050405020204" pitchFamily="18" charset="0"/>
                <a:ea typeface="Source Serif Pro" panose="02040603050405020204" pitchFamily="18" charset="0"/>
              </a:rPr>
              <a:t>Specific task list based on activities from lab and assignments</a:t>
            </a:r>
          </a:p>
          <a:p>
            <a:pPr marL="285750" indent="-285750">
              <a:buFont typeface="Arial" panose="020B0604020202020204" pitchFamily="34" charset="0"/>
              <a:buChar char="•"/>
            </a:pPr>
            <a:r>
              <a:rPr lang="en-US" sz="2400" dirty="0">
                <a:latin typeface="Source Serif Pro" panose="02040603050405020204" pitchFamily="18" charset="0"/>
                <a:ea typeface="Source Serif Pro" panose="02040603050405020204" pitchFamily="18" charset="0"/>
              </a:rPr>
              <a:t>Similar practice tasks provided in advance</a:t>
            </a:r>
          </a:p>
        </p:txBody>
      </p:sp>
      <p:pic>
        <p:nvPicPr>
          <p:cNvPr id="7" name="Picture 6">
            <a:extLst>
              <a:ext uri="{FF2B5EF4-FFF2-40B4-BE49-F238E27FC236}">
                <a16:creationId xmlns:a16="http://schemas.microsoft.com/office/drawing/2014/main" id="{146AC93E-BF02-AC16-35C4-4FFB9CC68CB9}"/>
              </a:ext>
            </a:extLst>
          </p:cNvPr>
          <p:cNvPicPr>
            <a:picLocks noChangeAspect="1"/>
          </p:cNvPicPr>
          <p:nvPr/>
        </p:nvPicPr>
        <p:blipFill>
          <a:blip r:embed="rId2"/>
          <a:stretch>
            <a:fillRect/>
          </a:stretch>
        </p:blipFill>
        <p:spPr>
          <a:xfrm>
            <a:off x="1078697" y="3608433"/>
            <a:ext cx="10034603" cy="2757600"/>
          </a:xfrm>
          <a:prstGeom prst="rect">
            <a:avLst/>
          </a:prstGeom>
        </p:spPr>
      </p:pic>
      <p:pic>
        <p:nvPicPr>
          <p:cNvPr id="8" name="Picture 7">
            <a:extLst>
              <a:ext uri="{FF2B5EF4-FFF2-40B4-BE49-F238E27FC236}">
                <a16:creationId xmlns:a16="http://schemas.microsoft.com/office/drawing/2014/main" id="{AFEB3456-BE67-333E-3224-90C303DA9DF0}"/>
              </a:ext>
            </a:extLst>
          </p:cNvPr>
          <p:cNvPicPr>
            <a:picLocks noChangeAspect="1"/>
          </p:cNvPicPr>
          <p:nvPr/>
        </p:nvPicPr>
        <p:blipFill>
          <a:blip r:embed="rId3"/>
          <a:srcRect/>
          <a:stretch/>
        </p:blipFill>
        <p:spPr>
          <a:xfrm>
            <a:off x="10317252" y="1490008"/>
            <a:ext cx="1559674" cy="1559674"/>
          </a:xfrm>
          <a:prstGeom prst="rect">
            <a:avLst/>
          </a:prstGeom>
          <a:ln w="76200">
            <a:solidFill>
              <a:schemeClr val="accent2"/>
            </a:solidFill>
          </a:ln>
        </p:spPr>
      </p:pic>
    </p:spTree>
    <p:extLst>
      <p:ext uri="{BB962C8B-B14F-4D97-AF65-F5344CB8AC3E}">
        <p14:creationId xmlns:p14="http://schemas.microsoft.com/office/powerpoint/2010/main" val="2004432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3B72E4D-C0B8-1B9C-AEF9-B3C2BC2370DC}"/>
              </a:ext>
            </a:extLst>
          </p:cNvPr>
          <p:cNvSpPr txBox="1"/>
          <p:nvPr/>
        </p:nvSpPr>
        <p:spPr>
          <a:xfrm>
            <a:off x="1078697" y="1490008"/>
            <a:ext cx="10692351" cy="1938992"/>
          </a:xfrm>
          <a:prstGeom prst="rect">
            <a:avLst/>
          </a:prstGeom>
          <a:noFill/>
        </p:spPr>
        <p:txBody>
          <a:bodyPr wrap="none" rtlCol="0">
            <a:spAutoFit/>
          </a:bodyPr>
          <a:lstStyle/>
          <a:p>
            <a:r>
              <a:rPr lang="en-US" sz="2400" dirty="0">
                <a:latin typeface="Source Sans Pro" panose="020B0503030403020204" pitchFamily="34" charset="0"/>
                <a:ea typeface="Source Sans Pro" panose="020B0503030403020204" pitchFamily="34" charset="0"/>
              </a:rPr>
              <a:t>Again, </a:t>
            </a:r>
            <a:r>
              <a:rPr lang="en-US" sz="2400" i="1" dirty="0">
                <a:latin typeface="Source Sans Pro" panose="020B0503030403020204" pitchFamily="34" charset="0"/>
                <a:ea typeface="Source Sans Pro" panose="020B0503030403020204" pitchFamily="34" charset="0"/>
              </a:rPr>
              <a:t>coarse rubrics</a:t>
            </a:r>
            <a:r>
              <a:rPr lang="en-US" sz="2400" dirty="0">
                <a:latin typeface="Source Sans Pro" panose="020B0503030403020204" pitchFamily="34" charset="0"/>
                <a:ea typeface="Source Sans Pro" panose="020B0503030403020204" pitchFamily="34" charset="0"/>
              </a:rPr>
              <a:t> for Skill Demonstrations</a:t>
            </a:r>
            <a:r>
              <a:rPr lang="en-US" sz="2400" i="1" dirty="0">
                <a:latin typeface="Source Sans Pro" panose="020B0503030403020204" pitchFamily="34" charset="0"/>
                <a:ea typeface="Source Sans Pro" panose="020B0503030403020204" pitchFamily="34" charset="0"/>
              </a:rPr>
              <a:t>:</a:t>
            </a:r>
            <a:endParaRPr lang="en-US" sz="2400" dirty="0">
              <a:latin typeface="Source Sans Pro" panose="020B0503030403020204" pitchFamily="34" charset="0"/>
              <a:ea typeface="Source Sans Pro" panose="020B0503030403020204" pitchFamily="34" charset="0"/>
            </a:endParaRPr>
          </a:p>
          <a:p>
            <a:endParaRPr lang="en-US" sz="2400" dirty="0">
              <a:latin typeface="Source Sans Pro" panose="020B0503030403020204" pitchFamily="34" charset="0"/>
              <a:ea typeface="Source Sans Pro" panose="020B0503030403020204" pitchFamily="34" charset="0"/>
            </a:endParaRPr>
          </a:p>
          <a:p>
            <a:pPr marL="342900"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“Full Pass” – </a:t>
            </a:r>
            <a:r>
              <a:rPr lang="en-US" sz="2400" b="1" dirty="0">
                <a:latin typeface="Source Sans Pro" panose="020B0503030403020204" pitchFamily="34" charset="0"/>
                <a:ea typeface="Source Sans Pro" panose="020B0503030403020204" pitchFamily="34" charset="0"/>
              </a:rPr>
              <a:t>All</a:t>
            </a:r>
            <a:r>
              <a:rPr lang="en-US" sz="2400" dirty="0">
                <a:latin typeface="Source Sans Pro" panose="020B0503030403020204" pitchFamily="34" charset="0"/>
                <a:ea typeface="Source Sans Pro" panose="020B0503030403020204" pitchFamily="34" charset="0"/>
              </a:rPr>
              <a:t> the steps completed</a:t>
            </a:r>
          </a:p>
          <a:p>
            <a:pPr marL="342900"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“Partial Pass” – Most steps completed, usually all of the provided practice steps</a:t>
            </a:r>
          </a:p>
          <a:p>
            <a:pPr marL="342900" indent="-342900">
              <a:buFont typeface="Arial" panose="020B0604020202020204" pitchFamily="34" charset="0"/>
              <a:buChar char="•"/>
            </a:pPr>
            <a:r>
              <a:rPr lang="en-US" sz="2400" dirty="0">
                <a:latin typeface="Source Sans Pro" panose="020B0503030403020204" pitchFamily="34" charset="0"/>
                <a:ea typeface="Source Sans Pro" panose="020B0503030403020204" pitchFamily="34" charset="0"/>
              </a:rPr>
              <a:t>“No Pass Yet” – Less than that (e.g. no partial credit for just getting started)</a:t>
            </a:r>
          </a:p>
        </p:txBody>
      </p:sp>
      <p:sp>
        <p:nvSpPr>
          <p:cNvPr id="3" name="Rectangle 2">
            <a:extLst>
              <a:ext uri="{FF2B5EF4-FFF2-40B4-BE49-F238E27FC236}">
                <a16:creationId xmlns:a16="http://schemas.microsoft.com/office/drawing/2014/main" id="{95B2115B-CFAE-173E-EDD3-0DB50F6B1DDB}"/>
              </a:ext>
            </a:extLst>
          </p:cNvPr>
          <p:cNvSpPr/>
          <p:nvPr/>
        </p:nvSpPr>
        <p:spPr>
          <a:xfrm>
            <a:off x="0" y="513709"/>
            <a:ext cx="12192000" cy="79686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High Standards assessments targeted at outcomes</a:t>
            </a:r>
          </a:p>
        </p:txBody>
      </p:sp>
      <p:pic>
        <p:nvPicPr>
          <p:cNvPr id="7" name="Picture 6">
            <a:extLst>
              <a:ext uri="{FF2B5EF4-FFF2-40B4-BE49-F238E27FC236}">
                <a16:creationId xmlns:a16="http://schemas.microsoft.com/office/drawing/2014/main" id="{44332BF5-8541-3ECE-3E34-BB0391E19C20}"/>
              </a:ext>
            </a:extLst>
          </p:cNvPr>
          <p:cNvPicPr>
            <a:picLocks noChangeAspect="1"/>
          </p:cNvPicPr>
          <p:nvPr/>
        </p:nvPicPr>
        <p:blipFill>
          <a:blip r:embed="rId3"/>
          <a:stretch>
            <a:fillRect/>
          </a:stretch>
        </p:blipFill>
        <p:spPr>
          <a:xfrm>
            <a:off x="1078697" y="3608433"/>
            <a:ext cx="10034603" cy="2757600"/>
          </a:xfrm>
          <a:prstGeom prst="rect">
            <a:avLst/>
          </a:prstGeom>
        </p:spPr>
      </p:pic>
    </p:spTree>
    <p:extLst>
      <p:ext uri="{BB962C8B-B14F-4D97-AF65-F5344CB8AC3E}">
        <p14:creationId xmlns:p14="http://schemas.microsoft.com/office/powerpoint/2010/main" val="24609644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67A9D2D-FE57-29E8-0C3A-84A4E58A8E9F}"/>
              </a:ext>
            </a:extLst>
          </p:cNvPr>
          <p:cNvSpPr/>
          <p:nvPr/>
        </p:nvSpPr>
        <p:spPr>
          <a:xfrm>
            <a:off x="0" y="513709"/>
            <a:ext cx="12192000" cy="79686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High Standards assessments targeted at outcomes</a:t>
            </a:r>
          </a:p>
        </p:txBody>
      </p:sp>
      <p:sp>
        <p:nvSpPr>
          <p:cNvPr id="12" name="Rectangle 11">
            <a:extLst>
              <a:ext uri="{FF2B5EF4-FFF2-40B4-BE49-F238E27FC236}">
                <a16:creationId xmlns:a16="http://schemas.microsoft.com/office/drawing/2014/main" id="{CA35FD26-B658-9C09-9684-A7B0FBA0F950}"/>
              </a:ext>
            </a:extLst>
          </p:cNvPr>
          <p:cNvSpPr/>
          <p:nvPr/>
        </p:nvSpPr>
        <p:spPr>
          <a:xfrm>
            <a:off x="17343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ADD7D01-5E25-EE26-543D-EC9612D7E9AA}"/>
              </a:ext>
            </a:extLst>
          </p:cNvPr>
          <p:cNvSpPr/>
          <p:nvPr/>
        </p:nvSpPr>
        <p:spPr>
          <a:xfrm>
            <a:off x="35631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16287928-6B6C-B533-BF0D-543B6224C876}"/>
              </a:ext>
            </a:extLst>
          </p:cNvPr>
          <p:cNvSpPr/>
          <p:nvPr/>
        </p:nvSpPr>
        <p:spPr>
          <a:xfrm>
            <a:off x="53919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9894E1A-9625-47DD-E786-8F3D24F2766A}"/>
              </a:ext>
            </a:extLst>
          </p:cNvPr>
          <p:cNvSpPr/>
          <p:nvPr/>
        </p:nvSpPr>
        <p:spPr>
          <a:xfrm>
            <a:off x="72207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5E47EA-1AB7-03D1-6767-56B0DF8D3443}"/>
              </a:ext>
            </a:extLst>
          </p:cNvPr>
          <p:cNvSpPr/>
          <p:nvPr/>
        </p:nvSpPr>
        <p:spPr>
          <a:xfrm>
            <a:off x="9049558" y="2229767"/>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04AB9CFC-1D40-1918-114B-0054DEF18BFE}"/>
              </a:ext>
            </a:extLst>
          </p:cNvPr>
          <p:cNvSpPr txBox="1"/>
          <p:nvPr/>
        </p:nvSpPr>
        <p:spPr>
          <a:xfrm>
            <a:off x="2119745" y="1898073"/>
            <a:ext cx="886333"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1</a:t>
            </a:r>
          </a:p>
        </p:txBody>
      </p:sp>
      <p:sp>
        <p:nvSpPr>
          <p:cNvPr id="63" name="TextBox 62">
            <a:extLst>
              <a:ext uri="{FF2B5EF4-FFF2-40B4-BE49-F238E27FC236}">
                <a16:creationId xmlns:a16="http://schemas.microsoft.com/office/drawing/2014/main" id="{DF5603E1-F6FF-6AC9-DDC4-90D487774522}"/>
              </a:ext>
            </a:extLst>
          </p:cNvPr>
          <p:cNvSpPr txBox="1"/>
          <p:nvPr/>
        </p:nvSpPr>
        <p:spPr>
          <a:xfrm>
            <a:off x="4034391" y="189807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2</a:t>
            </a:r>
          </a:p>
        </p:txBody>
      </p:sp>
      <p:sp>
        <p:nvSpPr>
          <p:cNvPr id="64" name="TextBox 63">
            <a:extLst>
              <a:ext uri="{FF2B5EF4-FFF2-40B4-BE49-F238E27FC236}">
                <a16:creationId xmlns:a16="http://schemas.microsoft.com/office/drawing/2014/main" id="{B5864C79-F106-AC87-3D57-E19D0D90E4DC}"/>
              </a:ext>
            </a:extLst>
          </p:cNvPr>
          <p:cNvSpPr txBox="1"/>
          <p:nvPr/>
        </p:nvSpPr>
        <p:spPr>
          <a:xfrm>
            <a:off x="5863191" y="189807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3</a:t>
            </a:r>
          </a:p>
        </p:txBody>
      </p:sp>
      <p:sp>
        <p:nvSpPr>
          <p:cNvPr id="65" name="TextBox 64">
            <a:extLst>
              <a:ext uri="{FF2B5EF4-FFF2-40B4-BE49-F238E27FC236}">
                <a16:creationId xmlns:a16="http://schemas.microsoft.com/office/drawing/2014/main" id="{53B99067-5915-AE37-FCB5-AA04D71217CE}"/>
              </a:ext>
            </a:extLst>
          </p:cNvPr>
          <p:cNvSpPr txBox="1"/>
          <p:nvPr/>
        </p:nvSpPr>
        <p:spPr>
          <a:xfrm>
            <a:off x="7709176" y="189807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4</a:t>
            </a:r>
          </a:p>
        </p:txBody>
      </p:sp>
      <p:sp>
        <p:nvSpPr>
          <p:cNvPr id="66" name="TextBox 65">
            <a:extLst>
              <a:ext uri="{FF2B5EF4-FFF2-40B4-BE49-F238E27FC236}">
                <a16:creationId xmlns:a16="http://schemas.microsoft.com/office/drawing/2014/main" id="{B3CC84B9-4127-2EA1-DBBA-78051B6CD744}"/>
              </a:ext>
            </a:extLst>
          </p:cNvPr>
          <p:cNvSpPr txBox="1"/>
          <p:nvPr/>
        </p:nvSpPr>
        <p:spPr>
          <a:xfrm>
            <a:off x="9555161" y="1903113"/>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5</a:t>
            </a:r>
          </a:p>
        </p:txBody>
      </p:sp>
      <p:sp>
        <p:nvSpPr>
          <p:cNvPr id="67" name="TextBox 66">
            <a:extLst>
              <a:ext uri="{FF2B5EF4-FFF2-40B4-BE49-F238E27FC236}">
                <a16:creationId xmlns:a16="http://schemas.microsoft.com/office/drawing/2014/main" id="{462AA36F-A848-FB9B-B335-17FAB2D6794B}"/>
              </a:ext>
            </a:extLst>
          </p:cNvPr>
          <p:cNvSpPr txBox="1"/>
          <p:nvPr/>
        </p:nvSpPr>
        <p:spPr>
          <a:xfrm>
            <a:off x="3563158" y="2460611"/>
            <a:ext cx="1881734" cy="369332"/>
          </a:xfrm>
          <a:prstGeom prst="rect">
            <a:avLst/>
          </a:prstGeom>
          <a:noFill/>
        </p:spPr>
        <p:txBody>
          <a:bodyPr wrap="none" rtlCol="0">
            <a:spAutoFit/>
          </a:bodyPr>
          <a:lstStyle/>
          <a:p>
            <a:r>
              <a:rPr lang="en-US" b="1" dirty="0">
                <a:solidFill>
                  <a:schemeClr val="accent1"/>
                </a:solidFill>
              </a:rPr>
              <a:t>Assignment 1 </a:t>
            </a:r>
            <a:r>
              <a:rPr lang="en-US" dirty="0"/>
              <a:t>due</a:t>
            </a:r>
          </a:p>
        </p:txBody>
      </p:sp>
      <p:sp>
        <p:nvSpPr>
          <p:cNvPr id="68" name="TextBox 67">
            <a:extLst>
              <a:ext uri="{FF2B5EF4-FFF2-40B4-BE49-F238E27FC236}">
                <a16:creationId xmlns:a16="http://schemas.microsoft.com/office/drawing/2014/main" id="{42F80295-BE8F-DAEC-C3E7-A79FBCF298D3}"/>
              </a:ext>
            </a:extLst>
          </p:cNvPr>
          <p:cNvSpPr txBox="1"/>
          <p:nvPr/>
        </p:nvSpPr>
        <p:spPr>
          <a:xfrm>
            <a:off x="5429294" y="2456172"/>
            <a:ext cx="1859996" cy="1200329"/>
          </a:xfrm>
          <a:prstGeom prst="rect">
            <a:avLst/>
          </a:prstGeom>
          <a:noFill/>
        </p:spPr>
        <p:txBody>
          <a:bodyPr wrap="none" rtlCol="0">
            <a:spAutoFit/>
          </a:bodyPr>
          <a:lstStyle/>
          <a:p>
            <a:r>
              <a:rPr lang="en-US" b="1" dirty="0">
                <a:solidFill>
                  <a:schemeClr val="accent1"/>
                </a:solidFill>
              </a:rPr>
              <a:t>Assignment 1</a:t>
            </a:r>
          </a:p>
          <a:p>
            <a:r>
              <a:rPr lang="en-US" dirty="0"/>
              <a:t>grades returned</a:t>
            </a:r>
          </a:p>
          <a:p>
            <a:endParaRPr lang="en-US" dirty="0"/>
          </a:p>
          <a:p>
            <a:r>
              <a:rPr lang="en-US" b="1" dirty="0"/>
              <a:t>Talk it up in class!</a:t>
            </a:r>
          </a:p>
        </p:txBody>
      </p:sp>
      <p:sp>
        <p:nvSpPr>
          <p:cNvPr id="69" name="TextBox 68">
            <a:extLst>
              <a:ext uri="{FF2B5EF4-FFF2-40B4-BE49-F238E27FC236}">
                <a16:creationId xmlns:a16="http://schemas.microsoft.com/office/drawing/2014/main" id="{71756E77-90D6-AAA8-0A22-5085CBA923A6}"/>
              </a:ext>
            </a:extLst>
          </p:cNvPr>
          <p:cNvSpPr txBox="1"/>
          <p:nvPr/>
        </p:nvSpPr>
        <p:spPr>
          <a:xfrm>
            <a:off x="7190265" y="2460611"/>
            <a:ext cx="1881734" cy="1200329"/>
          </a:xfrm>
          <a:prstGeom prst="rect">
            <a:avLst/>
          </a:prstGeom>
          <a:noFill/>
        </p:spPr>
        <p:txBody>
          <a:bodyPr wrap="none" rtlCol="0">
            <a:spAutoFit/>
          </a:bodyPr>
          <a:lstStyle/>
          <a:p>
            <a:r>
              <a:rPr lang="en-US" b="1" dirty="0">
                <a:solidFill>
                  <a:schemeClr val="accent1"/>
                </a:solidFill>
              </a:rPr>
              <a:t>Assignment 1</a:t>
            </a:r>
          </a:p>
          <a:p>
            <a:r>
              <a:rPr lang="en-US" dirty="0"/>
              <a:t>resubmits due</a:t>
            </a:r>
          </a:p>
          <a:p>
            <a:endParaRPr lang="en-US" dirty="0"/>
          </a:p>
          <a:p>
            <a:r>
              <a:rPr lang="en-US" b="1" dirty="0">
                <a:solidFill>
                  <a:schemeClr val="accent2"/>
                </a:solidFill>
              </a:rPr>
              <a:t>Assignment 2 </a:t>
            </a:r>
            <a:r>
              <a:rPr lang="en-US" dirty="0"/>
              <a:t>due</a:t>
            </a:r>
          </a:p>
        </p:txBody>
      </p:sp>
      <p:sp>
        <p:nvSpPr>
          <p:cNvPr id="70" name="TextBox 69">
            <a:extLst>
              <a:ext uri="{FF2B5EF4-FFF2-40B4-BE49-F238E27FC236}">
                <a16:creationId xmlns:a16="http://schemas.microsoft.com/office/drawing/2014/main" id="{808E52EA-561C-C260-F536-39D07E91E093}"/>
              </a:ext>
            </a:extLst>
          </p:cNvPr>
          <p:cNvSpPr txBox="1"/>
          <p:nvPr/>
        </p:nvSpPr>
        <p:spPr>
          <a:xfrm>
            <a:off x="9049557" y="2460611"/>
            <a:ext cx="1688924" cy="646331"/>
          </a:xfrm>
          <a:prstGeom prst="rect">
            <a:avLst/>
          </a:prstGeom>
          <a:noFill/>
        </p:spPr>
        <p:txBody>
          <a:bodyPr wrap="none" rtlCol="0">
            <a:spAutoFit/>
          </a:bodyPr>
          <a:lstStyle/>
          <a:p>
            <a:r>
              <a:rPr lang="en-US" b="1" dirty="0">
                <a:solidFill>
                  <a:schemeClr val="accent2"/>
                </a:solidFill>
              </a:rPr>
              <a:t>Assignment 2</a:t>
            </a:r>
          </a:p>
          <a:p>
            <a:r>
              <a:rPr lang="en-US" dirty="0"/>
              <a:t>grades returned</a:t>
            </a:r>
          </a:p>
        </p:txBody>
      </p:sp>
      <p:sp>
        <p:nvSpPr>
          <p:cNvPr id="71" name="Rectangle 70">
            <a:extLst>
              <a:ext uri="{FF2B5EF4-FFF2-40B4-BE49-F238E27FC236}">
                <a16:creationId xmlns:a16="http://schemas.microsoft.com/office/drawing/2014/main" id="{1678FCEA-34AB-CB07-79B9-1ADBCA8F30B9}"/>
              </a:ext>
            </a:extLst>
          </p:cNvPr>
          <p:cNvSpPr/>
          <p:nvPr/>
        </p:nvSpPr>
        <p:spPr>
          <a:xfrm>
            <a:off x="17343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368C02A-7B91-C9C4-071F-61919E4CABAA}"/>
              </a:ext>
            </a:extLst>
          </p:cNvPr>
          <p:cNvSpPr/>
          <p:nvPr/>
        </p:nvSpPr>
        <p:spPr>
          <a:xfrm>
            <a:off x="35631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418C5D4B-5BEE-80C8-F4F9-F6CE0F8E93CD}"/>
              </a:ext>
            </a:extLst>
          </p:cNvPr>
          <p:cNvSpPr/>
          <p:nvPr/>
        </p:nvSpPr>
        <p:spPr>
          <a:xfrm>
            <a:off x="53919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AA31C3FC-7ED0-4526-B570-5F08E11CFC9E}"/>
              </a:ext>
            </a:extLst>
          </p:cNvPr>
          <p:cNvSpPr/>
          <p:nvPr/>
        </p:nvSpPr>
        <p:spPr>
          <a:xfrm>
            <a:off x="72207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6554684-6B28-FE7D-4D61-9A8B948942D3}"/>
              </a:ext>
            </a:extLst>
          </p:cNvPr>
          <p:cNvSpPr/>
          <p:nvPr/>
        </p:nvSpPr>
        <p:spPr>
          <a:xfrm>
            <a:off x="9049558" y="4709731"/>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TextBox 75">
            <a:extLst>
              <a:ext uri="{FF2B5EF4-FFF2-40B4-BE49-F238E27FC236}">
                <a16:creationId xmlns:a16="http://schemas.microsoft.com/office/drawing/2014/main" id="{E4D3FE59-B897-B048-61C3-7C2FB84943B6}"/>
              </a:ext>
            </a:extLst>
          </p:cNvPr>
          <p:cNvSpPr txBox="1"/>
          <p:nvPr/>
        </p:nvSpPr>
        <p:spPr>
          <a:xfrm>
            <a:off x="1734358" y="4750347"/>
            <a:ext cx="1881734" cy="1200329"/>
          </a:xfrm>
          <a:prstGeom prst="rect">
            <a:avLst/>
          </a:prstGeom>
          <a:noFill/>
        </p:spPr>
        <p:txBody>
          <a:bodyPr wrap="none" rtlCol="0">
            <a:spAutoFit/>
          </a:bodyPr>
          <a:lstStyle/>
          <a:p>
            <a:r>
              <a:rPr lang="en-US" b="1" dirty="0">
                <a:solidFill>
                  <a:schemeClr val="accent2"/>
                </a:solidFill>
              </a:rPr>
              <a:t>Assignment 2</a:t>
            </a:r>
          </a:p>
          <a:p>
            <a:r>
              <a:rPr lang="en-US" dirty="0"/>
              <a:t>resubmits due</a:t>
            </a:r>
          </a:p>
          <a:p>
            <a:endParaRPr lang="en-US" dirty="0"/>
          </a:p>
          <a:p>
            <a:r>
              <a:rPr lang="en-US" b="1" dirty="0">
                <a:solidFill>
                  <a:schemeClr val="accent6"/>
                </a:solidFill>
              </a:rPr>
              <a:t>Assignment 3 </a:t>
            </a:r>
            <a:r>
              <a:rPr lang="en-US" dirty="0"/>
              <a:t>due</a:t>
            </a:r>
          </a:p>
        </p:txBody>
      </p:sp>
      <p:sp>
        <p:nvSpPr>
          <p:cNvPr id="77" name="TextBox 76">
            <a:extLst>
              <a:ext uri="{FF2B5EF4-FFF2-40B4-BE49-F238E27FC236}">
                <a16:creationId xmlns:a16="http://schemas.microsoft.com/office/drawing/2014/main" id="{FEADF323-3946-176E-F11B-7895217F7008}"/>
              </a:ext>
            </a:extLst>
          </p:cNvPr>
          <p:cNvSpPr txBox="1"/>
          <p:nvPr/>
        </p:nvSpPr>
        <p:spPr>
          <a:xfrm>
            <a:off x="3720634" y="4750347"/>
            <a:ext cx="1688924" cy="646331"/>
          </a:xfrm>
          <a:prstGeom prst="rect">
            <a:avLst/>
          </a:prstGeom>
          <a:noFill/>
        </p:spPr>
        <p:txBody>
          <a:bodyPr wrap="none" rtlCol="0">
            <a:spAutoFit/>
          </a:bodyPr>
          <a:lstStyle/>
          <a:p>
            <a:r>
              <a:rPr lang="en-US" b="1" dirty="0">
                <a:solidFill>
                  <a:schemeClr val="accent6"/>
                </a:solidFill>
              </a:rPr>
              <a:t>Assignment 3</a:t>
            </a:r>
          </a:p>
          <a:p>
            <a:r>
              <a:rPr lang="en-US" dirty="0"/>
              <a:t>grades returned</a:t>
            </a:r>
          </a:p>
        </p:txBody>
      </p:sp>
      <p:sp>
        <p:nvSpPr>
          <p:cNvPr id="78" name="TextBox 77">
            <a:extLst>
              <a:ext uri="{FF2B5EF4-FFF2-40B4-BE49-F238E27FC236}">
                <a16:creationId xmlns:a16="http://schemas.microsoft.com/office/drawing/2014/main" id="{0FAE7B52-C3D0-DF1D-2BD0-9EED0854C831}"/>
              </a:ext>
            </a:extLst>
          </p:cNvPr>
          <p:cNvSpPr txBox="1"/>
          <p:nvPr/>
        </p:nvSpPr>
        <p:spPr>
          <a:xfrm>
            <a:off x="5361465" y="4750347"/>
            <a:ext cx="1881734" cy="1200329"/>
          </a:xfrm>
          <a:prstGeom prst="rect">
            <a:avLst/>
          </a:prstGeom>
          <a:noFill/>
        </p:spPr>
        <p:txBody>
          <a:bodyPr wrap="none" rtlCol="0">
            <a:spAutoFit/>
          </a:bodyPr>
          <a:lstStyle/>
          <a:p>
            <a:r>
              <a:rPr lang="en-US" b="1" dirty="0">
                <a:solidFill>
                  <a:schemeClr val="accent6"/>
                </a:solidFill>
              </a:rPr>
              <a:t>Assignment 3</a:t>
            </a:r>
          </a:p>
          <a:p>
            <a:r>
              <a:rPr lang="en-US" dirty="0"/>
              <a:t>resubmits due</a:t>
            </a:r>
          </a:p>
          <a:p>
            <a:endParaRPr lang="en-US" dirty="0"/>
          </a:p>
          <a:p>
            <a:r>
              <a:rPr lang="en-US" b="1" dirty="0">
                <a:solidFill>
                  <a:srgbClr val="7030A0"/>
                </a:solidFill>
              </a:rPr>
              <a:t>Assignment 4 </a:t>
            </a:r>
            <a:r>
              <a:rPr lang="en-US" dirty="0"/>
              <a:t>due</a:t>
            </a:r>
          </a:p>
        </p:txBody>
      </p:sp>
      <p:sp>
        <p:nvSpPr>
          <p:cNvPr id="79" name="TextBox 78">
            <a:extLst>
              <a:ext uri="{FF2B5EF4-FFF2-40B4-BE49-F238E27FC236}">
                <a16:creationId xmlns:a16="http://schemas.microsoft.com/office/drawing/2014/main" id="{1EBF6383-89E0-7E42-3C90-1822E8DF0B20}"/>
              </a:ext>
            </a:extLst>
          </p:cNvPr>
          <p:cNvSpPr txBox="1"/>
          <p:nvPr/>
        </p:nvSpPr>
        <p:spPr>
          <a:xfrm>
            <a:off x="7220757" y="4750347"/>
            <a:ext cx="1688924" cy="646331"/>
          </a:xfrm>
          <a:prstGeom prst="rect">
            <a:avLst/>
          </a:prstGeom>
          <a:noFill/>
        </p:spPr>
        <p:txBody>
          <a:bodyPr wrap="none" rtlCol="0">
            <a:spAutoFit/>
          </a:bodyPr>
          <a:lstStyle/>
          <a:p>
            <a:r>
              <a:rPr lang="en-US" b="1" dirty="0">
                <a:solidFill>
                  <a:srgbClr val="7030A0"/>
                </a:solidFill>
              </a:rPr>
              <a:t>Assignment 4</a:t>
            </a:r>
          </a:p>
          <a:p>
            <a:r>
              <a:rPr lang="en-US" dirty="0"/>
              <a:t>grades returned</a:t>
            </a:r>
          </a:p>
        </p:txBody>
      </p:sp>
      <p:sp>
        <p:nvSpPr>
          <p:cNvPr id="80" name="TextBox 79">
            <a:extLst>
              <a:ext uri="{FF2B5EF4-FFF2-40B4-BE49-F238E27FC236}">
                <a16:creationId xmlns:a16="http://schemas.microsoft.com/office/drawing/2014/main" id="{3562CA93-598B-76DB-B76B-903BAC0C7E19}"/>
              </a:ext>
            </a:extLst>
          </p:cNvPr>
          <p:cNvSpPr txBox="1"/>
          <p:nvPr/>
        </p:nvSpPr>
        <p:spPr>
          <a:xfrm>
            <a:off x="9034312" y="4750347"/>
            <a:ext cx="1881734" cy="1200329"/>
          </a:xfrm>
          <a:prstGeom prst="rect">
            <a:avLst/>
          </a:prstGeom>
          <a:noFill/>
        </p:spPr>
        <p:txBody>
          <a:bodyPr wrap="none" rtlCol="0">
            <a:spAutoFit/>
          </a:bodyPr>
          <a:lstStyle/>
          <a:p>
            <a:r>
              <a:rPr lang="en-US" b="1" dirty="0">
                <a:solidFill>
                  <a:srgbClr val="7030A0"/>
                </a:solidFill>
              </a:rPr>
              <a:t>Assignment 4</a:t>
            </a:r>
          </a:p>
          <a:p>
            <a:r>
              <a:rPr lang="en-US" dirty="0"/>
              <a:t>resubmits due</a:t>
            </a:r>
          </a:p>
          <a:p>
            <a:endParaRPr lang="en-US" dirty="0"/>
          </a:p>
          <a:p>
            <a:r>
              <a:rPr lang="en-US" b="1" dirty="0">
                <a:solidFill>
                  <a:srgbClr val="FF0000"/>
                </a:solidFill>
              </a:rPr>
              <a:t>Assignment 5 </a:t>
            </a:r>
            <a:r>
              <a:rPr lang="en-US" dirty="0"/>
              <a:t>due</a:t>
            </a:r>
          </a:p>
        </p:txBody>
      </p:sp>
      <p:sp>
        <p:nvSpPr>
          <p:cNvPr id="81" name="TextBox 80">
            <a:extLst>
              <a:ext uri="{FF2B5EF4-FFF2-40B4-BE49-F238E27FC236}">
                <a16:creationId xmlns:a16="http://schemas.microsoft.com/office/drawing/2014/main" id="{F96F041E-8EA9-6889-6A82-7560F6EECE20}"/>
              </a:ext>
            </a:extLst>
          </p:cNvPr>
          <p:cNvSpPr txBox="1"/>
          <p:nvPr/>
        </p:nvSpPr>
        <p:spPr>
          <a:xfrm>
            <a:off x="2119745"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6</a:t>
            </a:r>
          </a:p>
        </p:txBody>
      </p:sp>
      <p:sp>
        <p:nvSpPr>
          <p:cNvPr id="82" name="TextBox 81">
            <a:extLst>
              <a:ext uri="{FF2B5EF4-FFF2-40B4-BE49-F238E27FC236}">
                <a16:creationId xmlns:a16="http://schemas.microsoft.com/office/drawing/2014/main" id="{CD92FA91-A1A6-DC97-2010-651D0D999062}"/>
              </a:ext>
            </a:extLst>
          </p:cNvPr>
          <p:cNvSpPr txBox="1"/>
          <p:nvPr/>
        </p:nvSpPr>
        <p:spPr>
          <a:xfrm>
            <a:off x="4034391"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7</a:t>
            </a:r>
          </a:p>
        </p:txBody>
      </p:sp>
      <p:sp>
        <p:nvSpPr>
          <p:cNvPr id="83" name="TextBox 82">
            <a:extLst>
              <a:ext uri="{FF2B5EF4-FFF2-40B4-BE49-F238E27FC236}">
                <a16:creationId xmlns:a16="http://schemas.microsoft.com/office/drawing/2014/main" id="{00A11F77-44E1-01FD-1DB6-5CE54ED8861E}"/>
              </a:ext>
            </a:extLst>
          </p:cNvPr>
          <p:cNvSpPr txBox="1"/>
          <p:nvPr/>
        </p:nvSpPr>
        <p:spPr>
          <a:xfrm>
            <a:off x="5863191"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8</a:t>
            </a:r>
          </a:p>
        </p:txBody>
      </p:sp>
      <p:sp>
        <p:nvSpPr>
          <p:cNvPr id="84" name="TextBox 83">
            <a:extLst>
              <a:ext uri="{FF2B5EF4-FFF2-40B4-BE49-F238E27FC236}">
                <a16:creationId xmlns:a16="http://schemas.microsoft.com/office/drawing/2014/main" id="{29A121D1-9B4A-9C6F-CCC9-904F613FFF30}"/>
              </a:ext>
            </a:extLst>
          </p:cNvPr>
          <p:cNvSpPr txBox="1"/>
          <p:nvPr/>
        </p:nvSpPr>
        <p:spPr>
          <a:xfrm>
            <a:off x="7709176" y="4317579"/>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9</a:t>
            </a:r>
          </a:p>
        </p:txBody>
      </p:sp>
      <p:sp>
        <p:nvSpPr>
          <p:cNvPr id="85" name="TextBox 84">
            <a:extLst>
              <a:ext uri="{FF2B5EF4-FFF2-40B4-BE49-F238E27FC236}">
                <a16:creationId xmlns:a16="http://schemas.microsoft.com/office/drawing/2014/main" id="{5251650E-43F6-FC1C-9BC2-5863F4C810B5}"/>
              </a:ext>
            </a:extLst>
          </p:cNvPr>
          <p:cNvSpPr txBox="1"/>
          <p:nvPr/>
        </p:nvSpPr>
        <p:spPr>
          <a:xfrm>
            <a:off x="9555161" y="4322619"/>
            <a:ext cx="984565"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10</a:t>
            </a:r>
          </a:p>
        </p:txBody>
      </p:sp>
      <p:sp>
        <p:nvSpPr>
          <p:cNvPr id="2" name="Rounded Rectangle 1">
            <a:extLst>
              <a:ext uri="{FF2B5EF4-FFF2-40B4-BE49-F238E27FC236}">
                <a16:creationId xmlns:a16="http://schemas.microsoft.com/office/drawing/2014/main" id="{B2CEC528-C785-D6BC-12D2-A29A01BC4590}"/>
              </a:ext>
            </a:extLst>
          </p:cNvPr>
          <p:cNvSpPr/>
          <p:nvPr/>
        </p:nvSpPr>
        <p:spPr>
          <a:xfrm>
            <a:off x="5464094" y="3682722"/>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1</a:t>
            </a:r>
          </a:p>
        </p:txBody>
      </p:sp>
      <p:sp>
        <p:nvSpPr>
          <p:cNvPr id="3" name="Rounded Rectangle 2">
            <a:extLst>
              <a:ext uri="{FF2B5EF4-FFF2-40B4-BE49-F238E27FC236}">
                <a16:creationId xmlns:a16="http://schemas.microsoft.com/office/drawing/2014/main" id="{85164814-A318-2879-4400-5BEB116AF435}"/>
              </a:ext>
            </a:extLst>
          </p:cNvPr>
          <p:cNvSpPr/>
          <p:nvPr/>
        </p:nvSpPr>
        <p:spPr>
          <a:xfrm>
            <a:off x="9102012" y="3682722"/>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2</a:t>
            </a:r>
          </a:p>
        </p:txBody>
      </p:sp>
      <p:sp>
        <p:nvSpPr>
          <p:cNvPr id="5" name="Rounded Rectangle 4">
            <a:extLst>
              <a:ext uri="{FF2B5EF4-FFF2-40B4-BE49-F238E27FC236}">
                <a16:creationId xmlns:a16="http://schemas.microsoft.com/office/drawing/2014/main" id="{A8763DBE-0933-7D67-FA8E-330E45144C83}"/>
              </a:ext>
            </a:extLst>
          </p:cNvPr>
          <p:cNvSpPr/>
          <p:nvPr/>
        </p:nvSpPr>
        <p:spPr>
          <a:xfrm>
            <a:off x="3613871" y="6106996"/>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3</a:t>
            </a:r>
          </a:p>
        </p:txBody>
      </p:sp>
      <p:sp>
        <p:nvSpPr>
          <p:cNvPr id="6" name="Rounded Rectangle 5">
            <a:extLst>
              <a:ext uri="{FF2B5EF4-FFF2-40B4-BE49-F238E27FC236}">
                <a16:creationId xmlns:a16="http://schemas.microsoft.com/office/drawing/2014/main" id="{D38ACE91-D9F4-E325-EC5C-C557189E2603}"/>
              </a:ext>
            </a:extLst>
          </p:cNvPr>
          <p:cNvSpPr/>
          <p:nvPr/>
        </p:nvSpPr>
        <p:spPr>
          <a:xfrm>
            <a:off x="7299743" y="6106995"/>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4</a:t>
            </a:r>
          </a:p>
        </p:txBody>
      </p:sp>
      <p:sp>
        <p:nvSpPr>
          <p:cNvPr id="7" name="Rectangular Callout 6">
            <a:extLst>
              <a:ext uri="{FF2B5EF4-FFF2-40B4-BE49-F238E27FC236}">
                <a16:creationId xmlns:a16="http://schemas.microsoft.com/office/drawing/2014/main" id="{8FCCBB4F-2211-62BB-EE05-24DEC7FCE51B}"/>
              </a:ext>
            </a:extLst>
          </p:cNvPr>
          <p:cNvSpPr/>
          <p:nvPr/>
        </p:nvSpPr>
        <p:spPr>
          <a:xfrm>
            <a:off x="45435" y="1682834"/>
            <a:ext cx="3438257" cy="2102782"/>
          </a:xfrm>
          <a:prstGeom prst="wedgeRectCallout">
            <a:avLst>
              <a:gd name="adj1" fmla="val 104484"/>
              <a:gd name="adj2" fmla="val 4027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ource Serif Pro" panose="02040603050405020204" pitchFamily="18" charset="0"/>
                <a:ea typeface="Source Serif Pro" panose="02040603050405020204" pitchFamily="18" charset="0"/>
              </a:rPr>
              <a:t>Even if you get a No Pass tomorrow, it has </a:t>
            </a:r>
            <a:r>
              <a:rPr lang="en-US" i="1" dirty="0">
                <a:latin typeface="Source Serif Pro" panose="02040603050405020204" pitchFamily="18" charset="0"/>
                <a:ea typeface="Source Serif Pro" panose="02040603050405020204" pitchFamily="18" charset="0"/>
              </a:rPr>
              <a:t>no permanent impact on your grade</a:t>
            </a:r>
            <a:r>
              <a:rPr lang="en-US" dirty="0">
                <a:latin typeface="Source Serif Pro" panose="02040603050405020204" pitchFamily="18" charset="0"/>
                <a:ea typeface="Source Serif Pro" panose="02040603050405020204" pitchFamily="18" charset="0"/>
              </a:rPr>
              <a:t>. So treat it as an opportunity to show your best try.</a:t>
            </a:r>
          </a:p>
        </p:txBody>
      </p:sp>
    </p:spTree>
    <p:extLst>
      <p:ext uri="{BB962C8B-B14F-4D97-AF65-F5344CB8AC3E}">
        <p14:creationId xmlns:p14="http://schemas.microsoft.com/office/powerpoint/2010/main" val="22781507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A35FD26-B658-9C09-9684-A7B0FBA0F950}"/>
              </a:ext>
            </a:extLst>
          </p:cNvPr>
          <p:cNvSpPr/>
          <p:nvPr/>
        </p:nvSpPr>
        <p:spPr>
          <a:xfrm>
            <a:off x="254879" y="2178396"/>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8" name="Rectangle 57">
            <a:extLst>
              <a:ext uri="{FF2B5EF4-FFF2-40B4-BE49-F238E27FC236}">
                <a16:creationId xmlns:a16="http://schemas.microsoft.com/office/drawing/2014/main" id="{FADD7D01-5E25-EE26-543D-EC9612D7E9AA}"/>
              </a:ext>
            </a:extLst>
          </p:cNvPr>
          <p:cNvSpPr/>
          <p:nvPr/>
        </p:nvSpPr>
        <p:spPr>
          <a:xfrm>
            <a:off x="2083679" y="2178396"/>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59" name="Rectangle 58">
            <a:extLst>
              <a:ext uri="{FF2B5EF4-FFF2-40B4-BE49-F238E27FC236}">
                <a16:creationId xmlns:a16="http://schemas.microsoft.com/office/drawing/2014/main" id="{16287928-6B6C-B533-BF0D-543B6224C876}"/>
              </a:ext>
            </a:extLst>
          </p:cNvPr>
          <p:cNvSpPr/>
          <p:nvPr/>
        </p:nvSpPr>
        <p:spPr>
          <a:xfrm>
            <a:off x="3912479" y="2178396"/>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60" name="Rectangle 59">
            <a:extLst>
              <a:ext uri="{FF2B5EF4-FFF2-40B4-BE49-F238E27FC236}">
                <a16:creationId xmlns:a16="http://schemas.microsoft.com/office/drawing/2014/main" id="{39894E1A-9625-47DD-E786-8F3D24F2766A}"/>
              </a:ext>
            </a:extLst>
          </p:cNvPr>
          <p:cNvSpPr/>
          <p:nvPr/>
        </p:nvSpPr>
        <p:spPr>
          <a:xfrm>
            <a:off x="5741279" y="2178396"/>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1" name="Rectangle 60">
            <a:extLst>
              <a:ext uri="{FF2B5EF4-FFF2-40B4-BE49-F238E27FC236}">
                <a16:creationId xmlns:a16="http://schemas.microsoft.com/office/drawing/2014/main" id="{105E47EA-1AB7-03D1-6767-56B0DF8D3443}"/>
              </a:ext>
            </a:extLst>
          </p:cNvPr>
          <p:cNvSpPr/>
          <p:nvPr/>
        </p:nvSpPr>
        <p:spPr>
          <a:xfrm>
            <a:off x="7570079" y="2178396"/>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04AB9CFC-1D40-1918-114B-0054DEF18BFE}"/>
              </a:ext>
            </a:extLst>
          </p:cNvPr>
          <p:cNvSpPr txBox="1"/>
          <p:nvPr/>
        </p:nvSpPr>
        <p:spPr>
          <a:xfrm>
            <a:off x="640266" y="1846702"/>
            <a:ext cx="886333"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1</a:t>
            </a:r>
          </a:p>
        </p:txBody>
      </p:sp>
      <p:sp>
        <p:nvSpPr>
          <p:cNvPr id="63" name="TextBox 62">
            <a:extLst>
              <a:ext uri="{FF2B5EF4-FFF2-40B4-BE49-F238E27FC236}">
                <a16:creationId xmlns:a16="http://schemas.microsoft.com/office/drawing/2014/main" id="{DF5603E1-F6FF-6AC9-DDC4-90D487774522}"/>
              </a:ext>
            </a:extLst>
          </p:cNvPr>
          <p:cNvSpPr txBox="1"/>
          <p:nvPr/>
        </p:nvSpPr>
        <p:spPr>
          <a:xfrm>
            <a:off x="2554912" y="1846702"/>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2</a:t>
            </a:r>
          </a:p>
        </p:txBody>
      </p:sp>
      <p:sp>
        <p:nvSpPr>
          <p:cNvPr id="64" name="TextBox 63">
            <a:extLst>
              <a:ext uri="{FF2B5EF4-FFF2-40B4-BE49-F238E27FC236}">
                <a16:creationId xmlns:a16="http://schemas.microsoft.com/office/drawing/2014/main" id="{B5864C79-F106-AC87-3D57-E19D0D90E4DC}"/>
              </a:ext>
            </a:extLst>
          </p:cNvPr>
          <p:cNvSpPr txBox="1"/>
          <p:nvPr/>
        </p:nvSpPr>
        <p:spPr>
          <a:xfrm>
            <a:off x="4383712" y="1846702"/>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3</a:t>
            </a:r>
          </a:p>
        </p:txBody>
      </p:sp>
      <p:sp>
        <p:nvSpPr>
          <p:cNvPr id="65" name="TextBox 64">
            <a:extLst>
              <a:ext uri="{FF2B5EF4-FFF2-40B4-BE49-F238E27FC236}">
                <a16:creationId xmlns:a16="http://schemas.microsoft.com/office/drawing/2014/main" id="{53B99067-5915-AE37-FCB5-AA04D71217CE}"/>
              </a:ext>
            </a:extLst>
          </p:cNvPr>
          <p:cNvSpPr txBox="1"/>
          <p:nvPr/>
        </p:nvSpPr>
        <p:spPr>
          <a:xfrm>
            <a:off x="6229697" y="1846702"/>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4</a:t>
            </a:r>
          </a:p>
        </p:txBody>
      </p:sp>
      <p:sp>
        <p:nvSpPr>
          <p:cNvPr id="66" name="TextBox 65">
            <a:extLst>
              <a:ext uri="{FF2B5EF4-FFF2-40B4-BE49-F238E27FC236}">
                <a16:creationId xmlns:a16="http://schemas.microsoft.com/office/drawing/2014/main" id="{B3CC84B9-4127-2EA1-DBBA-78051B6CD744}"/>
              </a:ext>
            </a:extLst>
          </p:cNvPr>
          <p:cNvSpPr txBox="1"/>
          <p:nvPr/>
        </p:nvSpPr>
        <p:spPr>
          <a:xfrm>
            <a:off x="8075682" y="1851742"/>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5</a:t>
            </a:r>
          </a:p>
        </p:txBody>
      </p:sp>
      <p:sp>
        <p:nvSpPr>
          <p:cNvPr id="67" name="TextBox 66">
            <a:extLst>
              <a:ext uri="{FF2B5EF4-FFF2-40B4-BE49-F238E27FC236}">
                <a16:creationId xmlns:a16="http://schemas.microsoft.com/office/drawing/2014/main" id="{462AA36F-A848-FB9B-B335-17FAB2D6794B}"/>
              </a:ext>
            </a:extLst>
          </p:cNvPr>
          <p:cNvSpPr txBox="1"/>
          <p:nvPr/>
        </p:nvSpPr>
        <p:spPr>
          <a:xfrm>
            <a:off x="2083679" y="2409240"/>
            <a:ext cx="1881734" cy="369332"/>
          </a:xfrm>
          <a:prstGeom prst="rect">
            <a:avLst/>
          </a:prstGeom>
          <a:noFill/>
        </p:spPr>
        <p:txBody>
          <a:bodyPr wrap="none" rtlCol="0">
            <a:spAutoFit/>
          </a:bodyPr>
          <a:lstStyle/>
          <a:p>
            <a:r>
              <a:rPr lang="en-US" b="1" dirty="0">
                <a:solidFill>
                  <a:schemeClr val="accent1"/>
                </a:solidFill>
              </a:rPr>
              <a:t>Assignment 1 </a:t>
            </a:r>
            <a:r>
              <a:rPr lang="en-US" dirty="0"/>
              <a:t>due</a:t>
            </a:r>
          </a:p>
        </p:txBody>
      </p:sp>
      <p:sp>
        <p:nvSpPr>
          <p:cNvPr id="68" name="TextBox 67">
            <a:extLst>
              <a:ext uri="{FF2B5EF4-FFF2-40B4-BE49-F238E27FC236}">
                <a16:creationId xmlns:a16="http://schemas.microsoft.com/office/drawing/2014/main" id="{42F80295-BE8F-DAEC-C3E7-A79FBCF298D3}"/>
              </a:ext>
            </a:extLst>
          </p:cNvPr>
          <p:cNvSpPr txBox="1"/>
          <p:nvPr/>
        </p:nvSpPr>
        <p:spPr>
          <a:xfrm>
            <a:off x="3949815" y="2404801"/>
            <a:ext cx="1859996" cy="1200329"/>
          </a:xfrm>
          <a:prstGeom prst="rect">
            <a:avLst/>
          </a:prstGeom>
          <a:noFill/>
        </p:spPr>
        <p:txBody>
          <a:bodyPr wrap="none" rtlCol="0">
            <a:spAutoFit/>
          </a:bodyPr>
          <a:lstStyle/>
          <a:p>
            <a:r>
              <a:rPr lang="en-US" b="1" dirty="0">
                <a:solidFill>
                  <a:schemeClr val="accent1"/>
                </a:solidFill>
              </a:rPr>
              <a:t>Assignment 1</a:t>
            </a:r>
          </a:p>
          <a:p>
            <a:r>
              <a:rPr lang="en-US" dirty="0"/>
              <a:t>grades returned</a:t>
            </a:r>
          </a:p>
          <a:p>
            <a:endParaRPr lang="en-US" dirty="0"/>
          </a:p>
          <a:p>
            <a:r>
              <a:rPr lang="en-US" b="1" dirty="0"/>
              <a:t>Talk it up in class!</a:t>
            </a:r>
          </a:p>
        </p:txBody>
      </p:sp>
      <p:sp>
        <p:nvSpPr>
          <p:cNvPr id="69" name="TextBox 68">
            <a:extLst>
              <a:ext uri="{FF2B5EF4-FFF2-40B4-BE49-F238E27FC236}">
                <a16:creationId xmlns:a16="http://schemas.microsoft.com/office/drawing/2014/main" id="{71756E77-90D6-AAA8-0A22-5085CBA923A6}"/>
              </a:ext>
            </a:extLst>
          </p:cNvPr>
          <p:cNvSpPr txBox="1"/>
          <p:nvPr/>
        </p:nvSpPr>
        <p:spPr>
          <a:xfrm>
            <a:off x="5710786" y="2409240"/>
            <a:ext cx="1881734" cy="1200329"/>
          </a:xfrm>
          <a:prstGeom prst="rect">
            <a:avLst/>
          </a:prstGeom>
          <a:noFill/>
        </p:spPr>
        <p:txBody>
          <a:bodyPr wrap="none" rtlCol="0">
            <a:spAutoFit/>
          </a:bodyPr>
          <a:lstStyle/>
          <a:p>
            <a:r>
              <a:rPr lang="en-US" b="1" dirty="0">
                <a:solidFill>
                  <a:schemeClr val="accent1"/>
                </a:solidFill>
              </a:rPr>
              <a:t>Assignment 1</a:t>
            </a:r>
          </a:p>
          <a:p>
            <a:r>
              <a:rPr lang="en-US" dirty="0"/>
              <a:t>resubmits due</a:t>
            </a:r>
          </a:p>
          <a:p>
            <a:endParaRPr lang="en-US" dirty="0"/>
          </a:p>
          <a:p>
            <a:r>
              <a:rPr lang="en-US" b="1" dirty="0">
                <a:solidFill>
                  <a:schemeClr val="accent2"/>
                </a:solidFill>
              </a:rPr>
              <a:t>Assignment 2 </a:t>
            </a:r>
            <a:r>
              <a:rPr lang="en-US" dirty="0"/>
              <a:t>due</a:t>
            </a:r>
          </a:p>
        </p:txBody>
      </p:sp>
      <p:sp>
        <p:nvSpPr>
          <p:cNvPr id="70" name="TextBox 69">
            <a:extLst>
              <a:ext uri="{FF2B5EF4-FFF2-40B4-BE49-F238E27FC236}">
                <a16:creationId xmlns:a16="http://schemas.microsoft.com/office/drawing/2014/main" id="{808E52EA-561C-C260-F536-39D07E91E093}"/>
              </a:ext>
            </a:extLst>
          </p:cNvPr>
          <p:cNvSpPr txBox="1"/>
          <p:nvPr/>
        </p:nvSpPr>
        <p:spPr>
          <a:xfrm>
            <a:off x="7570078" y="2409240"/>
            <a:ext cx="1688924" cy="646331"/>
          </a:xfrm>
          <a:prstGeom prst="rect">
            <a:avLst/>
          </a:prstGeom>
          <a:noFill/>
        </p:spPr>
        <p:txBody>
          <a:bodyPr wrap="none" rtlCol="0">
            <a:spAutoFit/>
          </a:bodyPr>
          <a:lstStyle/>
          <a:p>
            <a:r>
              <a:rPr lang="en-US" b="1" dirty="0">
                <a:solidFill>
                  <a:schemeClr val="accent2"/>
                </a:solidFill>
              </a:rPr>
              <a:t>Assignment 2</a:t>
            </a:r>
          </a:p>
          <a:p>
            <a:r>
              <a:rPr lang="en-US" dirty="0"/>
              <a:t>grades returned</a:t>
            </a:r>
          </a:p>
        </p:txBody>
      </p:sp>
      <p:sp>
        <p:nvSpPr>
          <p:cNvPr id="71" name="Rectangle 70">
            <a:extLst>
              <a:ext uri="{FF2B5EF4-FFF2-40B4-BE49-F238E27FC236}">
                <a16:creationId xmlns:a16="http://schemas.microsoft.com/office/drawing/2014/main" id="{1678FCEA-34AB-CB07-79B9-1ADBCA8F30B9}"/>
              </a:ext>
            </a:extLst>
          </p:cNvPr>
          <p:cNvSpPr/>
          <p:nvPr/>
        </p:nvSpPr>
        <p:spPr>
          <a:xfrm>
            <a:off x="254879" y="4658360"/>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2" name="Rectangle 71">
            <a:extLst>
              <a:ext uri="{FF2B5EF4-FFF2-40B4-BE49-F238E27FC236}">
                <a16:creationId xmlns:a16="http://schemas.microsoft.com/office/drawing/2014/main" id="{D368C02A-7B91-C9C4-071F-61919E4CABAA}"/>
              </a:ext>
            </a:extLst>
          </p:cNvPr>
          <p:cNvSpPr/>
          <p:nvPr/>
        </p:nvSpPr>
        <p:spPr>
          <a:xfrm>
            <a:off x="2083679" y="4658360"/>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3" name="Rectangle 72">
            <a:extLst>
              <a:ext uri="{FF2B5EF4-FFF2-40B4-BE49-F238E27FC236}">
                <a16:creationId xmlns:a16="http://schemas.microsoft.com/office/drawing/2014/main" id="{418C5D4B-5BEE-80C8-F4F9-F6CE0F8E93CD}"/>
              </a:ext>
            </a:extLst>
          </p:cNvPr>
          <p:cNvSpPr/>
          <p:nvPr/>
        </p:nvSpPr>
        <p:spPr>
          <a:xfrm>
            <a:off x="3912479" y="4658360"/>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74" name="Rectangle 73">
            <a:extLst>
              <a:ext uri="{FF2B5EF4-FFF2-40B4-BE49-F238E27FC236}">
                <a16:creationId xmlns:a16="http://schemas.microsoft.com/office/drawing/2014/main" id="{AA31C3FC-7ED0-4526-B570-5F08E11CFC9E}"/>
              </a:ext>
            </a:extLst>
          </p:cNvPr>
          <p:cNvSpPr/>
          <p:nvPr/>
        </p:nvSpPr>
        <p:spPr>
          <a:xfrm>
            <a:off x="5741279" y="4658360"/>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5" name="Rectangle 74">
            <a:extLst>
              <a:ext uri="{FF2B5EF4-FFF2-40B4-BE49-F238E27FC236}">
                <a16:creationId xmlns:a16="http://schemas.microsoft.com/office/drawing/2014/main" id="{76554684-6B28-FE7D-4D61-9A8B948942D3}"/>
              </a:ext>
            </a:extLst>
          </p:cNvPr>
          <p:cNvSpPr/>
          <p:nvPr/>
        </p:nvSpPr>
        <p:spPr>
          <a:xfrm>
            <a:off x="7570079" y="4658360"/>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76" name="TextBox 75">
            <a:extLst>
              <a:ext uri="{FF2B5EF4-FFF2-40B4-BE49-F238E27FC236}">
                <a16:creationId xmlns:a16="http://schemas.microsoft.com/office/drawing/2014/main" id="{E4D3FE59-B897-B048-61C3-7C2FB84943B6}"/>
              </a:ext>
            </a:extLst>
          </p:cNvPr>
          <p:cNvSpPr txBox="1"/>
          <p:nvPr/>
        </p:nvSpPr>
        <p:spPr>
          <a:xfrm>
            <a:off x="254879" y="4698976"/>
            <a:ext cx="1881734" cy="1200329"/>
          </a:xfrm>
          <a:prstGeom prst="rect">
            <a:avLst/>
          </a:prstGeom>
          <a:noFill/>
        </p:spPr>
        <p:txBody>
          <a:bodyPr wrap="none" rtlCol="0">
            <a:spAutoFit/>
          </a:bodyPr>
          <a:lstStyle/>
          <a:p>
            <a:r>
              <a:rPr lang="en-US" b="1" dirty="0">
                <a:solidFill>
                  <a:schemeClr val="accent2"/>
                </a:solidFill>
              </a:rPr>
              <a:t>Assignment 2</a:t>
            </a:r>
          </a:p>
          <a:p>
            <a:r>
              <a:rPr lang="en-US" dirty="0"/>
              <a:t>resubmits due</a:t>
            </a:r>
          </a:p>
          <a:p>
            <a:endParaRPr lang="en-US" dirty="0"/>
          </a:p>
          <a:p>
            <a:r>
              <a:rPr lang="en-US" b="1" dirty="0">
                <a:solidFill>
                  <a:schemeClr val="accent6"/>
                </a:solidFill>
              </a:rPr>
              <a:t>Assignment 3 </a:t>
            </a:r>
            <a:r>
              <a:rPr lang="en-US" dirty="0"/>
              <a:t>due</a:t>
            </a:r>
          </a:p>
        </p:txBody>
      </p:sp>
      <p:sp>
        <p:nvSpPr>
          <p:cNvPr id="77" name="TextBox 76">
            <a:extLst>
              <a:ext uri="{FF2B5EF4-FFF2-40B4-BE49-F238E27FC236}">
                <a16:creationId xmlns:a16="http://schemas.microsoft.com/office/drawing/2014/main" id="{FEADF323-3946-176E-F11B-7895217F7008}"/>
              </a:ext>
            </a:extLst>
          </p:cNvPr>
          <p:cNvSpPr txBox="1"/>
          <p:nvPr/>
        </p:nvSpPr>
        <p:spPr>
          <a:xfrm>
            <a:off x="2241155" y="4698976"/>
            <a:ext cx="1688924" cy="646331"/>
          </a:xfrm>
          <a:prstGeom prst="rect">
            <a:avLst/>
          </a:prstGeom>
          <a:noFill/>
        </p:spPr>
        <p:txBody>
          <a:bodyPr wrap="none" rtlCol="0">
            <a:spAutoFit/>
          </a:bodyPr>
          <a:lstStyle/>
          <a:p>
            <a:r>
              <a:rPr lang="en-US" b="1" dirty="0">
                <a:solidFill>
                  <a:schemeClr val="accent6"/>
                </a:solidFill>
              </a:rPr>
              <a:t>Assignment 3</a:t>
            </a:r>
          </a:p>
          <a:p>
            <a:r>
              <a:rPr lang="en-US" dirty="0"/>
              <a:t>grades returned</a:t>
            </a:r>
          </a:p>
        </p:txBody>
      </p:sp>
      <p:sp>
        <p:nvSpPr>
          <p:cNvPr id="78" name="TextBox 77">
            <a:extLst>
              <a:ext uri="{FF2B5EF4-FFF2-40B4-BE49-F238E27FC236}">
                <a16:creationId xmlns:a16="http://schemas.microsoft.com/office/drawing/2014/main" id="{0FAE7B52-C3D0-DF1D-2BD0-9EED0854C831}"/>
              </a:ext>
            </a:extLst>
          </p:cNvPr>
          <p:cNvSpPr txBox="1"/>
          <p:nvPr/>
        </p:nvSpPr>
        <p:spPr>
          <a:xfrm>
            <a:off x="3881986" y="4698976"/>
            <a:ext cx="1881734" cy="1200329"/>
          </a:xfrm>
          <a:prstGeom prst="rect">
            <a:avLst/>
          </a:prstGeom>
          <a:noFill/>
        </p:spPr>
        <p:txBody>
          <a:bodyPr wrap="none" rtlCol="0">
            <a:spAutoFit/>
          </a:bodyPr>
          <a:lstStyle/>
          <a:p>
            <a:r>
              <a:rPr lang="en-US" b="1" dirty="0">
                <a:solidFill>
                  <a:schemeClr val="accent6"/>
                </a:solidFill>
              </a:rPr>
              <a:t>Assignment 3</a:t>
            </a:r>
          </a:p>
          <a:p>
            <a:r>
              <a:rPr lang="en-US" dirty="0"/>
              <a:t>resubmits due</a:t>
            </a:r>
          </a:p>
          <a:p>
            <a:endParaRPr lang="en-US" dirty="0"/>
          </a:p>
          <a:p>
            <a:r>
              <a:rPr lang="en-US" b="1" dirty="0">
                <a:solidFill>
                  <a:srgbClr val="7030A0"/>
                </a:solidFill>
              </a:rPr>
              <a:t>Assignment 4 </a:t>
            </a:r>
            <a:r>
              <a:rPr lang="en-US" dirty="0"/>
              <a:t>due</a:t>
            </a:r>
          </a:p>
        </p:txBody>
      </p:sp>
      <p:sp>
        <p:nvSpPr>
          <p:cNvPr id="79" name="TextBox 78">
            <a:extLst>
              <a:ext uri="{FF2B5EF4-FFF2-40B4-BE49-F238E27FC236}">
                <a16:creationId xmlns:a16="http://schemas.microsoft.com/office/drawing/2014/main" id="{1EBF6383-89E0-7E42-3C90-1822E8DF0B20}"/>
              </a:ext>
            </a:extLst>
          </p:cNvPr>
          <p:cNvSpPr txBox="1"/>
          <p:nvPr/>
        </p:nvSpPr>
        <p:spPr>
          <a:xfrm>
            <a:off x="5741278" y="4698976"/>
            <a:ext cx="1688924" cy="646331"/>
          </a:xfrm>
          <a:prstGeom prst="rect">
            <a:avLst/>
          </a:prstGeom>
          <a:noFill/>
        </p:spPr>
        <p:txBody>
          <a:bodyPr wrap="none" rtlCol="0">
            <a:spAutoFit/>
          </a:bodyPr>
          <a:lstStyle/>
          <a:p>
            <a:r>
              <a:rPr lang="en-US" b="1" dirty="0">
                <a:solidFill>
                  <a:srgbClr val="7030A0"/>
                </a:solidFill>
              </a:rPr>
              <a:t>Assignment 4</a:t>
            </a:r>
          </a:p>
          <a:p>
            <a:r>
              <a:rPr lang="en-US" dirty="0"/>
              <a:t>grades returned</a:t>
            </a:r>
          </a:p>
        </p:txBody>
      </p:sp>
      <p:sp>
        <p:nvSpPr>
          <p:cNvPr id="80" name="TextBox 79">
            <a:extLst>
              <a:ext uri="{FF2B5EF4-FFF2-40B4-BE49-F238E27FC236}">
                <a16:creationId xmlns:a16="http://schemas.microsoft.com/office/drawing/2014/main" id="{3562CA93-598B-76DB-B76B-903BAC0C7E19}"/>
              </a:ext>
            </a:extLst>
          </p:cNvPr>
          <p:cNvSpPr txBox="1"/>
          <p:nvPr/>
        </p:nvSpPr>
        <p:spPr>
          <a:xfrm>
            <a:off x="7554833" y="4698976"/>
            <a:ext cx="1881734" cy="1200329"/>
          </a:xfrm>
          <a:prstGeom prst="rect">
            <a:avLst/>
          </a:prstGeom>
          <a:noFill/>
        </p:spPr>
        <p:txBody>
          <a:bodyPr wrap="none" rtlCol="0">
            <a:spAutoFit/>
          </a:bodyPr>
          <a:lstStyle/>
          <a:p>
            <a:r>
              <a:rPr lang="en-US" b="1" dirty="0">
                <a:solidFill>
                  <a:srgbClr val="7030A0"/>
                </a:solidFill>
              </a:rPr>
              <a:t>Assignment 4</a:t>
            </a:r>
          </a:p>
          <a:p>
            <a:r>
              <a:rPr lang="en-US" dirty="0"/>
              <a:t>resubmits due</a:t>
            </a:r>
          </a:p>
          <a:p>
            <a:endParaRPr lang="en-US" dirty="0"/>
          </a:p>
          <a:p>
            <a:r>
              <a:rPr lang="en-US" b="1" dirty="0">
                <a:solidFill>
                  <a:srgbClr val="FF0000"/>
                </a:solidFill>
              </a:rPr>
              <a:t>Assignment 5 </a:t>
            </a:r>
            <a:r>
              <a:rPr lang="en-US" dirty="0"/>
              <a:t>due</a:t>
            </a:r>
          </a:p>
        </p:txBody>
      </p:sp>
      <p:sp>
        <p:nvSpPr>
          <p:cNvPr id="81" name="TextBox 80">
            <a:extLst>
              <a:ext uri="{FF2B5EF4-FFF2-40B4-BE49-F238E27FC236}">
                <a16:creationId xmlns:a16="http://schemas.microsoft.com/office/drawing/2014/main" id="{F96F041E-8EA9-6889-6A82-7560F6EECE20}"/>
              </a:ext>
            </a:extLst>
          </p:cNvPr>
          <p:cNvSpPr txBox="1"/>
          <p:nvPr/>
        </p:nvSpPr>
        <p:spPr>
          <a:xfrm>
            <a:off x="640266" y="4266208"/>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6</a:t>
            </a:r>
          </a:p>
        </p:txBody>
      </p:sp>
      <p:sp>
        <p:nvSpPr>
          <p:cNvPr id="82" name="TextBox 81">
            <a:extLst>
              <a:ext uri="{FF2B5EF4-FFF2-40B4-BE49-F238E27FC236}">
                <a16:creationId xmlns:a16="http://schemas.microsoft.com/office/drawing/2014/main" id="{CD92FA91-A1A6-DC97-2010-651D0D999062}"/>
              </a:ext>
            </a:extLst>
          </p:cNvPr>
          <p:cNvSpPr txBox="1"/>
          <p:nvPr/>
        </p:nvSpPr>
        <p:spPr>
          <a:xfrm>
            <a:off x="2554912" y="4266208"/>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7</a:t>
            </a:r>
          </a:p>
        </p:txBody>
      </p:sp>
      <p:sp>
        <p:nvSpPr>
          <p:cNvPr id="83" name="TextBox 82">
            <a:extLst>
              <a:ext uri="{FF2B5EF4-FFF2-40B4-BE49-F238E27FC236}">
                <a16:creationId xmlns:a16="http://schemas.microsoft.com/office/drawing/2014/main" id="{00A11F77-44E1-01FD-1DB6-5CE54ED8861E}"/>
              </a:ext>
            </a:extLst>
          </p:cNvPr>
          <p:cNvSpPr txBox="1"/>
          <p:nvPr/>
        </p:nvSpPr>
        <p:spPr>
          <a:xfrm>
            <a:off x="4383712" y="4266208"/>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8</a:t>
            </a:r>
          </a:p>
        </p:txBody>
      </p:sp>
      <p:sp>
        <p:nvSpPr>
          <p:cNvPr id="84" name="TextBox 83">
            <a:extLst>
              <a:ext uri="{FF2B5EF4-FFF2-40B4-BE49-F238E27FC236}">
                <a16:creationId xmlns:a16="http://schemas.microsoft.com/office/drawing/2014/main" id="{29A121D1-9B4A-9C6F-CCC9-904F613FFF30}"/>
              </a:ext>
            </a:extLst>
          </p:cNvPr>
          <p:cNvSpPr txBox="1"/>
          <p:nvPr/>
        </p:nvSpPr>
        <p:spPr>
          <a:xfrm>
            <a:off x="6229697" y="4266208"/>
            <a:ext cx="86914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9</a:t>
            </a:r>
          </a:p>
        </p:txBody>
      </p:sp>
      <p:sp>
        <p:nvSpPr>
          <p:cNvPr id="85" name="TextBox 84">
            <a:extLst>
              <a:ext uri="{FF2B5EF4-FFF2-40B4-BE49-F238E27FC236}">
                <a16:creationId xmlns:a16="http://schemas.microsoft.com/office/drawing/2014/main" id="{5251650E-43F6-FC1C-9BC2-5863F4C810B5}"/>
              </a:ext>
            </a:extLst>
          </p:cNvPr>
          <p:cNvSpPr txBox="1"/>
          <p:nvPr/>
        </p:nvSpPr>
        <p:spPr>
          <a:xfrm>
            <a:off x="8075682" y="4271248"/>
            <a:ext cx="984565"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Week 10</a:t>
            </a:r>
          </a:p>
        </p:txBody>
      </p:sp>
      <p:sp>
        <p:nvSpPr>
          <p:cNvPr id="2" name="Rounded Rectangle 1">
            <a:extLst>
              <a:ext uri="{FF2B5EF4-FFF2-40B4-BE49-F238E27FC236}">
                <a16:creationId xmlns:a16="http://schemas.microsoft.com/office/drawing/2014/main" id="{B2CEC528-C785-D6BC-12D2-A29A01BC4590}"/>
              </a:ext>
            </a:extLst>
          </p:cNvPr>
          <p:cNvSpPr/>
          <p:nvPr/>
        </p:nvSpPr>
        <p:spPr>
          <a:xfrm>
            <a:off x="3984615" y="3631351"/>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1</a:t>
            </a:r>
          </a:p>
        </p:txBody>
      </p:sp>
      <p:sp>
        <p:nvSpPr>
          <p:cNvPr id="3" name="Rounded Rectangle 2">
            <a:extLst>
              <a:ext uri="{FF2B5EF4-FFF2-40B4-BE49-F238E27FC236}">
                <a16:creationId xmlns:a16="http://schemas.microsoft.com/office/drawing/2014/main" id="{85164814-A318-2879-4400-5BEB116AF435}"/>
              </a:ext>
            </a:extLst>
          </p:cNvPr>
          <p:cNvSpPr/>
          <p:nvPr/>
        </p:nvSpPr>
        <p:spPr>
          <a:xfrm>
            <a:off x="7622533" y="3631351"/>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2</a:t>
            </a:r>
          </a:p>
        </p:txBody>
      </p:sp>
      <p:sp>
        <p:nvSpPr>
          <p:cNvPr id="5" name="Rounded Rectangle 4">
            <a:extLst>
              <a:ext uri="{FF2B5EF4-FFF2-40B4-BE49-F238E27FC236}">
                <a16:creationId xmlns:a16="http://schemas.microsoft.com/office/drawing/2014/main" id="{A8763DBE-0933-7D67-FA8E-330E45144C83}"/>
              </a:ext>
            </a:extLst>
          </p:cNvPr>
          <p:cNvSpPr/>
          <p:nvPr/>
        </p:nvSpPr>
        <p:spPr>
          <a:xfrm>
            <a:off x="2134392" y="6055625"/>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3</a:t>
            </a:r>
          </a:p>
        </p:txBody>
      </p:sp>
      <p:sp>
        <p:nvSpPr>
          <p:cNvPr id="6" name="Rounded Rectangle 5">
            <a:extLst>
              <a:ext uri="{FF2B5EF4-FFF2-40B4-BE49-F238E27FC236}">
                <a16:creationId xmlns:a16="http://schemas.microsoft.com/office/drawing/2014/main" id="{D38ACE91-D9F4-E325-EC5C-C557189E2603}"/>
              </a:ext>
            </a:extLst>
          </p:cNvPr>
          <p:cNvSpPr/>
          <p:nvPr/>
        </p:nvSpPr>
        <p:spPr>
          <a:xfrm>
            <a:off x="5820264" y="6055624"/>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4</a:t>
            </a:r>
          </a:p>
        </p:txBody>
      </p:sp>
      <p:sp>
        <p:nvSpPr>
          <p:cNvPr id="7" name="Rectangle 6">
            <a:extLst>
              <a:ext uri="{FF2B5EF4-FFF2-40B4-BE49-F238E27FC236}">
                <a16:creationId xmlns:a16="http://schemas.microsoft.com/office/drawing/2014/main" id="{86B3AF56-6865-769A-79D6-ED43613603FE}"/>
              </a:ext>
            </a:extLst>
          </p:cNvPr>
          <p:cNvSpPr/>
          <p:nvPr/>
        </p:nvSpPr>
        <p:spPr>
          <a:xfrm>
            <a:off x="9376438" y="4658360"/>
            <a:ext cx="1828800" cy="192455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p>
        </p:txBody>
      </p:sp>
      <p:sp>
        <p:nvSpPr>
          <p:cNvPr id="8" name="TextBox 7">
            <a:extLst>
              <a:ext uri="{FF2B5EF4-FFF2-40B4-BE49-F238E27FC236}">
                <a16:creationId xmlns:a16="http://schemas.microsoft.com/office/drawing/2014/main" id="{BB958963-1E14-9654-1C71-94010EFF0E47}"/>
              </a:ext>
            </a:extLst>
          </p:cNvPr>
          <p:cNvSpPr txBox="1"/>
          <p:nvPr/>
        </p:nvSpPr>
        <p:spPr>
          <a:xfrm>
            <a:off x="9657174" y="4283340"/>
            <a:ext cx="1285929"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Exam Week</a:t>
            </a:r>
          </a:p>
        </p:txBody>
      </p:sp>
      <p:sp>
        <p:nvSpPr>
          <p:cNvPr id="9" name="Rounded Rectangle 8">
            <a:extLst>
              <a:ext uri="{FF2B5EF4-FFF2-40B4-BE49-F238E27FC236}">
                <a16:creationId xmlns:a16="http://schemas.microsoft.com/office/drawing/2014/main" id="{331FB21E-651D-6138-A060-AD049D91A7A4}"/>
              </a:ext>
            </a:extLst>
          </p:cNvPr>
          <p:cNvSpPr/>
          <p:nvPr/>
        </p:nvSpPr>
        <p:spPr>
          <a:xfrm>
            <a:off x="9442397" y="5126173"/>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1</a:t>
            </a:r>
          </a:p>
        </p:txBody>
      </p:sp>
      <p:sp>
        <p:nvSpPr>
          <p:cNvPr id="10" name="Rounded Rectangle 9">
            <a:extLst>
              <a:ext uri="{FF2B5EF4-FFF2-40B4-BE49-F238E27FC236}">
                <a16:creationId xmlns:a16="http://schemas.microsoft.com/office/drawing/2014/main" id="{39038D5E-74DF-2F6A-AFB4-A340E6B78708}"/>
              </a:ext>
            </a:extLst>
          </p:cNvPr>
          <p:cNvSpPr/>
          <p:nvPr/>
        </p:nvSpPr>
        <p:spPr>
          <a:xfrm>
            <a:off x="9451699" y="5484072"/>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2</a:t>
            </a:r>
          </a:p>
        </p:txBody>
      </p:sp>
      <p:sp>
        <p:nvSpPr>
          <p:cNvPr id="11" name="Rounded Rectangle 10">
            <a:extLst>
              <a:ext uri="{FF2B5EF4-FFF2-40B4-BE49-F238E27FC236}">
                <a16:creationId xmlns:a16="http://schemas.microsoft.com/office/drawing/2014/main" id="{D504CE7B-42A7-F7FF-C20E-59E0F890A538}"/>
              </a:ext>
            </a:extLst>
          </p:cNvPr>
          <p:cNvSpPr/>
          <p:nvPr/>
        </p:nvSpPr>
        <p:spPr>
          <a:xfrm>
            <a:off x="9452149" y="5857745"/>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3</a:t>
            </a:r>
          </a:p>
        </p:txBody>
      </p:sp>
      <p:sp>
        <p:nvSpPr>
          <p:cNvPr id="13" name="Rounded Rectangle 12">
            <a:extLst>
              <a:ext uri="{FF2B5EF4-FFF2-40B4-BE49-F238E27FC236}">
                <a16:creationId xmlns:a16="http://schemas.microsoft.com/office/drawing/2014/main" id="{485BB3ED-8A71-D2C5-6408-4277FABF0FF1}"/>
              </a:ext>
            </a:extLst>
          </p:cNvPr>
          <p:cNvSpPr/>
          <p:nvPr/>
        </p:nvSpPr>
        <p:spPr>
          <a:xfrm>
            <a:off x="9451699" y="6230061"/>
            <a:ext cx="1696881" cy="370969"/>
          </a:xfrm>
          <a:prstGeom prst="round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US" dirty="0">
                <a:solidFill>
                  <a:schemeClr val="tx1"/>
                </a:solidFill>
                <a:latin typeface="Source Sans Pro" panose="020B0503030403020204" pitchFamily="34" charset="0"/>
                <a:ea typeface="Source Sans Pro" panose="020B0503030403020204" pitchFamily="34" charset="0"/>
              </a:rPr>
              <a:t>Skill Demo 4</a:t>
            </a:r>
          </a:p>
        </p:txBody>
      </p:sp>
      <p:sp>
        <p:nvSpPr>
          <p:cNvPr id="14" name="TextBox 13">
            <a:extLst>
              <a:ext uri="{FF2B5EF4-FFF2-40B4-BE49-F238E27FC236}">
                <a16:creationId xmlns:a16="http://schemas.microsoft.com/office/drawing/2014/main" id="{F6681708-0949-BF1C-A5EA-B7C40DB71228}"/>
              </a:ext>
            </a:extLst>
          </p:cNvPr>
          <p:cNvSpPr txBox="1"/>
          <p:nvPr/>
        </p:nvSpPr>
        <p:spPr>
          <a:xfrm>
            <a:off x="9675123" y="4724010"/>
            <a:ext cx="1231427" cy="369332"/>
          </a:xfrm>
          <a:prstGeom prst="rect">
            <a:avLst/>
          </a:prstGeom>
          <a:noFill/>
        </p:spPr>
        <p:txBody>
          <a:bodyPr wrap="none" rtlCol="0">
            <a:spAutoFit/>
          </a:bodyPr>
          <a:lstStyle/>
          <a:p>
            <a:r>
              <a:rPr lang="en-US" dirty="0">
                <a:latin typeface="Source Sans Pro" panose="020B0503030403020204" pitchFamily="34" charset="0"/>
                <a:ea typeface="Source Sans Pro" panose="020B0503030403020204" pitchFamily="34" charset="0"/>
              </a:rPr>
              <a:t>Retries for:</a:t>
            </a:r>
          </a:p>
        </p:txBody>
      </p:sp>
      <p:sp>
        <p:nvSpPr>
          <p:cNvPr id="15" name="Rectangle 14">
            <a:extLst>
              <a:ext uri="{FF2B5EF4-FFF2-40B4-BE49-F238E27FC236}">
                <a16:creationId xmlns:a16="http://schemas.microsoft.com/office/drawing/2014/main" id="{681304BD-C538-F2AF-D65B-DF6A7565B13F}"/>
              </a:ext>
            </a:extLst>
          </p:cNvPr>
          <p:cNvSpPr/>
          <p:nvPr/>
        </p:nvSpPr>
        <p:spPr>
          <a:xfrm>
            <a:off x="0" y="513709"/>
            <a:ext cx="12192000" cy="79686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High Standards assessments targeted at outcomes</a:t>
            </a:r>
          </a:p>
        </p:txBody>
      </p:sp>
    </p:spTree>
    <p:extLst>
      <p:ext uri="{BB962C8B-B14F-4D97-AF65-F5344CB8AC3E}">
        <p14:creationId xmlns:p14="http://schemas.microsoft.com/office/powerpoint/2010/main" val="8244420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01849EB-BBD0-2585-38C2-5D5E6AFB4D2B}"/>
              </a:ext>
            </a:extLst>
          </p:cNvPr>
          <p:cNvSpPr/>
          <p:nvPr/>
        </p:nvSpPr>
        <p:spPr>
          <a:xfrm>
            <a:off x="0" y="0"/>
            <a:ext cx="12192000" cy="796866"/>
          </a:xfrm>
          <a:prstGeom prst="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High Standards assessments targeted at outcomes</a:t>
            </a:r>
          </a:p>
        </p:txBody>
      </p:sp>
      <p:pic>
        <p:nvPicPr>
          <p:cNvPr id="5" name="Picture 4">
            <a:extLst>
              <a:ext uri="{FF2B5EF4-FFF2-40B4-BE49-F238E27FC236}">
                <a16:creationId xmlns:a16="http://schemas.microsoft.com/office/drawing/2014/main" id="{FCFE89B6-AFCC-A752-11A5-5D189AA39B3E}"/>
              </a:ext>
            </a:extLst>
          </p:cNvPr>
          <p:cNvPicPr>
            <a:picLocks noChangeAspect="1"/>
          </p:cNvPicPr>
          <p:nvPr/>
        </p:nvPicPr>
        <p:blipFill>
          <a:blip r:embed="rId2"/>
          <a:stretch>
            <a:fillRect/>
          </a:stretch>
        </p:blipFill>
        <p:spPr>
          <a:xfrm>
            <a:off x="530513" y="1074048"/>
            <a:ext cx="4813300" cy="2882900"/>
          </a:xfrm>
          <a:prstGeom prst="rect">
            <a:avLst/>
          </a:prstGeom>
        </p:spPr>
      </p:pic>
      <p:pic>
        <p:nvPicPr>
          <p:cNvPr id="6" name="Picture 5">
            <a:extLst>
              <a:ext uri="{FF2B5EF4-FFF2-40B4-BE49-F238E27FC236}">
                <a16:creationId xmlns:a16="http://schemas.microsoft.com/office/drawing/2014/main" id="{D43064AD-8E02-5007-7022-FC72F99BD15E}"/>
              </a:ext>
            </a:extLst>
          </p:cNvPr>
          <p:cNvPicPr>
            <a:picLocks noChangeAspect="1"/>
          </p:cNvPicPr>
          <p:nvPr/>
        </p:nvPicPr>
        <p:blipFill>
          <a:blip r:embed="rId3"/>
          <a:stretch>
            <a:fillRect/>
          </a:stretch>
        </p:blipFill>
        <p:spPr>
          <a:xfrm>
            <a:off x="6380306" y="1124693"/>
            <a:ext cx="4775200" cy="2908300"/>
          </a:xfrm>
          <a:prstGeom prst="rect">
            <a:avLst/>
          </a:prstGeom>
        </p:spPr>
      </p:pic>
      <p:pic>
        <p:nvPicPr>
          <p:cNvPr id="7" name="Picture 6">
            <a:extLst>
              <a:ext uri="{FF2B5EF4-FFF2-40B4-BE49-F238E27FC236}">
                <a16:creationId xmlns:a16="http://schemas.microsoft.com/office/drawing/2014/main" id="{5B430CBE-E661-B9DC-DE19-77E3F5454B7F}"/>
              </a:ext>
            </a:extLst>
          </p:cNvPr>
          <p:cNvPicPr>
            <a:picLocks noChangeAspect="1"/>
          </p:cNvPicPr>
          <p:nvPr/>
        </p:nvPicPr>
        <p:blipFill>
          <a:blip r:embed="rId4"/>
          <a:stretch>
            <a:fillRect/>
          </a:stretch>
        </p:blipFill>
        <p:spPr>
          <a:xfrm>
            <a:off x="3417745" y="4032993"/>
            <a:ext cx="4787900" cy="2870200"/>
          </a:xfrm>
          <a:prstGeom prst="rect">
            <a:avLst/>
          </a:prstGeom>
        </p:spPr>
      </p:pic>
    </p:spTree>
    <p:extLst>
      <p:ext uri="{BB962C8B-B14F-4D97-AF65-F5344CB8AC3E}">
        <p14:creationId xmlns:p14="http://schemas.microsoft.com/office/powerpoint/2010/main" val="24993433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student messaging</a:t>
            </a:r>
          </a:p>
        </p:txBody>
      </p:sp>
      <p:sp>
        <p:nvSpPr>
          <p:cNvPr id="6" name="Rectangular Callout 5">
            <a:extLst>
              <a:ext uri="{FF2B5EF4-FFF2-40B4-BE49-F238E27FC236}">
                <a16:creationId xmlns:a16="http://schemas.microsoft.com/office/drawing/2014/main" id="{96232449-A48F-7944-E21F-4A0A2E9CA42C}"/>
              </a:ext>
            </a:extLst>
          </p:cNvPr>
          <p:cNvSpPr/>
          <p:nvPr/>
        </p:nvSpPr>
        <p:spPr>
          <a:xfrm>
            <a:off x="6243263" y="1171254"/>
            <a:ext cx="5948737" cy="1654139"/>
          </a:xfrm>
          <a:prstGeom prst="wedgeRectCallout">
            <a:avLst>
              <a:gd name="adj1" fmla="val -35686"/>
              <a:gd name="adj2" fmla="val 8920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ource Serif Pro" panose="02040603050405020204" pitchFamily="18" charset="0"/>
                <a:ea typeface="Source Serif Pro" panose="02040603050405020204" pitchFamily="18" charset="0"/>
              </a:rPr>
              <a:t>Even if you get a No Pass tomorrow, it has </a:t>
            </a:r>
            <a:r>
              <a:rPr lang="en-US" i="1" dirty="0">
                <a:latin typeface="Source Serif Pro" panose="02040603050405020204" pitchFamily="18" charset="0"/>
                <a:ea typeface="Source Serif Pro" panose="02040603050405020204" pitchFamily="18" charset="0"/>
              </a:rPr>
              <a:t>no permanent impact on your grade</a:t>
            </a:r>
            <a:r>
              <a:rPr lang="en-US" dirty="0">
                <a:latin typeface="Source Serif Pro" panose="02040603050405020204" pitchFamily="18" charset="0"/>
                <a:ea typeface="Source Serif Pro" panose="02040603050405020204" pitchFamily="18" charset="0"/>
              </a:rPr>
              <a:t>. So treat it as an opportunity to show your best try.</a:t>
            </a:r>
          </a:p>
        </p:txBody>
      </p:sp>
      <p:sp>
        <p:nvSpPr>
          <p:cNvPr id="7" name="Rectangular Callout 6">
            <a:extLst>
              <a:ext uri="{FF2B5EF4-FFF2-40B4-BE49-F238E27FC236}">
                <a16:creationId xmlns:a16="http://schemas.microsoft.com/office/drawing/2014/main" id="{58118E62-60FA-2507-38A3-CF422C383E5D}"/>
              </a:ext>
            </a:extLst>
          </p:cNvPr>
          <p:cNvSpPr/>
          <p:nvPr/>
        </p:nvSpPr>
        <p:spPr>
          <a:xfrm>
            <a:off x="6308332" y="4453846"/>
            <a:ext cx="5948737" cy="1654139"/>
          </a:xfrm>
          <a:prstGeom prst="wedgeRectCallout">
            <a:avLst>
              <a:gd name="adj1" fmla="val -35686"/>
              <a:gd name="adj2" fmla="val 8920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ource Serif Pro" panose="02040603050405020204" pitchFamily="18" charset="0"/>
                <a:ea typeface="Source Serif Pro" panose="02040603050405020204" pitchFamily="18" charset="0"/>
              </a:rPr>
              <a:t>If you don’t get a 3/3 on the lab report, you’re in good company! A large portion of the class did not as well. Please pay attention to the feedback and address it in the resubmission so you can understand the standards for professional writing.</a:t>
            </a:r>
          </a:p>
        </p:txBody>
      </p:sp>
      <p:sp>
        <p:nvSpPr>
          <p:cNvPr id="8" name="Rectangular Callout 7">
            <a:extLst>
              <a:ext uri="{FF2B5EF4-FFF2-40B4-BE49-F238E27FC236}">
                <a16:creationId xmlns:a16="http://schemas.microsoft.com/office/drawing/2014/main" id="{1458D963-3A23-100B-A6E6-0D302F892BC9}"/>
              </a:ext>
            </a:extLst>
          </p:cNvPr>
          <p:cNvSpPr/>
          <p:nvPr/>
        </p:nvSpPr>
        <p:spPr>
          <a:xfrm>
            <a:off x="147263" y="4453847"/>
            <a:ext cx="5948737" cy="1654139"/>
          </a:xfrm>
          <a:prstGeom prst="wedgeRectCallout">
            <a:avLst>
              <a:gd name="adj1" fmla="val -35686"/>
              <a:gd name="adj2" fmla="val 89208"/>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ource Serif Pro" panose="02040603050405020204" pitchFamily="18" charset="0"/>
                <a:ea typeface="Source Serif Pro" panose="02040603050405020204" pitchFamily="18" charset="0"/>
              </a:rPr>
              <a:t>It is totally normal in this class to take more than one try at these assessments. They are designed to have very high standards that we want you to reach, not necessarily on your first try!</a:t>
            </a:r>
          </a:p>
        </p:txBody>
      </p:sp>
      <p:sp>
        <p:nvSpPr>
          <p:cNvPr id="9" name="TextBox 8">
            <a:extLst>
              <a:ext uri="{FF2B5EF4-FFF2-40B4-BE49-F238E27FC236}">
                <a16:creationId xmlns:a16="http://schemas.microsoft.com/office/drawing/2014/main" id="{A39EF9FF-55E5-2052-82DC-6FAEFBB5F710}"/>
              </a:ext>
            </a:extLst>
          </p:cNvPr>
          <p:cNvSpPr txBox="1"/>
          <p:nvPr/>
        </p:nvSpPr>
        <p:spPr>
          <a:xfrm>
            <a:off x="393842" y="1536658"/>
            <a:ext cx="5455578" cy="923330"/>
          </a:xfrm>
          <a:prstGeom prst="rect">
            <a:avLst/>
          </a:prstGeom>
          <a:noFill/>
        </p:spPr>
        <p:txBody>
          <a:bodyPr wrap="square" rtlCol="0">
            <a:spAutoFit/>
          </a:bodyPr>
          <a:lstStyle/>
          <a:p>
            <a:r>
              <a:rPr lang="en-US" dirty="0">
                <a:latin typeface="Source Serif Pro" panose="02040603050405020204" pitchFamily="18" charset="0"/>
                <a:ea typeface="Source Serif Pro" panose="02040603050405020204" pitchFamily="18" charset="0"/>
              </a:rPr>
              <a:t>Advice – </a:t>
            </a:r>
            <a:r>
              <a:rPr lang="en-US" b="1" dirty="0">
                <a:latin typeface="Source Serif Pro" panose="02040603050405020204" pitchFamily="18" charset="0"/>
                <a:ea typeface="Source Serif Pro" panose="02040603050405020204" pitchFamily="18" charset="0"/>
              </a:rPr>
              <a:t>do not</a:t>
            </a:r>
            <a:r>
              <a:rPr lang="en-US" dirty="0">
                <a:latin typeface="Source Serif Pro" panose="02040603050405020204" pitchFamily="18" charset="0"/>
                <a:ea typeface="Source Serif Pro" panose="02040603050405020204" pitchFamily="18" charset="0"/>
              </a:rPr>
              <a:t> give an assessment that 1/3 of the class will “fail” without messaging a lot—I mean a </a:t>
            </a:r>
            <a:r>
              <a:rPr lang="en-US" i="1" dirty="0">
                <a:latin typeface="Source Serif Pro" panose="02040603050405020204" pitchFamily="18" charset="0"/>
                <a:ea typeface="Source Serif Pro" panose="02040603050405020204" pitchFamily="18" charset="0"/>
              </a:rPr>
              <a:t>lot—</a:t>
            </a:r>
            <a:r>
              <a:rPr lang="en-US" dirty="0">
                <a:latin typeface="Source Serif Pro" panose="02040603050405020204" pitchFamily="18" charset="0"/>
                <a:ea typeface="Source Serif Pro" panose="02040603050405020204" pitchFamily="18" charset="0"/>
              </a:rPr>
              <a:t>about it!</a:t>
            </a:r>
          </a:p>
        </p:txBody>
      </p:sp>
      <p:pic>
        <p:nvPicPr>
          <p:cNvPr id="10" name="Picture 9">
            <a:extLst>
              <a:ext uri="{FF2B5EF4-FFF2-40B4-BE49-F238E27FC236}">
                <a16:creationId xmlns:a16="http://schemas.microsoft.com/office/drawing/2014/main" id="{7CB53A7A-A586-6B41-7EF0-D750D3CDC8C1}"/>
              </a:ext>
            </a:extLst>
          </p:cNvPr>
          <p:cNvPicPr>
            <a:picLocks noChangeAspect="1"/>
          </p:cNvPicPr>
          <p:nvPr/>
        </p:nvPicPr>
        <p:blipFill>
          <a:blip r:embed="rId2"/>
          <a:srcRect/>
          <a:stretch/>
        </p:blipFill>
        <p:spPr>
          <a:xfrm>
            <a:off x="147263" y="2925427"/>
            <a:ext cx="1150042" cy="1150042"/>
          </a:xfrm>
          <a:prstGeom prst="rect">
            <a:avLst/>
          </a:prstGeom>
          <a:ln w="76200">
            <a:solidFill>
              <a:schemeClr val="accent2"/>
            </a:solidFill>
          </a:ln>
        </p:spPr>
      </p:pic>
    </p:spTree>
    <p:extLst>
      <p:ext uri="{BB962C8B-B14F-4D97-AF65-F5344CB8AC3E}">
        <p14:creationId xmlns:p14="http://schemas.microsoft.com/office/powerpoint/2010/main" val="3859704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2" name="Rectangle 1">
            <a:extLst>
              <a:ext uri="{FF2B5EF4-FFF2-40B4-BE49-F238E27FC236}">
                <a16:creationId xmlns:a16="http://schemas.microsoft.com/office/drawing/2014/main" id="{4569C289-B803-3D34-6FBC-25A8BA3FFBF6}"/>
              </a:ext>
            </a:extLst>
          </p:cNvPr>
          <p:cNvSpPr/>
          <p:nvPr/>
        </p:nvSpPr>
        <p:spPr>
          <a:xfrm>
            <a:off x="9022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a:t>
            </a:r>
          </a:p>
        </p:txBody>
      </p:sp>
      <p:sp>
        <p:nvSpPr>
          <p:cNvPr id="3" name="Rectangle 2">
            <a:extLst>
              <a:ext uri="{FF2B5EF4-FFF2-40B4-BE49-F238E27FC236}">
                <a16:creationId xmlns:a16="http://schemas.microsoft.com/office/drawing/2014/main" id="{23B83C6F-DFE2-07F2-B9FC-E552F4028B55}"/>
              </a:ext>
            </a:extLst>
          </p:cNvPr>
          <p:cNvSpPr/>
          <p:nvPr/>
        </p:nvSpPr>
        <p:spPr>
          <a:xfrm>
            <a:off x="45598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a:t>
            </a:r>
          </a:p>
        </p:txBody>
      </p:sp>
      <p:sp>
        <p:nvSpPr>
          <p:cNvPr id="5" name="Rectangle 4">
            <a:extLst>
              <a:ext uri="{FF2B5EF4-FFF2-40B4-BE49-F238E27FC236}">
                <a16:creationId xmlns:a16="http://schemas.microsoft.com/office/drawing/2014/main" id="{C2DAB2E2-572E-E151-D013-6CDBF6A328F5}"/>
              </a:ext>
            </a:extLst>
          </p:cNvPr>
          <p:cNvSpPr/>
          <p:nvPr/>
        </p:nvSpPr>
        <p:spPr>
          <a:xfrm>
            <a:off x="8217408" y="1177830"/>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Lab Attendance</a:t>
            </a:r>
          </a:p>
          <a:p>
            <a:pPr algn="ctr"/>
            <a:r>
              <a:rPr lang="en-US" dirty="0">
                <a:latin typeface="Source Sans Pro" panose="020B0503030403020204" pitchFamily="34" charset="0"/>
                <a:ea typeface="Source Sans Pro" panose="020B0503030403020204" pitchFamily="34" charset="0"/>
              </a:rPr>
              <a:t>20%</a:t>
            </a:r>
          </a:p>
        </p:txBody>
      </p:sp>
      <p:sp>
        <p:nvSpPr>
          <p:cNvPr id="10" name="Rectangle 9">
            <a:extLst>
              <a:ext uri="{FF2B5EF4-FFF2-40B4-BE49-F238E27FC236}">
                <a16:creationId xmlns:a16="http://schemas.microsoft.com/office/drawing/2014/main" id="{FDEA6948-7C75-9458-95DD-DE7BEA2CB023}"/>
              </a:ext>
            </a:extLst>
          </p:cNvPr>
          <p:cNvSpPr/>
          <p:nvPr/>
        </p:nvSpPr>
        <p:spPr>
          <a:xfrm>
            <a:off x="902208" y="2586091"/>
            <a:ext cx="3657600"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40/40</a:t>
            </a:r>
          </a:p>
        </p:txBody>
      </p:sp>
      <p:sp>
        <p:nvSpPr>
          <p:cNvPr id="11" name="Rectangle 10">
            <a:extLst>
              <a:ext uri="{FF2B5EF4-FFF2-40B4-BE49-F238E27FC236}">
                <a16:creationId xmlns:a16="http://schemas.microsoft.com/office/drawing/2014/main" id="{04372C5F-4527-9406-9D00-252956919267}"/>
              </a:ext>
            </a:extLst>
          </p:cNvPr>
          <p:cNvSpPr/>
          <p:nvPr/>
        </p:nvSpPr>
        <p:spPr>
          <a:xfrm>
            <a:off x="4559808" y="2586091"/>
            <a:ext cx="1828800"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20/40</a:t>
            </a:r>
          </a:p>
        </p:txBody>
      </p:sp>
      <p:sp>
        <p:nvSpPr>
          <p:cNvPr id="12" name="Rectangle 11">
            <a:extLst>
              <a:ext uri="{FF2B5EF4-FFF2-40B4-BE49-F238E27FC236}">
                <a16:creationId xmlns:a16="http://schemas.microsoft.com/office/drawing/2014/main" id="{E1176297-ADBB-50BD-0805-29A396A3E0B5}"/>
              </a:ext>
            </a:extLst>
          </p:cNvPr>
          <p:cNvSpPr/>
          <p:nvPr/>
        </p:nvSpPr>
        <p:spPr>
          <a:xfrm>
            <a:off x="8211314" y="2592187"/>
            <a:ext cx="1786130"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Attendance 20/20</a:t>
            </a:r>
          </a:p>
        </p:txBody>
      </p:sp>
      <p:sp>
        <p:nvSpPr>
          <p:cNvPr id="13" name="TextBox 12">
            <a:extLst>
              <a:ext uri="{FF2B5EF4-FFF2-40B4-BE49-F238E27FC236}">
                <a16:creationId xmlns:a16="http://schemas.microsoft.com/office/drawing/2014/main" id="{9E8F5EBF-81A5-FAA6-1B4F-F0B06E5914B4}"/>
              </a:ext>
            </a:extLst>
          </p:cNvPr>
          <p:cNvSpPr txBox="1"/>
          <p:nvPr/>
        </p:nvSpPr>
        <p:spPr>
          <a:xfrm>
            <a:off x="10667999" y="2540371"/>
            <a:ext cx="1023037" cy="646331"/>
          </a:xfrm>
          <a:prstGeom prst="rect">
            <a:avLst/>
          </a:prstGeom>
          <a:noFill/>
        </p:spPr>
        <p:txBody>
          <a:bodyPr wrap="none" rtlCol="0">
            <a:spAutoFit/>
          </a:bodyPr>
          <a:lstStyle/>
          <a:p>
            <a:r>
              <a:rPr lang="en-US" sz="3600" dirty="0">
                <a:latin typeface="Source Sans Pro" panose="020B0503030403020204" pitchFamily="34" charset="0"/>
                <a:ea typeface="Source Sans Pro" panose="020B0503030403020204" pitchFamily="34" charset="0"/>
              </a:rPr>
              <a:t>80%</a:t>
            </a:r>
          </a:p>
        </p:txBody>
      </p:sp>
      <p:sp>
        <p:nvSpPr>
          <p:cNvPr id="14" name="Rectangle 13">
            <a:extLst>
              <a:ext uri="{FF2B5EF4-FFF2-40B4-BE49-F238E27FC236}">
                <a16:creationId xmlns:a16="http://schemas.microsoft.com/office/drawing/2014/main" id="{95BE79C0-CC54-7FF4-9BD6-6BE1B5A18F08}"/>
              </a:ext>
            </a:extLst>
          </p:cNvPr>
          <p:cNvSpPr/>
          <p:nvPr/>
        </p:nvSpPr>
        <p:spPr>
          <a:xfrm>
            <a:off x="6388608" y="2590663"/>
            <a:ext cx="1828800" cy="694944"/>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lang="en-US" dirty="0">
              <a:latin typeface="Source Sans Pro" panose="020B0503030403020204" pitchFamily="34" charset="0"/>
              <a:ea typeface="Source Sans Pro" panose="020B0503030403020204" pitchFamily="34" charset="0"/>
            </a:endParaRPr>
          </a:p>
        </p:txBody>
      </p:sp>
      <p:sp>
        <p:nvSpPr>
          <p:cNvPr id="19" name="TextBox 18">
            <a:extLst>
              <a:ext uri="{FF2B5EF4-FFF2-40B4-BE49-F238E27FC236}">
                <a16:creationId xmlns:a16="http://schemas.microsoft.com/office/drawing/2014/main" id="{9670EBA6-82F3-5F07-FB26-AE92F8782D5E}"/>
              </a:ext>
            </a:extLst>
          </p:cNvPr>
          <p:cNvSpPr txBox="1"/>
          <p:nvPr/>
        </p:nvSpPr>
        <p:spPr>
          <a:xfrm>
            <a:off x="660971" y="4561336"/>
            <a:ext cx="10870058" cy="1754326"/>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(Undetectable) collaboration with other students</a:t>
            </a:r>
          </a:p>
          <a:p>
            <a:pPr algn="ctr"/>
            <a:r>
              <a:rPr lang="en-US" sz="3600" dirty="0">
                <a:latin typeface="Source Serif Pro" panose="02040603050405020204" pitchFamily="18" charset="0"/>
                <a:ea typeface="Source Serif Pro" panose="02040603050405020204" pitchFamily="18" charset="0"/>
              </a:rPr>
              <a:t>TAs “give away” answers</a:t>
            </a:r>
          </a:p>
          <a:p>
            <a:pPr algn="ctr"/>
            <a:r>
              <a:rPr lang="en-US" sz="3600" dirty="0">
                <a:latin typeface="Source Serif Pro" panose="02040603050405020204" pitchFamily="18" charset="0"/>
                <a:ea typeface="Source Serif Pro" panose="02040603050405020204" pitchFamily="18" charset="0"/>
              </a:rPr>
              <a:t>LLMs</a:t>
            </a:r>
          </a:p>
        </p:txBody>
      </p:sp>
    </p:spTree>
    <p:extLst>
      <p:ext uri="{BB962C8B-B14F-4D97-AF65-F5344CB8AC3E}">
        <p14:creationId xmlns:p14="http://schemas.microsoft.com/office/powerpoint/2010/main" val="18154301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2" name="Rectangle 1">
            <a:extLst>
              <a:ext uri="{FF2B5EF4-FFF2-40B4-BE49-F238E27FC236}">
                <a16:creationId xmlns:a16="http://schemas.microsoft.com/office/drawing/2014/main" id="{4569C289-B803-3D34-6FBC-25A8BA3FFBF6}"/>
              </a:ext>
            </a:extLst>
          </p:cNvPr>
          <p:cNvSpPr/>
          <p:nvPr/>
        </p:nvSpPr>
        <p:spPr>
          <a:xfrm>
            <a:off x="9022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a:t>
            </a:r>
          </a:p>
        </p:txBody>
      </p:sp>
      <p:sp>
        <p:nvSpPr>
          <p:cNvPr id="3" name="Rectangle 2">
            <a:extLst>
              <a:ext uri="{FF2B5EF4-FFF2-40B4-BE49-F238E27FC236}">
                <a16:creationId xmlns:a16="http://schemas.microsoft.com/office/drawing/2014/main" id="{23B83C6F-DFE2-07F2-B9FC-E552F4028B55}"/>
              </a:ext>
            </a:extLst>
          </p:cNvPr>
          <p:cNvSpPr/>
          <p:nvPr/>
        </p:nvSpPr>
        <p:spPr>
          <a:xfrm>
            <a:off x="45598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a:t>
            </a:r>
          </a:p>
        </p:txBody>
      </p:sp>
      <p:sp>
        <p:nvSpPr>
          <p:cNvPr id="5" name="Rectangle 4">
            <a:extLst>
              <a:ext uri="{FF2B5EF4-FFF2-40B4-BE49-F238E27FC236}">
                <a16:creationId xmlns:a16="http://schemas.microsoft.com/office/drawing/2014/main" id="{C2DAB2E2-572E-E151-D013-6CDBF6A328F5}"/>
              </a:ext>
            </a:extLst>
          </p:cNvPr>
          <p:cNvSpPr/>
          <p:nvPr/>
        </p:nvSpPr>
        <p:spPr>
          <a:xfrm>
            <a:off x="8217408" y="1177830"/>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Lab Attendance</a:t>
            </a:r>
          </a:p>
          <a:p>
            <a:pPr algn="ctr"/>
            <a:r>
              <a:rPr lang="en-US" dirty="0">
                <a:latin typeface="Source Sans Pro" panose="020B0503030403020204" pitchFamily="34" charset="0"/>
                <a:ea typeface="Source Sans Pro" panose="020B0503030403020204" pitchFamily="34" charset="0"/>
              </a:rPr>
              <a:t>20%</a:t>
            </a:r>
          </a:p>
        </p:txBody>
      </p:sp>
      <p:sp>
        <p:nvSpPr>
          <p:cNvPr id="19" name="TextBox 18">
            <a:extLst>
              <a:ext uri="{FF2B5EF4-FFF2-40B4-BE49-F238E27FC236}">
                <a16:creationId xmlns:a16="http://schemas.microsoft.com/office/drawing/2014/main" id="{9670EBA6-82F3-5F07-FB26-AE92F8782D5E}"/>
              </a:ext>
            </a:extLst>
          </p:cNvPr>
          <p:cNvSpPr txBox="1"/>
          <p:nvPr/>
        </p:nvSpPr>
        <p:spPr>
          <a:xfrm>
            <a:off x="660971" y="4561336"/>
            <a:ext cx="10870058" cy="646331"/>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No engagement at all with community/group work?</a:t>
            </a:r>
          </a:p>
        </p:txBody>
      </p:sp>
      <p:sp>
        <p:nvSpPr>
          <p:cNvPr id="6" name="Rectangle 5">
            <a:extLst>
              <a:ext uri="{FF2B5EF4-FFF2-40B4-BE49-F238E27FC236}">
                <a16:creationId xmlns:a16="http://schemas.microsoft.com/office/drawing/2014/main" id="{53343206-578B-BBE1-6303-718D6C08CB98}"/>
              </a:ext>
            </a:extLst>
          </p:cNvPr>
          <p:cNvSpPr/>
          <p:nvPr/>
        </p:nvSpPr>
        <p:spPr>
          <a:xfrm>
            <a:off x="902208" y="2523635"/>
            <a:ext cx="3633215"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40/40</a:t>
            </a:r>
          </a:p>
        </p:txBody>
      </p:sp>
      <p:sp>
        <p:nvSpPr>
          <p:cNvPr id="7" name="Rectangle 6">
            <a:extLst>
              <a:ext uri="{FF2B5EF4-FFF2-40B4-BE49-F238E27FC236}">
                <a16:creationId xmlns:a16="http://schemas.microsoft.com/office/drawing/2014/main" id="{B0BF3E51-AD2A-CC44-953F-46BE098403F3}"/>
              </a:ext>
            </a:extLst>
          </p:cNvPr>
          <p:cNvSpPr/>
          <p:nvPr/>
        </p:nvSpPr>
        <p:spPr>
          <a:xfrm>
            <a:off x="4535423" y="2523635"/>
            <a:ext cx="3633218"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40/40</a:t>
            </a:r>
          </a:p>
        </p:txBody>
      </p:sp>
      <p:sp>
        <p:nvSpPr>
          <p:cNvPr id="8" name="Rectangle 7">
            <a:extLst>
              <a:ext uri="{FF2B5EF4-FFF2-40B4-BE49-F238E27FC236}">
                <a16:creationId xmlns:a16="http://schemas.microsoft.com/office/drawing/2014/main" id="{C78E1F55-5394-C5EF-9AAB-94F52F00A0A9}"/>
              </a:ext>
            </a:extLst>
          </p:cNvPr>
          <p:cNvSpPr/>
          <p:nvPr/>
        </p:nvSpPr>
        <p:spPr>
          <a:xfrm>
            <a:off x="8168638" y="2529731"/>
            <a:ext cx="1828807"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Attendance</a:t>
            </a:r>
          </a:p>
          <a:p>
            <a:pPr algn="ctr"/>
            <a:r>
              <a:rPr lang="en-US" dirty="0">
                <a:latin typeface="Source Sans Pro" panose="020B0503030403020204" pitchFamily="34" charset="0"/>
                <a:ea typeface="Source Sans Pro" panose="020B0503030403020204" pitchFamily="34" charset="0"/>
              </a:rPr>
              <a:t>0/20</a:t>
            </a:r>
          </a:p>
        </p:txBody>
      </p:sp>
      <p:sp>
        <p:nvSpPr>
          <p:cNvPr id="9" name="TextBox 8">
            <a:extLst>
              <a:ext uri="{FF2B5EF4-FFF2-40B4-BE49-F238E27FC236}">
                <a16:creationId xmlns:a16="http://schemas.microsoft.com/office/drawing/2014/main" id="{2EC19B3F-D5C4-D79D-F079-BD160A9FDD42}"/>
              </a:ext>
            </a:extLst>
          </p:cNvPr>
          <p:cNvSpPr txBox="1"/>
          <p:nvPr/>
        </p:nvSpPr>
        <p:spPr>
          <a:xfrm>
            <a:off x="10668000" y="2534303"/>
            <a:ext cx="1023037" cy="646331"/>
          </a:xfrm>
          <a:prstGeom prst="rect">
            <a:avLst/>
          </a:prstGeom>
          <a:noFill/>
        </p:spPr>
        <p:txBody>
          <a:bodyPr wrap="none" rtlCol="0">
            <a:spAutoFit/>
          </a:bodyPr>
          <a:lstStyle/>
          <a:p>
            <a:r>
              <a:rPr lang="en-US" sz="3600" dirty="0">
                <a:latin typeface="Source Sans Pro" panose="020B0503030403020204" pitchFamily="34" charset="0"/>
                <a:ea typeface="Source Sans Pro" panose="020B0503030403020204" pitchFamily="34" charset="0"/>
              </a:rPr>
              <a:t>80%</a:t>
            </a:r>
          </a:p>
        </p:txBody>
      </p:sp>
    </p:spTree>
    <p:extLst>
      <p:ext uri="{BB962C8B-B14F-4D97-AF65-F5344CB8AC3E}">
        <p14:creationId xmlns:p14="http://schemas.microsoft.com/office/powerpoint/2010/main" val="4105240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3" name="Rectangle 2">
            <a:extLst>
              <a:ext uri="{FF2B5EF4-FFF2-40B4-BE49-F238E27FC236}">
                <a16:creationId xmlns:a16="http://schemas.microsoft.com/office/drawing/2014/main" id="{23B83C6F-DFE2-07F2-B9FC-E552F4028B55}"/>
              </a:ext>
            </a:extLst>
          </p:cNvPr>
          <p:cNvSpPr/>
          <p:nvPr/>
        </p:nvSpPr>
        <p:spPr>
          <a:xfrm>
            <a:off x="888354" y="1828994"/>
            <a:ext cx="7315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80%</a:t>
            </a:r>
          </a:p>
        </p:txBody>
      </p:sp>
      <p:sp>
        <p:nvSpPr>
          <p:cNvPr id="5" name="Rectangle 4">
            <a:extLst>
              <a:ext uri="{FF2B5EF4-FFF2-40B4-BE49-F238E27FC236}">
                <a16:creationId xmlns:a16="http://schemas.microsoft.com/office/drawing/2014/main" id="{C2DAB2E2-572E-E151-D013-6CDBF6A328F5}"/>
              </a:ext>
            </a:extLst>
          </p:cNvPr>
          <p:cNvSpPr/>
          <p:nvPr/>
        </p:nvSpPr>
        <p:spPr>
          <a:xfrm>
            <a:off x="8203554" y="1828994"/>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Other stuff 20%</a:t>
            </a:r>
          </a:p>
        </p:txBody>
      </p:sp>
      <p:sp>
        <p:nvSpPr>
          <p:cNvPr id="19" name="TextBox 18">
            <a:extLst>
              <a:ext uri="{FF2B5EF4-FFF2-40B4-BE49-F238E27FC236}">
                <a16:creationId xmlns:a16="http://schemas.microsoft.com/office/drawing/2014/main" id="{9670EBA6-82F3-5F07-FB26-AE92F8782D5E}"/>
              </a:ext>
            </a:extLst>
          </p:cNvPr>
          <p:cNvSpPr txBox="1"/>
          <p:nvPr/>
        </p:nvSpPr>
        <p:spPr>
          <a:xfrm>
            <a:off x="660971" y="2968842"/>
            <a:ext cx="10870058" cy="1200329"/>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Disincentives doing the assignments and doing group work in lab!</a:t>
            </a:r>
          </a:p>
        </p:txBody>
      </p:sp>
    </p:spTree>
    <p:extLst>
      <p:ext uri="{BB962C8B-B14F-4D97-AF65-F5344CB8AC3E}">
        <p14:creationId xmlns:p14="http://schemas.microsoft.com/office/powerpoint/2010/main" val="24690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2" name="Rectangle 1">
            <a:extLst>
              <a:ext uri="{FF2B5EF4-FFF2-40B4-BE49-F238E27FC236}">
                <a16:creationId xmlns:a16="http://schemas.microsoft.com/office/drawing/2014/main" id="{4569C289-B803-3D34-6FBC-25A8BA3FFBF6}"/>
              </a:ext>
            </a:extLst>
          </p:cNvPr>
          <p:cNvSpPr/>
          <p:nvPr/>
        </p:nvSpPr>
        <p:spPr>
          <a:xfrm>
            <a:off x="9022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a:t>
            </a:r>
          </a:p>
        </p:txBody>
      </p:sp>
      <p:sp>
        <p:nvSpPr>
          <p:cNvPr id="3" name="Rectangle 2">
            <a:extLst>
              <a:ext uri="{FF2B5EF4-FFF2-40B4-BE49-F238E27FC236}">
                <a16:creationId xmlns:a16="http://schemas.microsoft.com/office/drawing/2014/main" id="{23B83C6F-DFE2-07F2-B9FC-E552F4028B55}"/>
              </a:ext>
            </a:extLst>
          </p:cNvPr>
          <p:cNvSpPr/>
          <p:nvPr/>
        </p:nvSpPr>
        <p:spPr>
          <a:xfrm>
            <a:off x="45598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a:t>
            </a:r>
          </a:p>
        </p:txBody>
      </p:sp>
      <p:sp>
        <p:nvSpPr>
          <p:cNvPr id="5" name="Rectangle 4">
            <a:extLst>
              <a:ext uri="{FF2B5EF4-FFF2-40B4-BE49-F238E27FC236}">
                <a16:creationId xmlns:a16="http://schemas.microsoft.com/office/drawing/2014/main" id="{C2DAB2E2-572E-E151-D013-6CDBF6A328F5}"/>
              </a:ext>
            </a:extLst>
          </p:cNvPr>
          <p:cNvSpPr/>
          <p:nvPr/>
        </p:nvSpPr>
        <p:spPr>
          <a:xfrm>
            <a:off x="8217408" y="1177830"/>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Lab Attendance</a:t>
            </a:r>
          </a:p>
          <a:p>
            <a:pPr algn="ctr"/>
            <a:r>
              <a:rPr lang="en-US" dirty="0">
                <a:latin typeface="Source Sans Pro" panose="020B0503030403020204" pitchFamily="34" charset="0"/>
                <a:ea typeface="Source Sans Pro" panose="020B0503030403020204" pitchFamily="34" charset="0"/>
              </a:rPr>
              <a:t>20%</a:t>
            </a:r>
          </a:p>
        </p:txBody>
      </p:sp>
      <p:sp>
        <p:nvSpPr>
          <p:cNvPr id="6" name="Rectangle 5">
            <a:extLst>
              <a:ext uri="{FF2B5EF4-FFF2-40B4-BE49-F238E27FC236}">
                <a16:creationId xmlns:a16="http://schemas.microsoft.com/office/drawing/2014/main" id="{53343206-578B-BBE1-6303-718D6C08CB98}"/>
              </a:ext>
            </a:extLst>
          </p:cNvPr>
          <p:cNvSpPr/>
          <p:nvPr/>
        </p:nvSpPr>
        <p:spPr>
          <a:xfrm>
            <a:off x="5998189" y="3808427"/>
            <a:ext cx="3633215" cy="685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a:t>
            </a:r>
          </a:p>
        </p:txBody>
      </p:sp>
      <p:sp>
        <p:nvSpPr>
          <p:cNvPr id="7" name="Rectangle 6">
            <a:extLst>
              <a:ext uri="{FF2B5EF4-FFF2-40B4-BE49-F238E27FC236}">
                <a16:creationId xmlns:a16="http://schemas.microsoft.com/office/drawing/2014/main" id="{B0BF3E51-AD2A-CC44-953F-46BE098403F3}"/>
              </a:ext>
            </a:extLst>
          </p:cNvPr>
          <p:cNvSpPr/>
          <p:nvPr/>
        </p:nvSpPr>
        <p:spPr>
          <a:xfrm>
            <a:off x="5998186" y="4529124"/>
            <a:ext cx="3633218" cy="685800"/>
          </a:xfrm>
          <a:prstGeom prst="rect">
            <a:avLst/>
          </a:prstGeom>
          <a:no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a:t>
            </a:r>
          </a:p>
        </p:txBody>
      </p:sp>
      <p:sp>
        <p:nvSpPr>
          <p:cNvPr id="8" name="Rectangle 7">
            <a:extLst>
              <a:ext uri="{FF2B5EF4-FFF2-40B4-BE49-F238E27FC236}">
                <a16:creationId xmlns:a16="http://schemas.microsoft.com/office/drawing/2014/main" id="{C78E1F55-5394-C5EF-9AAB-94F52F00A0A9}"/>
              </a:ext>
            </a:extLst>
          </p:cNvPr>
          <p:cNvSpPr/>
          <p:nvPr/>
        </p:nvSpPr>
        <p:spPr>
          <a:xfrm>
            <a:off x="5998186" y="5252988"/>
            <a:ext cx="3633218" cy="685800"/>
          </a:xfrm>
          <a:prstGeom prst="rect">
            <a:avLst/>
          </a:prstGeom>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Participation</a:t>
            </a:r>
          </a:p>
        </p:txBody>
      </p:sp>
      <p:cxnSp>
        <p:nvCxnSpPr>
          <p:cNvPr id="12" name="Straight Connector 11">
            <a:extLst>
              <a:ext uri="{FF2B5EF4-FFF2-40B4-BE49-F238E27FC236}">
                <a16:creationId xmlns:a16="http://schemas.microsoft.com/office/drawing/2014/main" id="{358FE962-67EA-E828-5F97-D8D54E52F4C0}"/>
              </a:ext>
            </a:extLst>
          </p:cNvPr>
          <p:cNvCxnSpPr>
            <a:cxnSpLocks/>
          </p:cNvCxnSpPr>
          <p:nvPr/>
        </p:nvCxnSpPr>
        <p:spPr>
          <a:xfrm>
            <a:off x="8671388" y="3517008"/>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88A619-42E0-F5BB-474C-1AEDEF5777C8}"/>
              </a:ext>
            </a:extLst>
          </p:cNvPr>
          <p:cNvSpPr txBox="1"/>
          <p:nvPr/>
        </p:nvSpPr>
        <p:spPr>
          <a:xfrm>
            <a:off x="8925212" y="3193842"/>
            <a:ext cx="452368" cy="646331"/>
          </a:xfrm>
          <a:prstGeom prst="rect">
            <a:avLst/>
          </a:prstGeom>
          <a:noFill/>
        </p:spPr>
        <p:txBody>
          <a:bodyPr wrap="none" rtlCol="0">
            <a:spAutoFit/>
          </a:bodyPr>
          <a:lstStyle/>
          <a:p>
            <a:r>
              <a:rPr lang="en-US" sz="3600" dirty="0"/>
              <a:t>A</a:t>
            </a:r>
          </a:p>
        </p:txBody>
      </p:sp>
      <p:sp>
        <p:nvSpPr>
          <p:cNvPr id="16" name="TextBox 15">
            <a:extLst>
              <a:ext uri="{FF2B5EF4-FFF2-40B4-BE49-F238E27FC236}">
                <a16:creationId xmlns:a16="http://schemas.microsoft.com/office/drawing/2014/main" id="{4C5EBD50-474A-4FD1-6ABA-85CAED5BCDB9}"/>
              </a:ext>
            </a:extLst>
          </p:cNvPr>
          <p:cNvSpPr txBox="1"/>
          <p:nvPr/>
        </p:nvSpPr>
        <p:spPr>
          <a:xfrm>
            <a:off x="7965196" y="3193841"/>
            <a:ext cx="452368" cy="646331"/>
          </a:xfrm>
          <a:prstGeom prst="rect">
            <a:avLst/>
          </a:prstGeom>
          <a:noFill/>
        </p:spPr>
        <p:txBody>
          <a:bodyPr wrap="none" rtlCol="0">
            <a:spAutoFit/>
          </a:bodyPr>
          <a:lstStyle/>
          <a:p>
            <a:r>
              <a:rPr lang="en-US" sz="3600" dirty="0"/>
              <a:t>B</a:t>
            </a:r>
          </a:p>
        </p:txBody>
      </p:sp>
      <p:cxnSp>
        <p:nvCxnSpPr>
          <p:cNvPr id="17" name="Straight Connector 16">
            <a:extLst>
              <a:ext uri="{FF2B5EF4-FFF2-40B4-BE49-F238E27FC236}">
                <a16:creationId xmlns:a16="http://schemas.microsoft.com/office/drawing/2014/main" id="{C9A61E80-6D69-1378-D347-095E367373D5}"/>
              </a:ext>
            </a:extLst>
          </p:cNvPr>
          <p:cNvCxnSpPr>
            <a:cxnSpLocks/>
          </p:cNvCxnSpPr>
          <p:nvPr/>
        </p:nvCxnSpPr>
        <p:spPr>
          <a:xfrm>
            <a:off x="7724453"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62A708-9F0A-07D7-B24B-0FFC40AAFDAD}"/>
              </a:ext>
            </a:extLst>
          </p:cNvPr>
          <p:cNvSpPr txBox="1"/>
          <p:nvPr/>
        </p:nvSpPr>
        <p:spPr>
          <a:xfrm>
            <a:off x="7005181" y="3162096"/>
            <a:ext cx="431528" cy="646331"/>
          </a:xfrm>
          <a:prstGeom prst="rect">
            <a:avLst/>
          </a:prstGeom>
          <a:noFill/>
        </p:spPr>
        <p:txBody>
          <a:bodyPr wrap="none" rtlCol="0">
            <a:spAutoFit/>
          </a:bodyPr>
          <a:lstStyle/>
          <a:p>
            <a:r>
              <a:rPr lang="en-US" sz="3600" dirty="0"/>
              <a:t>C</a:t>
            </a:r>
          </a:p>
        </p:txBody>
      </p:sp>
      <p:cxnSp>
        <p:nvCxnSpPr>
          <p:cNvPr id="20" name="Straight Connector 19">
            <a:extLst>
              <a:ext uri="{FF2B5EF4-FFF2-40B4-BE49-F238E27FC236}">
                <a16:creationId xmlns:a16="http://schemas.microsoft.com/office/drawing/2014/main" id="{FC0976AC-85E9-1F44-590D-42B4BF29ED41}"/>
              </a:ext>
            </a:extLst>
          </p:cNvPr>
          <p:cNvCxnSpPr>
            <a:cxnSpLocks/>
          </p:cNvCxnSpPr>
          <p:nvPr/>
        </p:nvCxnSpPr>
        <p:spPr>
          <a:xfrm>
            <a:off x="6787792"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9B89DD2-4536-32C6-06E8-9EECD9F8BB7A}"/>
              </a:ext>
            </a:extLst>
          </p:cNvPr>
          <p:cNvSpPr txBox="1"/>
          <p:nvPr/>
        </p:nvSpPr>
        <p:spPr>
          <a:xfrm>
            <a:off x="6138876" y="3162095"/>
            <a:ext cx="396262" cy="646331"/>
          </a:xfrm>
          <a:prstGeom prst="rect">
            <a:avLst/>
          </a:prstGeom>
          <a:noFill/>
        </p:spPr>
        <p:txBody>
          <a:bodyPr wrap="none" rtlCol="0">
            <a:spAutoFit/>
          </a:bodyPr>
          <a:lstStyle/>
          <a:p>
            <a:r>
              <a:rPr lang="en-US" sz="3600" dirty="0"/>
              <a:t>F</a:t>
            </a:r>
          </a:p>
        </p:txBody>
      </p:sp>
      <p:sp>
        <p:nvSpPr>
          <p:cNvPr id="22" name="TextBox 21">
            <a:extLst>
              <a:ext uri="{FF2B5EF4-FFF2-40B4-BE49-F238E27FC236}">
                <a16:creationId xmlns:a16="http://schemas.microsoft.com/office/drawing/2014/main" id="{BB1EA54E-8ED9-7736-7FFB-DAF55B1D4A84}"/>
              </a:ext>
            </a:extLst>
          </p:cNvPr>
          <p:cNvSpPr txBox="1"/>
          <p:nvPr/>
        </p:nvSpPr>
        <p:spPr>
          <a:xfrm>
            <a:off x="854019" y="3442170"/>
            <a:ext cx="3796354" cy="3046988"/>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Each category has cutoffs, need A/B/C level across </a:t>
            </a:r>
            <a:r>
              <a:rPr lang="en-US" sz="2400" i="1" dirty="0">
                <a:latin typeface="Source Serif Pro" panose="02040603050405020204" pitchFamily="18" charset="0"/>
                <a:ea typeface="Source Serif Pro" panose="02040603050405020204" pitchFamily="18" charset="0"/>
              </a:rPr>
              <a:t>all</a:t>
            </a:r>
            <a:r>
              <a:rPr lang="en-US" sz="2400" dirty="0">
                <a:latin typeface="Source Serif Pro" panose="02040603050405020204" pitchFamily="18" charset="0"/>
                <a:ea typeface="Source Serif Pro" panose="02040603050405020204" pitchFamily="18" charset="0"/>
              </a:rPr>
              <a:t> categories for that grade.</a:t>
            </a:r>
          </a:p>
          <a:p>
            <a:pPr algn="ctr"/>
            <a:endParaRPr lang="en-US" sz="2400" dirty="0">
              <a:latin typeface="Source Serif Pro" panose="02040603050405020204" pitchFamily="18" charset="0"/>
              <a:ea typeface="Source Serif Pro" panose="02040603050405020204" pitchFamily="18" charset="0"/>
            </a:endParaRPr>
          </a:p>
          <a:p>
            <a:pPr algn="ctr"/>
            <a:r>
              <a:rPr lang="en-US" sz="2400" dirty="0">
                <a:latin typeface="Source Serif Pro" panose="02040603050405020204" pitchFamily="18" charset="0"/>
                <a:ea typeface="Source Serif Pro" panose="02040603050405020204" pitchFamily="18" charset="0"/>
              </a:rPr>
              <a:t>All course activities are incentivized and have high standards, all give multiple tries.</a:t>
            </a:r>
          </a:p>
        </p:txBody>
      </p:sp>
      <p:sp>
        <p:nvSpPr>
          <p:cNvPr id="23" name="Rectangle 22">
            <a:extLst>
              <a:ext uri="{FF2B5EF4-FFF2-40B4-BE49-F238E27FC236}">
                <a16:creationId xmlns:a16="http://schemas.microsoft.com/office/drawing/2014/main" id="{A633FEB2-B16D-3CD2-4967-F61FDB8FF76E}"/>
              </a:ext>
            </a:extLst>
          </p:cNvPr>
          <p:cNvSpPr/>
          <p:nvPr/>
        </p:nvSpPr>
        <p:spPr>
          <a:xfrm>
            <a:off x="888354" y="1953686"/>
            <a:ext cx="7315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80%</a:t>
            </a:r>
          </a:p>
        </p:txBody>
      </p:sp>
      <p:sp>
        <p:nvSpPr>
          <p:cNvPr id="24" name="Rectangle 23">
            <a:extLst>
              <a:ext uri="{FF2B5EF4-FFF2-40B4-BE49-F238E27FC236}">
                <a16:creationId xmlns:a16="http://schemas.microsoft.com/office/drawing/2014/main" id="{92B9BB32-BDF2-AD71-7487-547D31C0E3DD}"/>
              </a:ext>
            </a:extLst>
          </p:cNvPr>
          <p:cNvSpPr/>
          <p:nvPr/>
        </p:nvSpPr>
        <p:spPr>
          <a:xfrm>
            <a:off x="8203554" y="1953686"/>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Other stuff 20%</a:t>
            </a:r>
          </a:p>
        </p:txBody>
      </p:sp>
      <p:sp>
        <p:nvSpPr>
          <p:cNvPr id="10" name="Multiply 9">
            <a:extLst>
              <a:ext uri="{FF2B5EF4-FFF2-40B4-BE49-F238E27FC236}">
                <a16:creationId xmlns:a16="http://schemas.microsoft.com/office/drawing/2014/main" id="{CCA90D95-CC43-2D9A-5FC7-D73B21274020}"/>
              </a:ext>
            </a:extLst>
          </p:cNvPr>
          <p:cNvSpPr/>
          <p:nvPr/>
        </p:nvSpPr>
        <p:spPr>
          <a:xfrm>
            <a:off x="395267" y="565889"/>
            <a:ext cx="11205837" cy="2730572"/>
          </a:xfrm>
          <a:prstGeom prst="mathMultiply">
            <a:avLst>
              <a:gd name="adj1" fmla="val 5742"/>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983019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DB5852D-2EEC-64CE-7518-A8F59558B1A0}"/>
              </a:ext>
            </a:extLst>
          </p:cNvPr>
          <p:cNvSpPr txBox="1"/>
          <p:nvPr/>
        </p:nvSpPr>
        <p:spPr>
          <a:xfrm>
            <a:off x="84921" y="469252"/>
            <a:ext cx="10846782" cy="646331"/>
          </a:xfrm>
          <a:prstGeom prst="rect">
            <a:avLst/>
          </a:prstGeom>
          <a:noFill/>
        </p:spPr>
        <p:txBody>
          <a:bodyPr wrap="square">
            <a:spAutoFit/>
          </a:bodyPr>
          <a:lstStyle/>
          <a:p>
            <a:r>
              <a:rPr lang="en-US" sz="3600" dirty="0">
                <a:latin typeface="Source Sans Pro" panose="020F0502020204030204" pitchFamily="34" charset="0"/>
                <a:ea typeface="Source Sans Pro" panose="020F0502020204030204" pitchFamily="34" charset="0"/>
              </a:rPr>
              <a:t>Context – Software Tools &amp; Techniques 2021-2023</a:t>
            </a:r>
            <a:endParaRPr lang="en-US" sz="3600" dirty="0"/>
          </a:p>
        </p:txBody>
      </p:sp>
      <p:sp>
        <p:nvSpPr>
          <p:cNvPr id="8" name="TextBox 7">
            <a:extLst>
              <a:ext uri="{FF2B5EF4-FFF2-40B4-BE49-F238E27FC236}">
                <a16:creationId xmlns:a16="http://schemas.microsoft.com/office/drawing/2014/main" id="{A52657DE-77F5-472D-505B-194530797147}"/>
              </a:ext>
            </a:extLst>
          </p:cNvPr>
          <p:cNvSpPr txBox="1"/>
          <p:nvPr/>
        </p:nvSpPr>
        <p:spPr>
          <a:xfrm>
            <a:off x="6096000" y="1392582"/>
            <a:ext cx="5763491" cy="2308324"/>
          </a:xfrm>
          <a:prstGeom prst="rect">
            <a:avLst/>
          </a:prstGeom>
          <a:noFill/>
        </p:spPr>
        <p:txBody>
          <a:bodyPr wrap="square">
            <a:spAutoFit/>
          </a:bodyPr>
          <a:lstStyle/>
          <a:p>
            <a:pPr algn="l"/>
            <a:r>
              <a:rPr lang="en-US" b="0" i="1" u="none" strike="noStrike" dirty="0">
                <a:solidFill>
                  <a:srgbClr val="000000"/>
                </a:solidFill>
                <a:effectLst/>
                <a:latin typeface="Source Serif Pro" panose="02040603050405020204" pitchFamily="18" charset="0"/>
                <a:ea typeface="Source Serif Pro" panose="02040603050405020204" pitchFamily="18" charset="0"/>
              </a:rPr>
              <a:t>In this course, we'll explore a number of </a:t>
            </a:r>
            <a:r>
              <a:rPr lang="en-US" b="1" i="1" u="none" strike="noStrike" dirty="0">
                <a:solidFill>
                  <a:srgbClr val="000000"/>
                </a:solidFill>
                <a:effectLst/>
                <a:latin typeface="Source Serif Pro" panose="02040603050405020204" pitchFamily="18" charset="0"/>
                <a:ea typeface="Source Serif Pro" panose="02040603050405020204" pitchFamily="18" charset="0"/>
              </a:rPr>
              <a:t>Software Tools &amp; Techniques</a:t>
            </a:r>
            <a:r>
              <a:rPr lang="en-US" b="0" i="1" u="none" strike="noStrike" dirty="0">
                <a:solidFill>
                  <a:srgbClr val="000000"/>
                </a:solidFill>
                <a:effectLst/>
                <a:latin typeface="Source Serif Pro" panose="02040603050405020204" pitchFamily="18" charset="0"/>
                <a:ea typeface="Source Serif Pro" panose="02040603050405020204" pitchFamily="18" charset="0"/>
              </a:rPr>
              <a:t> that are used commonly by developers in their day-to-day work. You'll learn how to manage files and programs from the command line, and you'll get direct practice (and build muscle memory!) with keyboard shortcuts, tricks, and techniques for managing data and programs. Throughout, you'll exercise and improve your skills in program understanding and debugging.</a:t>
            </a:r>
          </a:p>
        </p:txBody>
      </p:sp>
      <p:sp>
        <p:nvSpPr>
          <p:cNvPr id="10" name="TextBox 9">
            <a:extLst>
              <a:ext uri="{FF2B5EF4-FFF2-40B4-BE49-F238E27FC236}">
                <a16:creationId xmlns:a16="http://schemas.microsoft.com/office/drawing/2014/main" id="{9FFD43DF-358A-A573-DEE1-0A620B8AA1F5}"/>
              </a:ext>
            </a:extLst>
          </p:cNvPr>
          <p:cNvSpPr txBox="1"/>
          <p:nvPr/>
        </p:nvSpPr>
        <p:spPr>
          <a:xfrm>
            <a:off x="84922" y="1115583"/>
            <a:ext cx="3434837" cy="2862322"/>
          </a:xfrm>
          <a:prstGeom prst="rect">
            <a:avLst/>
          </a:prstGeom>
          <a:noFill/>
        </p:spPr>
        <p:txBody>
          <a:bodyPr wrap="square">
            <a:spAutoFit/>
          </a:bodyPr>
          <a:lstStyle/>
          <a:p>
            <a:endParaRPr lang="en-US" b="1" dirty="0">
              <a:latin typeface="Source Serif Pro" panose="02040603050405020204" pitchFamily="18" charset="0"/>
              <a:ea typeface="Source Serif Pro" panose="02040603050405020204" pitchFamily="18" charset="0"/>
            </a:endParaRP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git</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ssh</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UNIX command line</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Using a debugger</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Testing tools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Build scripts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Continuous integration</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Code review</a:t>
            </a:r>
          </a:p>
          <a:p>
            <a:pPr marL="285750" indent="-285750">
              <a:buFont typeface="Arial" panose="020B0604020202020204" pitchFamily="34" charset="0"/>
              <a:buChar char="•"/>
            </a:pPr>
            <a:endParaRPr lang="en-US" dirty="0">
              <a:latin typeface="Source Serif Pro" panose="02040603050405020204" pitchFamily="18" charset="0"/>
              <a:ea typeface="Source Serif Pro" panose="02040603050405020204" pitchFamily="18" charset="0"/>
            </a:endParaRPr>
          </a:p>
        </p:txBody>
      </p:sp>
      <p:sp>
        <p:nvSpPr>
          <p:cNvPr id="11" name="TextBox 10">
            <a:extLst>
              <a:ext uri="{FF2B5EF4-FFF2-40B4-BE49-F238E27FC236}">
                <a16:creationId xmlns:a16="http://schemas.microsoft.com/office/drawing/2014/main" id="{532A437F-F5A7-05BB-D55F-143E2AE90BC4}"/>
              </a:ext>
            </a:extLst>
          </p:cNvPr>
          <p:cNvSpPr txBox="1"/>
          <p:nvPr/>
        </p:nvSpPr>
        <p:spPr>
          <a:xfrm>
            <a:off x="0" y="3808197"/>
            <a:ext cx="5262933" cy="646331"/>
          </a:xfrm>
          <a:prstGeom prst="rect">
            <a:avLst/>
          </a:prstGeom>
          <a:noFill/>
        </p:spPr>
        <p:txBody>
          <a:bodyPr wrap="square">
            <a:spAutoFit/>
          </a:bodyPr>
          <a:lstStyle/>
          <a:p>
            <a:r>
              <a:rPr lang="en-US" sz="3600" dirty="0"/>
              <a:t>Major Course Components</a:t>
            </a:r>
          </a:p>
        </p:txBody>
      </p:sp>
      <p:sp>
        <p:nvSpPr>
          <p:cNvPr id="12" name="TextBox 11">
            <a:extLst>
              <a:ext uri="{FF2B5EF4-FFF2-40B4-BE49-F238E27FC236}">
                <a16:creationId xmlns:a16="http://schemas.microsoft.com/office/drawing/2014/main" id="{AAC8D3A9-D4DC-3241-A50E-459C187F1764}"/>
              </a:ext>
            </a:extLst>
          </p:cNvPr>
          <p:cNvSpPr txBox="1"/>
          <p:nvPr/>
        </p:nvSpPr>
        <p:spPr>
          <a:xfrm>
            <a:off x="84921" y="4311256"/>
            <a:ext cx="5178012" cy="2031325"/>
          </a:xfrm>
          <a:prstGeom prst="rect">
            <a:avLst/>
          </a:prstGeom>
          <a:noFill/>
        </p:spPr>
        <p:txBody>
          <a:bodyPr wrap="square">
            <a:spAutoFit/>
          </a:bodyPr>
          <a:lstStyle/>
          <a:p>
            <a:endParaRPr lang="en-US" b="1" dirty="0">
              <a:latin typeface="Source Serif Pro" panose="02040603050405020204" pitchFamily="18" charset="0"/>
              <a:ea typeface="Source Serif Pro" panose="02040603050405020204" pitchFamily="18" charset="0"/>
            </a:endParaRP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2 hour in-person lab</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Lab reports</a:t>
            </a:r>
            <a:br>
              <a:rPr lang="en-US" dirty="0">
                <a:latin typeface="Source Serif Pro" panose="02040603050405020204" pitchFamily="18" charset="0"/>
                <a:ea typeface="Source Serif Pro" panose="02040603050405020204" pitchFamily="18" charset="0"/>
              </a:rPr>
            </a:br>
            <a:r>
              <a:rPr lang="en-US" dirty="0">
                <a:latin typeface="Source Serif Pro" panose="02040603050405020204" pitchFamily="18" charset="0"/>
                <a:ea typeface="Source Serif Pro" panose="02040603050405020204" pitchFamily="18" charset="0"/>
              </a:rPr>
              <a:t>Main assignment type, a mix of code and prose in blog post style</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“Exams” (more on this later)</a:t>
            </a:r>
          </a:p>
          <a:p>
            <a:pPr marL="285750" indent="-285750">
              <a:buFont typeface="Arial" panose="020B0604020202020204" pitchFamily="34" charset="0"/>
              <a:buChar char="•"/>
            </a:pPr>
            <a:endParaRPr lang="en-US" dirty="0">
              <a:latin typeface="Source Serif Pro" panose="02040603050405020204" pitchFamily="18" charset="0"/>
              <a:ea typeface="Source Serif Pro" panose="02040603050405020204" pitchFamily="18" charset="0"/>
            </a:endParaRPr>
          </a:p>
        </p:txBody>
      </p:sp>
      <p:sp>
        <p:nvSpPr>
          <p:cNvPr id="14" name="TextBox 13">
            <a:extLst>
              <a:ext uri="{FF2B5EF4-FFF2-40B4-BE49-F238E27FC236}">
                <a16:creationId xmlns:a16="http://schemas.microsoft.com/office/drawing/2014/main" id="{FCB47A7B-7E30-9896-4A12-4B477BA101D2}"/>
              </a:ext>
            </a:extLst>
          </p:cNvPr>
          <p:cNvSpPr txBox="1"/>
          <p:nvPr/>
        </p:nvSpPr>
        <p:spPr>
          <a:xfrm>
            <a:off x="6096000" y="3808196"/>
            <a:ext cx="5262933" cy="646331"/>
          </a:xfrm>
          <a:prstGeom prst="rect">
            <a:avLst/>
          </a:prstGeom>
          <a:noFill/>
        </p:spPr>
        <p:txBody>
          <a:bodyPr wrap="square">
            <a:spAutoFit/>
          </a:bodyPr>
          <a:lstStyle/>
          <a:p>
            <a:r>
              <a:rPr lang="en-US" sz="3600" dirty="0"/>
              <a:t>Students</a:t>
            </a:r>
          </a:p>
        </p:txBody>
      </p:sp>
      <p:sp>
        <p:nvSpPr>
          <p:cNvPr id="15" name="TextBox 14">
            <a:extLst>
              <a:ext uri="{FF2B5EF4-FFF2-40B4-BE49-F238E27FC236}">
                <a16:creationId xmlns:a16="http://schemas.microsoft.com/office/drawing/2014/main" id="{292A77FE-3110-6BE4-925B-EAF579CFC665}"/>
              </a:ext>
            </a:extLst>
          </p:cNvPr>
          <p:cNvSpPr txBox="1"/>
          <p:nvPr/>
        </p:nvSpPr>
        <p:spPr>
          <a:xfrm>
            <a:off x="6096000" y="4311256"/>
            <a:ext cx="5178012" cy="1477328"/>
          </a:xfrm>
          <a:prstGeom prst="rect">
            <a:avLst/>
          </a:prstGeom>
          <a:noFill/>
        </p:spPr>
        <p:txBody>
          <a:bodyPr wrap="square">
            <a:spAutoFit/>
          </a:bodyPr>
          <a:lstStyle/>
          <a:p>
            <a:endParaRPr lang="en-US" b="1" dirty="0">
              <a:latin typeface="Source Serif Pro" panose="02040603050405020204" pitchFamily="18" charset="0"/>
              <a:ea typeface="Source Serif Pro" panose="02040603050405020204" pitchFamily="18" charset="0"/>
            </a:endParaRP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Taken in first year (but not in fall) for 1</a:t>
            </a:r>
            <a:r>
              <a:rPr lang="en-US" baseline="30000" dirty="0">
                <a:latin typeface="Source Serif Pro" panose="02040603050405020204" pitchFamily="18" charset="0"/>
                <a:ea typeface="Source Serif Pro" panose="02040603050405020204" pitchFamily="18" charset="0"/>
              </a:rPr>
              <a:t>st</a:t>
            </a:r>
            <a:r>
              <a:rPr lang="en-US" dirty="0">
                <a:latin typeface="Source Serif Pro" panose="02040603050405020204" pitchFamily="18" charset="0"/>
                <a:ea typeface="Source Serif Pro" panose="02040603050405020204" pitchFamily="18" charset="0"/>
              </a:rPr>
              <a:t> years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Taken in fall as first course for CC transfers</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Offered every quarter</a:t>
            </a:r>
          </a:p>
          <a:p>
            <a:pPr marL="285750" indent="-285750">
              <a:buFont typeface="Arial" panose="020B0604020202020204" pitchFamily="34" charset="0"/>
              <a:buChar char="•"/>
            </a:pPr>
            <a:r>
              <a:rPr lang="en-US" dirty="0">
                <a:latin typeface="Source Serif Pro" panose="02040603050405020204" pitchFamily="18" charset="0"/>
                <a:ea typeface="Source Serif Pro" panose="02040603050405020204" pitchFamily="18" charset="0"/>
              </a:rPr>
              <a:t>~400 students/offering</a:t>
            </a:r>
          </a:p>
        </p:txBody>
      </p:sp>
      <p:pic>
        <p:nvPicPr>
          <p:cNvPr id="16" name="Picture 15">
            <a:extLst>
              <a:ext uri="{FF2B5EF4-FFF2-40B4-BE49-F238E27FC236}">
                <a16:creationId xmlns:a16="http://schemas.microsoft.com/office/drawing/2014/main" id="{66AACE11-FF24-28D3-4184-B578ADE2CED7}"/>
              </a:ext>
            </a:extLst>
          </p:cNvPr>
          <p:cNvPicPr>
            <a:picLocks noChangeAspect="1"/>
          </p:cNvPicPr>
          <p:nvPr/>
        </p:nvPicPr>
        <p:blipFill>
          <a:blip r:embed="rId2"/>
          <a:srcRect/>
          <a:stretch/>
        </p:blipFill>
        <p:spPr>
          <a:xfrm>
            <a:off x="3887707" y="1448934"/>
            <a:ext cx="1840345" cy="1840345"/>
          </a:xfrm>
          <a:prstGeom prst="rect">
            <a:avLst/>
          </a:prstGeom>
          <a:ln w="76200">
            <a:solidFill>
              <a:schemeClr val="accent2"/>
            </a:solidFill>
          </a:ln>
        </p:spPr>
      </p:pic>
      <p:cxnSp>
        <p:nvCxnSpPr>
          <p:cNvPr id="19" name="Straight Arrow Connector 18">
            <a:extLst>
              <a:ext uri="{FF2B5EF4-FFF2-40B4-BE49-F238E27FC236}">
                <a16:creationId xmlns:a16="http://schemas.microsoft.com/office/drawing/2014/main" id="{CEA25E10-506F-9868-7E89-491EA2EC4182}"/>
              </a:ext>
            </a:extLst>
          </p:cNvPr>
          <p:cNvCxnSpPr>
            <a:cxnSpLocks/>
            <a:stCxn id="28" idx="0"/>
            <a:endCxn id="16" idx="2"/>
          </p:cNvCxnSpPr>
          <p:nvPr/>
        </p:nvCxnSpPr>
        <p:spPr>
          <a:xfrm flipH="1" flipV="1">
            <a:off x="4807880" y="3289279"/>
            <a:ext cx="1533259" cy="3059538"/>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0FA187D-1263-22AF-993A-E93511BC1F49}"/>
              </a:ext>
            </a:extLst>
          </p:cNvPr>
          <p:cNvSpPr txBox="1"/>
          <p:nvPr/>
        </p:nvSpPr>
        <p:spPr>
          <a:xfrm>
            <a:off x="4155284" y="6348817"/>
            <a:ext cx="4371710" cy="461665"/>
          </a:xfrm>
          <a:prstGeom prst="rect">
            <a:avLst/>
          </a:prstGeom>
          <a:noFill/>
          <a:ln>
            <a:solidFill>
              <a:schemeClr val="accent2"/>
            </a:solidFill>
          </a:ln>
        </p:spPr>
        <p:txBody>
          <a:bodyPr wrap="none" rtlCol="0">
            <a:spAutoFit/>
          </a:bodyPr>
          <a:lstStyle/>
          <a:p>
            <a:r>
              <a:rPr lang="en-US" sz="2400" b="1" dirty="0">
                <a:solidFill>
                  <a:schemeClr val="accent2"/>
                </a:solidFill>
                <a:latin typeface="Source Sans Pro" panose="020B0503030403020204" pitchFamily="34" charset="0"/>
                <a:ea typeface="Source Sans Pro" panose="020B0503030403020204" pitchFamily="34" charset="0"/>
              </a:rPr>
              <a:t>My Reflections on Kemi’s Roles</a:t>
            </a:r>
          </a:p>
        </p:txBody>
      </p:sp>
    </p:spTree>
    <p:extLst>
      <p:ext uri="{BB962C8B-B14F-4D97-AF65-F5344CB8AC3E}">
        <p14:creationId xmlns:p14="http://schemas.microsoft.com/office/powerpoint/2010/main" val="35596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0" grpId="0"/>
      <p:bldP spid="11" grpId="0"/>
      <p:bldP spid="12" grpId="0"/>
      <p:bldP spid="14" grpId="0"/>
      <p:bldP spid="15" grpId="0"/>
      <p:bldP spid="28"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6" name="Rectangle 5">
            <a:extLst>
              <a:ext uri="{FF2B5EF4-FFF2-40B4-BE49-F238E27FC236}">
                <a16:creationId xmlns:a16="http://schemas.microsoft.com/office/drawing/2014/main" id="{53343206-578B-BBE1-6303-718D6C08CB98}"/>
              </a:ext>
            </a:extLst>
          </p:cNvPr>
          <p:cNvSpPr/>
          <p:nvPr/>
        </p:nvSpPr>
        <p:spPr>
          <a:xfrm>
            <a:off x="5998189" y="3808427"/>
            <a:ext cx="3633215"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a:t>
            </a:r>
          </a:p>
        </p:txBody>
      </p:sp>
      <p:sp>
        <p:nvSpPr>
          <p:cNvPr id="7" name="Rectangle 6">
            <a:extLst>
              <a:ext uri="{FF2B5EF4-FFF2-40B4-BE49-F238E27FC236}">
                <a16:creationId xmlns:a16="http://schemas.microsoft.com/office/drawing/2014/main" id="{B0BF3E51-AD2A-CC44-953F-46BE098403F3}"/>
              </a:ext>
            </a:extLst>
          </p:cNvPr>
          <p:cNvSpPr/>
          <p:nvPr/>
        </p:nvSpPr>
        <p:spPr>
          <a:xfrm>
            <a:off x="5998186" y="4529124"/>
            <a:ext cx="1892360"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a:t>
            </a:r>
          </a:p>
        </p:txBody>
      </p:sp>
      <p:sp>
        <p:nvSpPr>
          <p:cNvPr id="8" name="Rectangle 7">
            <a:extLst>
              <a:ext uri="{FF2B5EF4-FFF2-40B4-BE49-F238E27FC236}">
                <a16:creationId xmlns:a16="http://schemas.microsoft.com/office/drawing/2014/main" id="{C78E1F55-5394-C5EF-9AAB-94F52F00A0A9}"/>
              </a:ext>
            </a:extLst>
          </p:cNvPr>
          <p:cNvSpPr/>
          <p:nvPr/>
        </p:nvSpPr>
        <p:spPr>
          <a:xfrm>
            <a:off x="5998186" y="5252988"/>
            <a:ext cx="3633218" cy="685800"/>
          </a:xfrm>
          <a:prstGeom prst="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Participation</a:t>
            </a:r>
          </a:p>
        </p:txBody>
      </p:sp>
      <p:cxnSp>
        <p:nvCxnSpPr>
          <p:cNvPr id="12" name="Straight Connector 11">
            <a:extLst>
              <a:ext uri="{FF2B5EF4-FFF2-40B4-BE49-F238E27FC236}">
                <a16:creationId xmlns:a16="http://schemas.microsoft.com/office/drawing/2014/main" id="{358FE962-67EA-E828-5F97-D8D54E52F4C0}"/>
              </a:ext>
            </a:extLst>
          </p:cNvPr>
          <p:cNvCxnSpPr>
            <a:cxnSpLocks/>
          </p:cNvCxnSpPr>
          <p:nvPr/>
        </p:nvCxnSpPr>
        <p:spPr>
          <a:xfrm>
            <a:off x="8671388" y="3517008"/>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88A619-42E0-F5BB-474C-1AEDEF5777C8}"/>
              </a:ext>
            </a:extLst>
          </p:cNvPr>
          <p:cNvSpPr txBox="1"/>
          <p:nvPr/>
        </p:nvSpPr>
        <p:spPr>
          <a:xfrm>
            <a:off x="8925212" y="3193842"/>
            <a:ext cx="452368" cy="646331"/>
          </a:xfrm>
          <a:prstGeom prst="rect">
            <a:avLst/>
          </a:prstGeom>
          <a:noFill/>
        </p:spPr>
        <p:txBody>
          <a:bodyPr wrap="none" rtlCol="0">
            <a:spAutoFit/>
          </a:bodyPr>
          <a:lstStyle/>
          <a:p>
            <a:r>
              <a:rPr lang="en-US" sz="3600" dirty="0"/>
              <a:t>A</a:t>
            </a:r>
          </a:p>
        </p:txBody>
      </p:sp>
      <p:sp>
        <p:nvSpPr>
          <p:cNvPr id="16" name="TextBox 15">
            <a:extLst>
              <a:ext uri="{FF2B5EF4-FFF2-40B4-BE49-F238E27FC236}">
                <a16:creationId xmlns:a16="http://schemas.microsoft.com/office/drawing/2014/main" id="{4C5EBD50-474A-4FD1-6ABA-85CAED5BCDB9}"/>
              </a:ext>
            </a:extLst>
          </p:cNvPr>
          <p:cNvSpPr txBox="1"/>
          <p:nvPr/>
        </p:nvSpPr>
        <p:spPr>
          <a:xfrm>
            <a:off x="7965196" y="3193841"/>
            <a:ext cx="452368" cy="646331"/>
          </a:xfrm>
          <a:prstGeom prst="rect">
            <a:avLst/>
          </a:prstGeom>
          <a:noFill/>
        </p:spPr>
        <p:txBody>
          <a:bodyPr wrap="none" rtlCol="0">
            <a:spAutoFit/>
          </a:bodyPr>
          <a:lstStyle/>
          <a:p>
            <a:r>
              <a:rPr lang="en-US" sz="3600" dirty="0"/>
              <a:t>B</a:t>
            </a:r>
          </a:p>
        </p:txBody>
      </p:sp>
      <p:cxnSp>
        <p:nvCxnSpPr>
          <p:cNvPr id="17" name="Straight Connector 16">
            <a:extLst>
              <a:ext uri="{FF2B5EF4-FFF2-40B4-BE49-F238E27FC236}">
                <a16:creationId xmlns:a16="http://schemas.microsoft.com/office/drawing/2014/main" id="{C9A61E80-6D69-1378-D347-095E367373D5}"/>
              </a:ext>
            </a:extLst>
          </p:cNvPr>
          <p:cNvCxnSpPr>
            <a:cxnSpLocks/>
          </p:cNvCxnSpPr>
          <p:nvPr/>
        </p:nvCxnSpPr>
        <p:spPr>
          <a:xfrm>
            <a:off x="7724453"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62A708-9F0A-07D7-B24B-0FFC40AAFDAD}"/>
              </a:ext>
            </a:extLst>
          </p:cNvPr>
          <p:cNvSpPr txBox="1"/>
          <p:nvPr/>
        </p:nvSpPr>
        <p:spPr>
          <a:xfrm>
            <a:off x="7005181" y="3162096"/>
            <a:ext cx="431528" cy="646331"/>
          </a:xfrm>
          <a:prstGeom prst="rect">
            <a:avLst/>
          </a:prstGeom>
          <a:noFill/>
        </p:spPr>
        <p:txBody>
          <a:bodyPr wrap="none" rtlCol="0">
            <a:spAutoFit/>
          </a:bodyPr>
          <a:lstStyle/>
          <a:p>
            <a:r>
              <a:rPr lang="en-US" sz="3600" dirty="0"/>
              <a:t>C</a:t>
            </a:r>
          </a:p>
        </p:txBody>
      </p:sp>
      <p:cxnSp>
        <p:nvCxnSpPr>
          <p:cNvPr id="20" name="Straight Connector 19">
            <a:extLst>
              <a:ext uri="{FF2B5EF4-FFF2-40B4-BE49-F238E27FC236}">
                <a16:creationId xmlns:a16="http://schemas.microsoft.com/office/drawing/2014/main" id="{FC0976AC-85E9-1F44-590D-42B4BF29ED41}"/>
              </a:ext>
            </a:extLst>
          </p:cNvPr>
          <p:cNvCxnSpPr>
            <a:cxnSpLocks/>
          </p:cNvCxnSpPr>
          <p:nvPr/>
        </p:nvCxnSpPr>
        <p:spPr>
          <a:xfrm>
            <a:off x="6787792"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9B89DD2-4536-32C6-06E8-9EECD9F8BB7A}"/>
              </a:ext>
            </a:extLst>
          </p:cNvPr>
          <p:cNvSpPr txBox="1"/>
          <p:nvPr/>
        </p:nvSpPr>
        <p:spPr>
          <a:xfrm>
            <a:off x="6138876" y="3162095"/>
            <a:ext cx="396262" cy="646331"/>
          </a:xfrm>
          <a:prstGeom prst="rect">
            <a:avLst/>
          </a:prstGeom>
          <a:noFill/>
        </p:spPr>
        <p:txBody>
          <a:bodyPr wrap="none" rtlCol="0">
            <a:spAutoFit/>
          </a:bodyPr>
          <a:lstStyle/>
          <a:p>
            <a:r>
              <a:rPr lang="en-US" sz="3600" dirty="0"/>
              <a:t>F</a:t>
            </a:r>
          </a:p>
        </p:txBody>
      </p:sp>
      <p:sp>
        <p:nvSpPr>
          <p:cNvPr id="22" name="TextBox 21">
            <a:extLst>
              <a:ext uri="{FF2B5EF4-FFF2-40B4-BE49-F238E27FC236}">
                <a16:creationId xmlns:a16="http://schemas.microsoft.com/office/drawing/2014/main" id="{BB1EA54E-8ED9-7736-7FFB-DAF55B1D4A84}"/>
              </a:ext>
            </a:extLst>
          </p:cNvPr>
          <p:cNvSpPr txBox="1"/>
          <p:nvPr/>
        </p:nvSpPr>
        <p:spPr>
          <a:xfrm>
            <a:off x="854019" y="3442170"/>
            <a:ext cx="3796354" cy="3046988"/>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Each category has cutoffs, need A/B/C level across </a:t>
            </a:r>
            <a:r>
              <a:rPr lang="en-US" sz="2400" i="1" dirty="0">
                <a:latin typeface="Source Serif Pro" panose="02040603050405020204" pitchFamily="18" charset="0"/>
                <a:ea typeface="Source Serif Pro" panose="02040603050405020204" pitchFamily="18" charset="0"/>
              </a:rPr>
              <a:t>all</a:t>
            </a:r>
            <a:r>
              <a:rPr lang="en-US" sz="2400" dirty="0">
                <a:latin typeface="Source Serif Pro" panose="02040603050405020204" pitchFamily="18" charset="0"/>
                <a:ea typeface="Source Serif Pro" panose="02040603050405020204" pitchFamily="18" charset="0"/>
              </a:rPr>
              <a:t> categories for that grade.</a:t>
            </a:r>
          </a:p>
          <a:p>
            <a:pPr algn="ctr"/>
            <a:endParaRPr lang="en-US" sz="2400" dirty="0">
              <a:latin typeface="Source Serif Pro" panose="02040603050405020204" pitchFamily="18" charset="0"/>
              <a:ea typeface="Source Serif Pro" panose="02040603050405020204" pitchFamily="18" charset="0"/>
            </a:endParaRPr>
          </a:p>
          <a:p>
            <a:pPr algn="ctr"/>
            <a:r>
              <a:rPr lang="en-US" sz="2400" dirty="0">
                <a:latin typeface="Source Serif Pro" panose="02040603050405020204" pitchFamily="18" charset="0"/>
                <a:ea typeface="Source Serif Pro" panose="02040603050405020204" pitchFamily="18" charset="0"/>
              </a:rPr>
              <a:t>All course activities are incentivized and have high standards, all give multiple tries.</a:t>
            </a:r>
          </a:p>
        </p:txBody>
      </p:sp>
      <p:sp>
        <p:nvSpPr>
          <p:cNvPr id="9" name="TextBox 8">
            <a:extLst>
              <a:ext uri="{FF2B5EF4-FFF2-40B4-BE49-F238E27FC236}">
                <a16:creationId xmlns:a16="http://schemas.microsoft.com/office/drawing/2014/main" id="{4996BA5F-17FA-6B11-2D33-50B9BBE3464D}"/>
              </a:ext>
            </a:extLst>
          </p:cNvPr>
          <p:cNvSpPr txBox="1"/>
          <p:nvPr/>
        </p:nvSpPr>
        <p:spPr>
          <a:xfrm>
            <a:off x="9110473" y="4641191"/>
            <a:ext cx="3796354" cy="461665"/>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Final grade: B</a:t>
            </a:r>
          </a:p>
        </p:txBody>
      </p:sp>
      <p:sp>
        <p:nvSpPr>
          <p:cNvPr id="24" name="Rectangle 23">
            <a:extLst>
              <a:ext uri="{FF2B5EF4-FFF2-40B4-BE49-F238E27FC236}">
                <a16:creationId xmlns:a16="http://schemas.microsoft.com/office/drawing/2014/main" id="{FDD8C5FE-DE64-CFA9-6041-71E880578BCF}"/>
              </a:ext>
            </a:extLst>
          </p:cNvPr>
          <p:cNvSpPr/>
          <p:nvPr/>
        </p:nvSpPr>
        <p:spPr>
          <a:xfrm>
            <a:off x="9022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a:t>
            </a:r>
          </a:p>
        </p:txBody>
      </p:sp>
      <p:sp>
        <p:nvSpPr>
          <p:cNvPr id="25" name="Rectangle 24">
            <a:extLst>
              <a:ext uri="{FF2B5EF4-FFF2-40B4-BE49-F238E27FC236}">
                <a16:creationId xmlns:a16="http://schemas.microsoft.com/office/drawing/2014/main" id="{45443EB4-C98D-EE6F-6F52-203FFA749827}"/>
              </a:ext>
            </a:extLst>
          </p:cNvPr>
          <p:cNvSpPr/>
          <p:nvPr/>
        </p:nvSpPr>
        <p:spPr>
          <a:xfrm>
            <a:off x="45598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a:t>
            </a:r>
          </a:p>
        </p:txBody>
      </p:sp>
      <p:sp>
        <p:nvSpPr>
          <p:cNvPr id="26" name="Rectangle 25">
            <a:extLst>
              <a:ext uri="{FF2B5EF4-FFF2-40B4-BE49-F238E27FC236}">
                <a16:creationId xmlns:a16="http://schemas.microsoft.com/office/drawing/2014/main" id="{F77CFFA4-D3ED-90F0-3AFD-C7070183F04F}"/>
              </a:ext>
            </a:extLst>
          </p:cNvPr>
          <p:cNvSpPr/>
          <p:nvPr/>
        </p:nvSpPr>
        <p:spPr>
          <a:xfrm>
            <a:off x="8217408" y="1177830"/>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Lab Attendance</a:t>
            </a:r>
          </a:p>
          <a:p>
            <a:pPr algn="ctr"/>
            <a:r>
              <a:rPr lang="en-US" dirty="0">
                <a:latin typeface="Source Sans Pro" panose="020B0503030403020204" pitchFamily="34" charset="0"/>
                <a:ea typeface="Source Sans Pro" panose="020B0503030403020204" pitchFamily="34" charset="0"/>
              </a:rPr>
              <a:t>20%</a:t>
            </a:r>
          </a:p>
        </p:txBody>
      </p:sp>
      <p:sp>
        <p:nvSpPr>
          <p:cNvPr id="27" name="Rectangle 26">
            <a:extLst>
              <a:ext uri="{FF2B5EF4-FFF2-40B4-BE49-F238E27FC236}">
                <a16:creationId xmlns:a16="http://schemas.microsoft.com/office/drawing/2014/main" id="{C68DEDF6-7C53-00EA-5D2F-994C34D17CF7}"/>
              </a:ext>
            </a:extLst>
          </p:cNvPr>
          <p:cNvSpPr/>
          <p:nvPr/>
        </p:nvSpPr>
        <p:spPr>
          <a:xfrm>
            <a:off x="888354" y="1953686"/>
            <a:ext cx="7315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80%</a:t>
            </a:r>
          </a:p>
        </p:txBody>
      </p:sp>
      <p:sp>
        <p:nvSpPr>
          <p:cNvPr id="28" name="Rectangle 27">
            <a:extLst>
              <a:ext uri="{FF2B5EF4-FFF2-40B4-BE49-F238E27FC236}">
                <a16:creationId xmlns:a16="http://schemas.microsoft.com/office/drawing/2014/main" id="{D8902404-9680-ABF2-78FA-8630D45AECD3}"/>
              </a:ext>
            </a:extLst>
          </p:cNvPr>
          <p:cNvSpPr/>
          <p:nvPr/>
        </p:nvSpPr>
        <p:spPr>
          <a:xfrm>
            <a:off x="8203554" y="1953686"/>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Other stuff 20%</a:t>
            </a:r>
          </a:p>
        </p:txBody>
      </p:sp>
      <p:sp>
        <p:nvSpPr>
          <p:cNvPr id="29" name="Multiply 28">
            <a:extLst>
              <a:ext uri="{FF2B5EF4-FFF2-40B4-BE49-F238E27FC236}">
                <a16:creationId xmlns:a16="http://schemas.microsoft.com/office/drawing/2014/main" id="{E392B780-F7E0-5CF8-72EC-007E323185E8}"/>
              </a:ext>
            </a:extLst>
          </p:cNvPr>
          <p:cNvSpPr/>
          <p:nvPr/>
        </p:nvSpPr>
        <p:spPr>
          <a:xfrm>
            <a:off x="395267" y="565889"/>
            <a:ext cx="11205837" cy="2730572"/>
          </a:xfrm>
          <a:prstGeom prst="mathMultiply">
            <a:avLst>
              <a:gd name="adj1" fmla="val 5742"/>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836096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6" name="Rectangle 5">
            <a:extLst>
              <a:ext uri="{FF2B5EF4-FFF2-40B4-BE49-F238E27FC236}">
                <a16:creationId xmlns:a16="http://schemas.microsoft.com/office/drawing/2014/main" id="{53343206-578B-BBE1-6303-718D6C08CB98}"/>
              </a:ext>
            </a:extLst>
          </p:cNvPr>
          <p:cNvSpPr/>
          <p:nvPr/>
        </p:nvSpPr>
        <p:spPr>
          <a:xfrm>
            <a:off x="5998189" y="3808427"/>
            <a:ext cx="1527919"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a:t>
            </a:r>
          </a:p>
        </p:txBody>
      </p:sp>
      <p:sp>
        <p:nvSpPr>
          <p:cNvPr id="7" name="Rectangle 6">
            <a:extLst>
              <a:ext uri="{FF2B5EF4-FFF2-40B4-BE49-F238E27FC236}">
                <a16:creationId xmlns:a16="http://schemas.microsoft.com/office/drawing/2014/main" id="{B0BF3E51-AD2A-CC44-953F-46BE098403F3}"/>
              </a:ext>
            </a:extLst>
          </p:cNvPr>
          <p:cNvSpPr/>
          <p:nvPr/>
        </p:nvSpPr>
        <p:spPr>
          <a:xfrm>
            <a:off x="5998186" y="4529124"/>
            <a:ext cx="1892360"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a:t>
            </a:r>
          </a:p>
        </p:txBody>
      </p:sp>
      <p:sp>
        <p:nvSpPr>
          <p:cNvPr id="8" name="Rectangle 7">
            <a:extLst>
              <a:ext uri="{FF2B5EF4-FFF2-40B4-BE49-F238E27FC236}">
                <a16:creationId xmlns:a16="http://schemas.microsoft.com/office/drawing/2014/main" id="{C78E1F55-5394-C5EF-9AAB-94F52F00A0A9}"/>
              </a:ext>
            </a:extLst>
          </p:cNvPr>
          <p:cNvSpPr/>
          <p:nvPr/>
        </p:nvSpPr>
        <p:spPr>
          <a:xfrm>
            <a:off x="5998186" y="5252988"/>
            <a:ext cx="3633218" cy="685800"/>
          </a:xfrm>
          <a:prstGeom prst="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Participation</a:t>
            </a:r>
          </a:p>
        </p:txBody>
      </p:sp>
      <p:cxnSp>
        <p:nvCxnSpPr>
          <p:cNvPr id="12" name="Straight Connector 11">
            <a:extLst>
              <a:ext uri="{FF2B5EF4-FFF2-40B4-BE49-F238E27FC236}">
                <a16:creationId xmlns:a16="http://schemas.microsoft.com/office/drawing/2014/main" id="{358FE962-67EA-E828-5F97-D8D54E52F4C0}"/>
              </a:ext>
            </a:extLst>
          </p:cNvPr>
          <p:cNvCxnSpPr>
            <a:cxnSpLocks/>
          </p:cNvCxnSpPr>
          <p:nvPr/>
        </p:nvCxnSpPr>
        <p:spPr>
          <a:xfrm>
            <a:off x="8671388" y="3517008"/>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88A619-42E0-F5BB-474C-1AEDEF5777C8}"/>
              </a:ext>
            </a:extLst>
          </p:cNvPr>
          <p:cNvSpPr txBox="1"/>
          <p:nvPr/>
        </p:nvSpPr>
        <p:spPr>
          <a:xfrm>
            <a:off x="8925212" y="3193842"/>
            <a:ext cx="452368" cy="646331"/>
          </a:xfrm>
          <a:prstGeom prst="rect">
            <a:avLst/>
          </a:prstGeom>
          <a:noFill/>
        </p:spPr>
        <p:txBody>
          <a:bodyPr wrap="none" rtlCol="0">
            <a:spAutoFit/>
          </a:bodyPr>
          <a:lstStyle/>
          <a:p>
            <a:r>
              <a:rPr lang="en-US" sz="3600" dirty="0"/>
              <a:t>A</a:t>
            </a:r>
          </a:p>
        </p:txBody>
      </p:sp>
      <p:sp>
        <p:nvSpPr>
          <p:cNvPr id="16" name="TextBox 15">
            <a:extLst>
              <a:ext uri="{FF2B5EF4-FFF2-40B4-BE49-F238E27FC236}">
                <a16:creationId xmlns:a16="http://schemas.microsoft.com/office/drawing/2014/main" id="{4C5EBD50-474A-4FD1-6ABA-85CAED5BCDB9}"/>
              </a:ext>
            </a:extLst>
          </p:cNvPr>
          <p:cNvSpPr txBox="1"/>
          <p:nvPr/>
        </p:nvSpPr>
        <p:spPr>
          <a:xfrm>
            <a:off x="7965196" y="3193841"/>
            <a:ext cx="452368" cy="646331"/>
          </a:xfrm>
          <a:prstGeom prst="rect">
            <a:avLst/>
          </a:prstGeom>
          <a:noFill/>
        </p:spPr>
        <p:txBody>
          <a:bodyPr wrap="none" rtlCol="0">
            <a:spAutoFit/>
          </a:bodyPr>
          <a:lstStyle/>
          <a:p>
            <a:r>
              <a:rPr lang="en-US" sz="3600" dirty="0"/>
              <a:t>B</a:t>
            </a:r>
          </a:p>
        </p:txBody>
      </p:sp>
      <p:cxnSp>
        <p:nvCxnSpPr>
          <p:cNvPr id="17" name="Straight Connector 16">
            <a:extLst>
              <a:ext uri="{FF2B5EF4-FFF2-40B4-BE49-F238E27FC236}">
                <a16:creationId xmlns:a16="http://schemas.microsoft.com/office/drawing/2014/main" id="{C9A61E80-6D69-1378-D347-095E367373D5}"/>
              </a:ext>
            </a:extLst>
          </p:cNvPr>
          <p:cNvCxnSpPr>
            <a:cxnSpLocks/>
          </p:cNvCxnSpPr>
          <p:nvPr/>
        </p:nvCxnSpPr>
        <p:spPr>
          <a:xfrm>
            <a:off x="7724453"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62A708-9F0A-07D7-B24B-0FFC40AAFDAD}"/>
              </a:ext>
            </a:extLst>
          </p:cNvPr>
          <p:cNvSpPr txBox="1"/>
          <p:nvPr/>
        </p:nvSpPr>
        <p:spPr>
          <a:xfrm>
            <a:off x="7005181" y="3162096"/>
            <a:ext cx="431528" cy="646331"/>
          </a:xfrm>
          <a:prstGeom prst="rect">
            <a:avLst/>
          </a:prstGeom>
          <a:noFill/>
        </p:spPr>
        <p:txBody>
          <a:bodyPr wrap="none" rtlCol="0">
            <a:spAutoFit/>
          </a:bodyPr>
          <a:lstStyle/>
          <a:p>
            <a:r>
              <a:rPr lang="en-US" sz="3600" dirty="0"/>
              <a:t>C</a:t>
            </a:r>
          </a:p>
        </p:txBody>
      </p:sp>
      <p:cxnSp>
        <p:nvCxnSpPr>
          <p:cNvPr id="20" name="Straight Connector 19">
            <a:extLst>
              <a:ext uri="{FF2B5EF4-FFF2-40B4-BE49-F238E27FC236}">
                <a16:creationId xmlns:a16="http://schemas.microsoft.com/office/drawing/2014/main" id="{FC0976AC-85E9-1F44-590D-42B4BF29ED41}"/>
              </a:ext>
            </a:extLst>
          </p:cNvPr>
          <p:cNvCxnSpPr>
            <a:cxnSpLocks/>
          </p:cNvCxnSpPr>
          <p:nvPr/>
        </p:nvCxnSpPr>
        <p:spPr>
          <a:xfrm>
            <a:off x="6787792"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9B89DD2-4536-32C6-06E8-9EECD9F8BB7A}"/>
              </a:ext>
            </a:extLst>
          </p:cNvPr>
          <p:cNvSpPr txBox="1"/>
          <p:nvPr/>
        </p:nvSpPr>
        <p:spPr>
          <a:xfrm>
            <a:off x="6138876" y="3162095"/>
            <a:ext cx="396262" cy="646331"/>
          </a:xfrm>
          <a:prstGeom prst="rect">
            <a:avLst/>
          </a:prstGeom>
          <a:noFill/>
        </p:spPr>
        <p:txBody>
          <a:bodyPr wrap="none" rtlCol="0">
            <a:spAutoFit/>
          </a:bodyPr>
          <a:lstStyle/>
          <a:p>
            <a:r>
              <a:rPr lang="en-US" sz="3600" dirty="0"/>
              <a:t>F</a:t>
            </a:r>
          </a:p>
        </p:txBody>
      </p:sp>
      <p:sp>
        <p:nvSpPr>
          <p:cNvPr id="22" name="TextBox 21">
            <a:extLst>
              <a:ext uri="{FF2B5EF4-FFF2-40B4-BE49-F238E27FC236}">
                <a16:creationId xmlns:a16="http://schemas.microsoft.com/office/drawing/2014/main" id="{BB1EA54E-8ED9-7736-7FFB-DAF55B1D4A84}"/>
              </a:ext>
            </a:extLst>
          </p:cNvPr>
          <p:cNvSpPr txBox="1"/>
          <p:nvPr/>
        </p:nvSpPr>
        <p:spPr>
          <a:xfrm>
            <a:off x="854019" y="3442170"/>
            <a:ext cx="3796354" cy="3046988"/>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Each category has cutoffs, need A/B/C level across </a:t>
            </a:r>
            <a:r>
              <a:rPr lang="en-US" sz="2400" i="1" dirty="0">
                <a:latin typeface="Source Serif Pro" panose="02040603050405020204" pitchFamily="18" charset="0"/>
                <a:ea typeface="Source Serif Pro" panose="02040603050405020204" pitchFamily="18" charset="0"/>
              </a:rPr>
              <a:t>all</a:t>
            </a:r>
            <a:r>
              <a:rPr lang="en-US" sz="2400" dirty="0">
                <a:latin typeface="Source Serif Pro" panose="02040603050405020204" pitchFamily="18" charset="0"/>
                <a:ea typeface="Source Serif Pro" panose="02040603050405020204" pitchFamily="18" charset="0"/>
              </a:rPr>
              <a:t> categories for that grade.</a:t>
            </a:r>
          </a:p>
          <a:p>
            <a:pPr algn="ctr"/>
            <a:endParaRPr lang="en-US" sz="2400" dirty="0">
              <a:latin typeface="Source Serif Pro" panose="02040603050405020204" pitchFamily="18" charset="0"/>
              <a:ea typeface="Source Serif Pro" panose="02040603050405020204" pitchFamily="18" charset="0"/>
            </a:endParaRPr>
          </a:p>
          <a:p>
            <a:pPr algn="ctr"/>
            <a:r>
              <a:rPr lang="en-US" sz="2400" dirty="0">
                <a:latin typeface="Source Serif Pro" panose="02040603050405020204" pitchFamily="18" charset="0"/>
                <a:ea typeface="Source Serif Pro" panose="02040603050405020204" pitchFamily="18" charset="0"/>
              </a:rPr>
              <a:t>All course activities are incentivized and have high standards, all give multiple tries.</a:t>
            </a:r>
          </a:p>
        </p:txBody>
      </p:sp>
      <p:sp>
        <p:nvSpPr>
          <p:cNvPr id="9" name="TextBox 8">
            <a:extLst>
              <a:ext uri="{FF2B5EF4-FFF2-40B4-BE49-F238E27FC236}">
                <a16:creationId xmlns:a16="http://schemas.microsoft.com/office/drawing/2014/main" id="{4996BA5F-17FA-6B11-2D33-50B9BBE3464D}"/>
              </a:ext>
            </a:extLst>
          </p:cNvPr>
          <p:cNvSpPr txBox="1"/>
          <p:nvPr/>
        </p:nvSpPr>
        <p:spPr>
          <a:xfrm>
            <a:off x="9110473" y="4641191"/>
            <a:ext cx="3796354" cy="461665"/>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Final grade: C</a:t>
            </a:r>
          </a:p>
        </p:txBody>
      </p:sp>
      <p:sp>
        <p:nvSpPr>
          <p:cNvPr id="25" name="Rectangle 24">
            <a:extLst>
              <a:ext uri="{FF2B5EF4-FFF2-40B4-BE49-F238E27FC236}">
                <a16:creationId xmlns:a16="http://schemas.microsoft.com/office/drawing/2014/main" id="{20B9C9B2-97CD-5132-2521-C656E65077FC}"/>
              </a:ext>
            </a:extLst>
          </p:cNvPr>
          <p:cNvSpPr/>
          <p:nvPr/>
        </p:nvSpPr>
        <p:spPr>
          <a:xfrm>
            <a:off x="9022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a:t>
            </a:r>
          </a:p>
        </p:txBody>
      </p:sp>
      <p:sp>
        <p:nvSpPr>
          <p:cNvPr id="26" name="Rectangle 25">
            <a:extLst>
              <a:ext uri="{FF2B5EF4-FFF2-40B4-BE49-F238E27FC236}">
                <a16:creationId xmlns:a16="http://schemas.microsoft.com/office/drawing/2014/main" id="{99B513E1-9621-1819-31A9-63ACE6D738AA}"/>
              </a:ext>
            </a:extLst>
          </p:cNvPr>
          <p:cNvSpPr/>
          <p:nvPr/>
        </p:nvSpPr>
        <p:spPr>
          <a:xfrm>
            <a:off x="45598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a:t>
            </a:r>
          </a:p>
        </p:txBody>
      </p:sp>
      <p:sp>
        <p:nvSpPr>
          <p:cNvPr id="27" name="Rectangle 26">
            <a:extLst>
              <a:ext uri="{FF2B5EF4-FFF2-40B4-BE49-F238E27FC236}">
                <a16:creationId xmlns:a16="http://schemas.microsoft.com/office/drawing/2014/main" id="{CF9CC5EE-6DAF-D857-3256-CE26D72033CE}"/>
              </a:ext>
            </a:extLst>
          </p:cNvPr>
          <p:cNvSpPr/>
          <p:nvPr/>
        </p:nvSpPr>
        <p:spPr>
          <a:xfrm>
            <a:off x="8217408" y="1177830"/>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Lab Attendance</a:t>
            </a:r>
          </a:p>
          <a:p>
            <a:pPr algn="ctr"/>
            <a:r>
              <a:rPr lang="en-US" dirty="0">
                <a:latin typeface="Source Sans Pro" panose="020B0503030403020204" pitchFamily="34" charset="0"/>
                <a:ea typeface="Source Sans Pro" panose="020B0503030403020204" pitchFamily="34" charset="0"/>
              </a:rPr>
              <a:t>20%</a:t>
            </a:r>
          </a:p>
        </p:txBody>
      </p:sp>
      <p:sp>
        <p:nvSpPr>
          <p:cNvPr id="28" name="Rectangle 27">
            <a:extLst>
              <a:ext uri="{FF2B5EF4-FFF2-40B4-BE49-F238E27FC236}">
                <a16:creationId xmlns:a16="http://schemas.microsoft.com/office/drawing/2014/main" id="{6E73D8B4-E059-7FFB-9F78-213A1A4A916E}"/>
              </a:ext>
            </a:extLst>
          </p:cNvPr>
          <p:cNvSpPr/>
          <p:nvPr/>
        </p:nvSpPr>
        <p:spPr>
          <a:xfrm>
            <a:off x="888354" y="1953686"/>
            <a:ext cx="7315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80%</a:t>
            </a:r>
          </a:p>
        </p:txBody>
      </p:sp>
      <p:sp>
        <p:nvSpPr>
          <p:cNvPr id="29" name="Rectangle 28">
            <a:extLst>
              <a:ext uri="{FF2B5EF4-FFF2-40B4-BE49-F238E27FC236}">
                <a16:creationId xmlns:a16="http://schemas.microsoft.com/office/drawing/2014/main" id="{7C87AAEE-230E-7421-AEC6-C65292211867}"/>
              </a:ext>
            </a:extLst>
          </p:cNvPr>
          <p:cNvSpPr/>
          <p:nvPr/>
        </p:nvSpPr>
        <p:spPr>
          <a:xfrm>
            <a:off x="8203554" y="1953686"/>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Other stuff 20%</a:t>
            </a:r>
          </a:p>
        </p:txBody>
      </p:sp>
      <p:sp>
        <p:nvSpPr>
          <p:cNvPr id="30" name="Multiply 29">
            <a:extLst>
              <a:ext uri="{FF2B5EF4-FFF2-40B4-BE49-F238E27FC236}">
                <a16:creationId xmlns:a16="http://schemas.microsoft.com/office/drawing/2014/main" id="{DC7274BE-07AD-12C2-12CA-87C98418787F}"/>
              </a:ext>
            </a:extLst>
          </p:cNvPr>
          <p:cNvSpPr/>
          <p:nvPr/>
        </p:nvSpPr>
        <p:spPr>
          <a:xfrm>
            <a:off x="395267" y="565889"/>
            <a:ext cx="11205837" cy="2730572"/>
          </a:xfrm>
          <a:prstGeom prst="mathMultiply">
            <a:avLst>
              <a:gd name="adj1" fmla="val 5742"/>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83350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5729978F-91BE-AC6B-DFA8-01F8BAA9014A}"/>
              </a:ext>
            </a:extLst>
          </p:cNvPr>
          <p:cNvSpPr/>
          <p:nvPr/>
        </p:nvSpPr>
        <p:spPr>
          <a:xfrm>
            <a:off x="0" y="0"/>
            <a:ext cx="12192000" cy="796866"/>
          </a:xfrm>
          <a:prstGeom prst="rect">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sz="3600" dirty="0">
                <a:latin typeface="Source Sans Pro" panose="020B0503030403020204" pitchFamily="34" charset="0"/>
                <a:ea typeface="Source Sans Pro" panose="020B0503030403020204" pitchFamily="34" charset="0"/>
              </a:rPr>
              <a:t>Putting it all together – course grades</a:t>
            </a:r>
          </a:p>
        </p:txBody>
      </p:sp>
      <p:sp>
        <p:nvSpPr>
          <p:cNvPr id="6" name="Rectangle 5">
            <a:extLst>
              <a:ext uri="{FF2B5EF4-FFF2-40B4-BE49-F238E27FC236}">
                <a16:creationId xmlns:a16="http://schemas.microsoft.com/office/drawing/2014/main" id="{53343206-578B-BBE1-6303-718D6C08CB98}"/>
              </a:ext>
            </a:extLst>
          </p:cNvPr>
          <p:cNvSpPr/>
          <p:nvPr/>
        </p:nvSpPr>
        <p:spPr>
          <a:xfrm>
            <a:off x="5998189" y="3808427"/>
            <a:ext cx="3379382"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a:t>
            </a:r>
          </a:p>
        </p:txBody>
      </p:sp>
      <p:sp>
        <p:nvSpPr>
          <p:cNvPr id="7" name="Rectangle 6">
            <a:extLst>
              <a:ext uri="{FF2B5EF4-FFF2-40B4-BE49-F238E27FC236}">
                <a16:creationId xmlns:a16="http://schemas.microsoft.com/office/drawing/2014/main" id="{B0BF3E51-AD2A-CC44-953F-46BE098403F3}"/>
              </a:ext>
            </a:extLst>
          </p:cNvPr>
          <p:cNvSpPr/>
          <p:nvPr/>
        </p:nvSpPr>
        <p:spPr>
          <a:xfrm>
            <a:off x="5998185" y="4529124"/>
            <a:ext cx="3633209"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a:t>
            </a:r>
          </a:p>
        </p:txBody>
      </p:sp>
      <p:sp>
        <p:nvSpPr>
          <p:cNvPr id="8" name="Rectangle 7">
            <a:extLst>
              <a:ext uri="{FF2B5EF4-FFF2-40B4-BE49-F238E27FC236}">
                <a16:creationId xmlns:a16="http://schemas.microsoft.com/office/drawing/2014/main" id="{C78E1F55-5394-C5EF-9AAB-94F52F00A0A9}"/>
              </a:ext>
            </a:extLst>
          </p:cNvPr>
          <p:cNvSpPr/>
          <p:nvPr/>
        </p:nvSpPr>
        <p:spPr>
          <a:xfrm>
            <a:off x="5998186" y="5252988"/>
            <a:ext cx="2847863" cy="685800"/>
          </a:xfrm>
          <a:prstGeom prst="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Participation</a:t>
            </a:r>
          </a:p>
        </p:txBody>
      </p:sp>
      <p:cxnSp>
        <p:nvCxnSpPr>
          <p:cNvPr id="12" name="Straight Connector 11">
            <a:extLst>
              <a:ext uri="{FF2B5EF4-FFF2-40B4-BE49-F238E27FC236}">
                <a16:creationId xmlns:a16="http://schemas.microsoft.com/office/drawing/2014/main" id="{358FE962-67EA-E828-5F97-D8D54E52F4C0}"/>
              </a:ext>
            </a:extLst>
          </p:cNvPr>
          <p:cNvCxnSpPr>
            <a:cxnSpLocks/>
          </p:cNvCxnSpPr>
          <p:nvPr/>
        </p:nvCxnSpPr>
        <p:spPr>
          <a:xfrm>
            <a:off x="8671388" y="3517008"/>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6D88A619-42E0-F5BB-474C-1AEDEF5777C8}"/>
              </a:ext>
            </a:extLst>
          </p:cNvPr>
          <p:cNvSpPr txBox="1"/>
          <p:nvPr/>
        </p:nvSpPr>
        <p:spPr>
          <a:xfrm>
            <a:off x="8925212" y="3193842"/>
            <a:ext cx="452368" cy="646331"/>
          </a:xfrm>
          <a:prstGeom prst="rect">
            <a:avLst/>
          </a:prstGeom>
          <a:noFill/>
        </p:spPr>
        <p:txBody>
          <a:bodyPr wrap="none" rtlCol="0">
            <a:spAutoFit/>
          </a:bodyPr>
          <a:lstStyle/>
          <a:p>
            <a:r>
              <a:rPr lang="en-US" sz="3600" dirty="0"/>
              <a:t>A</a:t>
            </a:r>
          </a:p>
        </p:txBody>
      </p:sp>
      <p:sp>
        <p:nvSpPr>
          <p:cNvPr id="16" name="TextBox 15">
            <a:extLst>
              <a:ext uri="{FF2B5EF4-FFF2-40B4-BE49-F238E27FC236}">
                <a16:creationId xmlns:a16="http://schemas.microsoft.com/office/drawing/2014/main" id="{4C5EBD50-474A-4FD1-6ABA-85CAED5BCDB9}"/>
              </a:ext>
            </a:extLst>
          </p:cNvPr>
          <p:cNvSpPr txBox="1"/>
          <p:nvPr/>
        </p:nvSpPr>
        <p:spPr>
          <a:xfrm>
            <a:off x="7965196" y="3193841"/>
            <a:ext cx="452368" cy="646331"/>
          </a:xfrm>
          <a:prstGeom prst="rect">
            <a:avLst/>
          </a:prstGeom>
          <a:noFill/>
        </p:spPr>
        <p:txBody>
          <a:bodyPr wrap="none" rtlCol="0">
            <a:spAutoFit/>
          </a:bodyPr>
          <a:lstStyle/>
          <a:p>
            <a:r>
              <a:rPr lang="en-US" sz="3600" dirty="0"/>
              <a:t>B</a:t>
            </a:r>
          </a:p>
        </p:txBody>
      </p:sp>
      <p:cxnSp>
        <p:nvCxnSpPr>
          <p:cNvPr id="17" name="Straight Connector 16">
            <a:extLst>
              <a:ext uri="{FF2B5EF4-FFF2-40B4-BE49-F238E27FC236}">
                <a16:creationId xmlns:a16="http://schemas.microsoft.com/office/drawing/2014/main" id="{C9A61E80-6D69-1378-D347-095E367373D5}"/>
              </a:ext>
            </a:extLst>
          </p:cNvPr>
          <p:cNvCxnSpPr>
            <a:cxnSpLocks/>
          </p:cNvCxnSpPr>
          <p:nvPr/>
        </p:nvCxnSpPr>
        <p:spPr>
          <a:xfrm>
            <a:off x="7724453"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F62A708-9F0A-07D7-B24B-0FFC40AAFDAD}"/>
              </a:ext>
            </a:extLst>
          </p:cNvPr>
          <p:cNvSpPr txBox="1"/>
          <p:nvPr/>
        </p:nvSpPr>
        <p:spPr>
          <a:xfrm>
            <a:off x="7005181" y="3162096"/>
            <a:ext cx="431528" cy="646331"/>
          </a:xfrm>
          <a:prstGeom prst="rect">
            <a:avLst/>
          </a:prstGeom>
          <a:noFill/>
        </p:spPr>
        <p:txBody>
          <a:bodyPr wrap="none" rtlCol="0">
            <a:spAutoFit/>
          </a:bodyPr>
          <a:lstStyle/>
          <a:p>
            <a:r>
              <a:rPr lang="en-US" sz="3600" dirty="0"/>
              <a:t>C</a:t>
            </a:r>
          </a:p>
        </p:txBody>
      </p:sp>
      <p:cxnSp>
        <p:nvCxnSpPr>
          <p:cNvPr id="20" name="Straight Connector 19">
            <a:extLst>
              <a:ext uri="{FF2B5EF4-FFF2-40B4-BE49-F238E27FC236}">
                <a16:creationId xmlns:a16="http://schemas.microsoft.com/office/drawing/2014/main" id="{FC0976AC-85E9-1F44-590D-42B4BF29ED41}"/>
              </a:ext>
            </a:extLst>
          </p:cNvPr>
          <p:cNvCxnSpPr>
            <a:cxnSpLocks/>
          </p:cNvCxnSpPr>
          <p:nvPr/>
        </p:nvCxnSpPr>
        <p:spPr>
          <a:xfrm>
            <a:off x="6787792" y="3537282"/>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9B89DD2-4536-32C6-06E8-9EECD9F8BB7A}"/>
              </a:ext>
            </a:extLst>
          </p:cNvPr>
          <p:cNvSpPr txBox="1"/>
          <p:nvPr/>
        </p:nvSpPr>
        <p:spPr>
          <a:xfrm>
            <a:off x="6138876" y="3162095"/>
            <a:ext cx="396262" cy="646331"/>
          </a:xfrm>
          <a:prstGeom prst="rect">
            <a:avLst/>
          </a:prstGeom>
          <a:noFill/>
        </p:spPr>
        <p:txBody>
          <a:bodyPr wrap="none" rtlCol="0">
            <a:spAutoFit/>
          </a:bodyPr>
          <a:lstStyle/>
          <a:p>
            <a:r>
              <a:rPr lang="en-US" sz="3600" dirty="0"/>
              <a:t>F</a:t>
            </a:r>
          </a:p>
        </p:txBody>
      </p:sp>
      <p:sp>
        <p:nvSpPr>
          <p:cNvPr id="22" name="TextBox 21">
            <a:extLst>
              <a:ext uri="{FF2B5EF4-FFF2-40B4-BE49-F238E27FC236}">
                <a16:creationId xmlns:a16="http://schemas.microsoft.com/office/drawing/2014/main" id="{BB1EA54E-8ED9-7736-7FFB-DAF55B1D4A84}"/>
              </a:ext>
            </a:extLst>
          </p:cNvPr>
          <p:cNvSpPr txBox="1"/>
          <p:nvPr/>
        </p:nvSpPr>
        <p:spPr>
          <a:xfrm>
            <a:off x="854019" y="3442170"/>
            <a:ext cx="3796354" cy="3046988"/>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Each category has cutoffs, need A/B/C level across </a:t>
            </a:r>
            <a:r>
              <a:rPr lang="en-US" sz="2400" i="1" dirty="0">
                <a:latin typeface="Source Serif Pro" panose="02040603050405020204" pitchFamily="18" charset="0"/>
                <a:ea typeface="Source Serif Pro" panose="02040603050405020204" pitchFamily="18" charset="0"/>
              </a:rPr>
              <a:t>all</a:t>
            </a:r>
            <a:r>
              <a:rPr lang="en-US" sz="2400" dirty="0">
                <a:latin typeface="Source Serif Pro" panose="02040603050405020204" pitchFamily="18" charset="0"/>
                <a:ea typeface="Source Serif Pro" panose="02040603050405020204" pitchFamily="18" charset="0"/>
              </a:rPr>
              <a:t> categories for that grade.</a:t>
            </a:r>
          </a:p>
          <a:p>
            <a:pPr algn="ctr"/>
            <a:endParaRPr lang="en-US" sz="2400" dirty="0">
              <a:latin typeface="Source Serif Pro" panose="02040603050405020204" pitchFamily="18" charset="0"/>
              <a:ea typeface="Source Serif Pro" panose="02040603050405020204" pitchFamily="18" charset="0"/>
            </a:endParaRPr>
          </a:p>
          <a:p>
            <a:pPr algn="ctr"/>
            <a:r>
              <a:rPr lang="en-US" sz="2400" dirty="0">
                <a:latin typeface="Source Serif Pro" panose="02040603050405020204" pitchFamily="18" charset="0"/>
                <a:ea typeface="Source Serif Pro" panose="02040603050405020204" pitchFamily="18" charset="0"/>
              </a:rPr>
              <a:t>All course activities are incentivized and have high standards, all give multiple tries.</a:t>
            </a:r>
          </a:p>
        </p:txBody>
      </p:sp>
      <p:sp>
        <p:nvSpPr>
          <p:cNvPr id="9" name="TextBox 8">
            <a:extLst>
              <a:ext uri="{FF2B5EF4-FFF2-40B4-BE49-F238E27FC236}">
                <a16:creationId xmlns:a16="http://schemas.microsoft.com/office/drawing/2014/main" id="{4996BA5F-17FA-6B11-2D33-50B9BBE3464D}"/>
              </a:ext>
            </a:extLst>
          </p:cNvPr>
          <p:cNvSpPr txBox="1"/>
          <p:nvPr/>
        </p:nvSpPr>
        <p:spPr>
          <a:xfrm>
            <a:off x="9110473" y="4641191"/>
            <a:ext cx="3796354" cy="461665"/>
          </a:xfrm>
          <a:prstGeom prst="rect">
            <a:avLst/>
          </a:prstGeom>
          <a:noFill/>
        </p:spPr>
        <p:txBody>
          <a:bodyPr wrap="square" rtlCol="0">
            <a:spAutoFit/>
          </a:bodyPr>
          <a:lstStyle/>
          <a:p>
            <a:pPr algn="ctr"/>
            <a:r>
              <a:rPr lang="en-US" sz="2400" dirty="0">
                <a:latin typeface="Source Serif Pro" panose="02040603050405020204" pitchFamily="18" charset="0"/>
                <a:ea typeface="Source Serif Pro" panose="02040603050405020204" pitchFamily="18" charset="0"/>
              </a:rPr>
              <a:t>Final grade: A</a:t>
            </a:r>
          </a:p>
        </p:txBody>
      </p:sp>
      <p:sp>
        <p:nvSpPr>
          <p:cNvPr id="11" name="Rectangle 10">
            <a:extLst>
              <a:ext uri="{FF2B5EF4-FFF2-40B4-BE49-F238E27FC236}">
                <a16:creationId xmlns:a16="http://schemas.microsoft.com/office/drawing/2014/main" id="{FD7F30B8-3D14-9C02-ACB6-018E4BCB5C13}"/>
              </a:ext>
            </a:extLst>
          </p:cNvPr>
          <p:cNvSpPr/>
          <p:nvPr/>
        </p:nvSpPr>
        <p:spPr>
          <a:xfrm>
            <a:off x="9022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 40%</a:t>
            </a:r>
          </a:p>
        </p:txBody>
      </p:sp>
      <p:sp>
        <p:nvSpPr>
          <p:cNvPr id="14" name="Rectangle 13">
            <a:extLst>
              <a:ext uri="{FF2B5EF4-FFF2-40B4-BE49-F238E27FC236}">
                <a16:creationId xmlns:a16="http://schemas.microsoft.com/office/drawing/2014/main" id="{0C83CBEA-DEEE-6825-C318-10BA2622BC86}"/>
              </a:ext>
            </a:extLst>
          </p:cNvPr>
          <p:cNvSpPr/>
          <p:nvPr/>
        </p:nvSpPr>
        <p:spPr>
          <a:xfrm>
            <a:off x="4559808" y="1177830"/>
            <a:ext cx="36576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40%</a:t>
            </a:r>
          </a:p>
        </p:txBody>
      </p:sp>
      <p:sp>
        <p:nvSpPr>
          <p:cNvPr id="15" name="Rectangle 14">
            <a:extLst>
              <a:ext uri="{FF2B5EF4-FFF2-40B4-BE49-F238E27FC236}">
                <a16:creationId xmlns:a16="http://schemas.microsoft.com/office/drawing/2014/main" id="{B70E77F3-C16C-7D84-A8C2-564ECA0FA8FD}"/>
              </a:ext>
            </a:extLst>
          </p:cNvPr>
          <p:cNvSpPr/>
          <p:nvPr/>
        </p:nvSpPr>
        <p:spPr>
          <a:xfrm>
            <a:off x="8217408" y="1177830"/>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Lab Attendance</a:t>
            </a:r>
          </a:p>
          <a:p>
            <a:pPr algn="ctr"/>
            <a:r>
              <a:rPr lang="en-US" dirty="0">
                <a:latin typeface="Source Sans Pro" panose="020B0503030403020204" pitchFamily="34" charset="0"/>
                <a:ea typeface="Source Sans Pro" panose="020B0503030403020204" pitchFamily="34" charset="0"/>
              </a:rPr>
              <a:t>20%</a:t>
            </a:r>
          </a:p>
        </p:txBody>
      </p:sp>
      <p:sp>
        <p:nvSpPr>
          <p:cNvPr id="19" name="Rectangle 18">
            <a:extLst>
              <a:ext uri="{FF2B5EF4-FFF2-40B4-BE49-F238E27FC236}">
                <a16:creationId xmlns:a16="http://schemas.microsoft.com/office/drawing/2014/main" id="{91096934-1F7C-5858-C7F7-0A0C66AAF912}"/>
              </a:ext>
            </a:extLst>
          </p:cNvPr>
          <p:cNvSpPr/>
          <p:nvPr/>
        </p:nvSpPr>
        <p:spPr>
          <a:xfrm>
            <a:off x="888354" y="1953686"/>
            <a:ext cx="731520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 80%</a:t>
            </a:r>
          </a:p>
        </p:txBody>
      </p:sp>
      <p:sp>
        <p:nvSpPr>
          <p:cNvPr id="23" name="Rectangle 22">
            <a:extLst>
              <a:ext uri="{FF2B5EF4-FFF2-40B4-BE49-F238E27FC236}">
                <a16:creationId xmlns:a16="http://schemas.microsoft.com/office/drawing/2014/main" id="{CC2D6DAE-B50F-BB48-1256-5325D9B90295}"/>
              </a:ext>
            </a:extLst>
          </p:cNvPr>
          <p:cNvSpPr/>
          <p:nvPr/>
        </p:nvSpPr>
        <p:spPr>
          <a:xfrm>
            <a:off x="8203554" y="1953686"/>
            <a:ext cx="1786130" cy="68580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Other stuff 20%</a:t>
            </a:r>
          </a:p>
        </p:txBody>
      </p:sp>
      <p:sp>
        <p:nvSpPr>
          <p:cNvPr id="24" name="Multiply 23">
            <a:extLst>
              <a:ext uri="{FF2B5EF4-FFF2-40B4-BE49-F238E27FC236}">
                <a16:creationId xmlns:a16="http://schemas.microsoft.com/office/drawing/2014/main" id="{21D5E6CA-E986-62A5-399F-AD90A5F7C478}"/>
              </a:ext>
            </a:extLst>
          </p:cNvPr>
          <p:cNvSpPr/>
          <p:nvPr/>
        </p:nvSpPr>
        <p:spPr>
          <a:xfrm>
            <a:off x="395267" y="565889"/>
            <a:ext cx="11205837" cy="2730572"/>
          </a:xfrm>
          <a:prstGeom prst="mathMultiply">
            <a:avLst>
              <a:gd name="adj1" fmla="val 5742"/>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91065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7AB27BC6-4A01-3B23-5483-5AC8BB35E031}"/>
              </a:ext>
            </a:extLst>
          </p:cNvPr>
          <p:cNvSpPr/>
          <p:nvPr/>
        </p:nvSpPr>
        <p:spPr>
          <a:xfrm>
            <a:off x="8145488" y="4075332"/>
            <a:ext cx="3379382"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Assignments</a:t>
            </a:r>
          </a:p>
        </p:txBody>
      </p:sp>
      <p:sp>
        <p:nvSpPr>
          <p:cNvPr id="5" name="Rectangle 4">
            <a:extLst>
              <a:ext uri="{FF2B5EF4-FFF2-40B4-BE49-F238E27FC236}">
                <a16:creationId xmlns:a16="http://schemas.microsoft.com/office/drawing/2014/main" id="{D02DE34C-7875-09FE-BB03-B5A36905C157}"/>
              </a:ext>
            </a:extLst>
          </p:cNvPr>
          <p:cNvSpPr/>
          <p:nvPr/>
        </p:nvSpPr>
        <p:spPr>
          <a:xfrm>
            <a:off x="8145484" y="4796029"/>
            <a:ext cx="3633209" cy="685800"/>
          </a:xfrm>
          <a:prstGeom prst="rect">
            <a:avLst/>
          </a:prstGeom>
          <a:solidFill>
            <a:schemeClr val="accent6">
              <a:lumMod val="40000"/>
              <a:lumOff val="60000"/>
            </a:schemeClr>
          </a:solidFill>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Exams</a:t>
            </a:r>
          </a:p>
        </p:txBody>
      </p:sp>
      <p:sp>
        <p:nvSpPr>
          <p:cNvPr id="6" name="Rectangle 5">
            <a:extLst>
              <a:ext uri="{FF2B5EF4-FFF2-40B4-BE49-F238E27FC236}">
                <a16:creationId xmlns:a16="http://schemas.microsoft.com/office/drawing/2014/main" id="{20256C1C-787E-0F41-BC31-004989302221}"/>
              </a:ext>
            </a:extLst>
          </p:cNvPr>
          <p:cNvSpPr/>
          <p:nvPr/>
        </p:nvSpPr>
        <p:spPr>
          <a:xfrm>
            <a:off x="8145485" y="5519893"/>
            <a:ext cx="2847863" cy="685800"/>
          </a:xfrm>
          <a:prstGeom prst="rect">
            <a:avLst/>
          </a:prstGeom>
          <a:solidFill>
            <a:schemeClr val="accent6">
              <a:lumMod val="40000"/>
              <a:lumOff val="60000"/>
            </a:schemeClr>
          </a:solidFill>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latin typeface="Source Sans Pro" panose="020B0503030403020204" pitchFamily="34" charset="0"/>
                <a:ea typeface="Source Sans Pro" panose="020B0503030403020204" pitchFamily="34" charset="0"/>
              </a:rPr>
              <a:t>Participation</a:t>
            </a:r>
          </a:p>
        </p:txBody>
      </p:sp>
      <p:cxnSp>
        <p:nvCxnSpPr>
          <p:cNvPr id="7" name="Straight Connector 6">
            <a:extLst>
              <a:ext uri="{FF2B5EF4-FFF2-40B4-BE49-F238E27FC236}">
                <a16:creationId xmlns:a16="http://schemas.microsoft.com/office/drawing/2014/main" id="{668E3D55-9725-E227-CDF3-83BDCF152DB6}"/>
              </a:ext>
            </a:extLst>
          </p:cNvPr>
          <p:cNvCxnSpPr>
            <a:cxnSpLocks/>
          </p:cNvCxnSpPr>
          <p:nvPr/>
        </p:nvCxnSpPr>
        <p:spPr>
          <a:xfrm>
            <a:off x="10818687" y="3783913"/>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0F8B9475-002F-D237-E4C7-B1180E6DF5FC}"/>
              </a:ext>
            </a:extLst>
          </p:cNvPr>
          <p:cNvSpPr txBox="1"/>
          <p:nvPr/>
        </p:nvSpPr>
        <p:spPr>
          <a:xfrm>
            <a:off x="11072511" y="3460747"/>
            <a:ext cx="452368" cy="646331"/>
          </a:xfrm>
          <a:prstGeom prst="rect">
            <a:avLst/>
          </a:prstGeom>
          <a:noFill/>
        </p:spPr>
        <p:txBody>
          <a:bodyPr wrap="none" rtlCol="0">
            <a:spAutoFit/>
          </a:bodyPr>
          <a:lstStyle/>
          <a:p>
            <a:r>
              <a:rPr lang="en-US" sz="3600" dirty="0"/>
              <a:t>A</a:t>
            </a:r>
          </a:p>
        </p:txBody>
      </p:sp>
      <p:sp>
        <p:nvSpPr>
          <p:cNvPr id="9" name="TextBox 8">
            <a:extLst>
              <a:ext uri="{FF2B5EF4-FFF2-40B4-BE49-F238E27FC236}">
                <a16:creationId xmlns:a16="http://schemas.microsoft.com/office/drawing/2014/main" id="{55B03BF5-28ED-894E-8E85-A56BFD3C5C9D}"/>
              </a:ext>
            </a:extLst>
          </p:cNvPr>
          <p:cNvSpPr txBox="1"/>
          <p:nvPr/>
        </p:nvSpPr>
        <p:spPr>
          <a:xfrm>
            <a:off x="10112495" y="3460746"/>
            <a:ext cx="452368" cy="646331"/>
          </a:xfrm>
          <a:prstGeom prst="rect">
            <a:avLst/>
          </a:prstGeom>
          <a:noFill/>
        </p:spPr>
        <p:txBody>
          <a:bodyPr wrap="none" rtlCol="0">
            <a:spAutoFit/>
          </a:bodyPr>
          <a:lstStyle/>
          <a:p>
            <a:r>
              <a:rPr lang="en-US" sz="3600" dirty="0"/>
              <a:t>B</a:t>
            </a:r>
          </a:p>
        </p:txBody>
      </p:sp>
      <p:cxnSp>
        <p:nvCxnSpPr>
          <p:cNvPr id="10" name="Straight Connector 9">
            <a:extLst>
              <a:ext uri="{FF2B5EF4-FFF2-40B4-BE49-F238E27FC236}">
                <a16:creationId xmlns:a16="http://schemas.microsoft.com/office/drawing/2014/main" id="{9CB7BAF5-5325-325E-4136-ABA7760960F1}"/>
              </a:ext>
            </a:extLst>
          </p:cNvPr>
          <p:cNvCxnSpPr>
            <a:cxnSpLocks/>
          </p:cNvCxnSpPr>
          <p:nvPr/>
        </p:nvCxnSpPr>
        <p:spPr>
          <a:xfrm>
            <a:off x="9871752" y="3804187"/>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29D0562-ADCE-1286-00E8-406988A260D8}"/>
              </a:ext>
            </a:extLst>
          </p:cNvPr>
          <p:cNvSpPr txBox="1"/>
          <p:nvPr/>
        </p:nvSpPr>
        <p:spPr>
          <a:xfrm>
            <a:off x="9152480" y="3429001"/>
            <a:ext cx="431528" cy="646331"/>
          </a:xfrm>
          <a:prstGeom prst="rect">
            <a:avLst/>
          </a:prstGeom>
          <a:noFill/>
        </p:spPr>
        <p:txBody>
          <a:bodyPr wrap="none" rtlCol="0">
            <a:spAutoFit/>
          </a:bodyPr>
          <a:lstStyle/>
          <a:p>
            <a:r>
              <a:rPr lang="en-US" sz="3600" dirty="0"/>
              <a:t>C</a:t>
            </a:r>
          </a:p>
        </p:txBody>
      </p:sp>
      <p:cxnSp>
        <p:nvCxnSpPr>
          <p:cNvPr id="12" name="Straight Connector 11">
            <a:extLst>
              <a:ext uri="{FF2B5EF4-FFF2-40B4-BE49-F238E27FC236}">
                <a16:creationId xmlns:a16="http://schemas.microsoft.com/office/drawing/2014/main" id="{7115F762-4789-95C2-7728-FB98977A70B8}"/>
              </a:ext>
            </a:extLst>
          </p:cNvPr>
          <p:cNvCxnSpPr>
            <a:cxnSpLocks/>
          </p:cNvCxnSpPr>
          <p:nvPr/>
        </p:nvCxnSpPr>
        <p:spPr>
          <a:xfrm>
            <a:off x="8935091" y="3804187"/>
            <a:ext cx="0" cy="2897312"/>
          </a:xfrm>
          <a:prstGeom prst="line">
            <a:avLst/>
          </a:prstGeom>
          <a:ln w="38100">
            <a:prstDash val="sysDot"/>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E390442F-955D-4D47-A2B0-6727388900C7}"/>
              </a:ext>
            </a:extLst>
          </p:cNvPr>
          <p:cNvSpPr txBox="1"/>
          <p:nvPr/>
        </p:nvSpPr>
        <p:spPr>
          <a:xfrm>
            <a:off x="8286175" y="3429000"/>
            <a:ext cx="396262" cy="646331"/>
          </a:xfrm>
          <a:prstGeom prst="rect">
            <a:avLst/>
          </a:prstGeom>
          <a:noFill/>
        </p:spPr>
        <p:txBody>
          <a:bodyPr wrap="none" rtlCol="0">
            <a:spAutoFit/>
          </a:bodyPr>
          <a:lstStyle/>
          <a:p>
            <a:r>
              <a:rPr lang="en-US" sz="3600" dirty="0"/>
              <a:t>F</a:t>
            </a:r>
          </a:p>
        </p:txBody>
      </p:sp>
      <p:sp>
        <p:nvSpPr>
          <p:cNvPr id="14" name="Rectangular Callout 13">
            <a:extLst>
              <a:ext uri="{FF2B5EF4-FFF2-40B4-BE49-F238E27FC236}">
                <a16:creationId xmlns:a16="http://schemas.microsoft.com/office/drawing/2014/main" id="{64B1742A-CE26-E193-76AB-089C1332C480}"/>
              </a:ext>
            </a:extLst>
          </p:cNvPr>
          <p:cNvSpPr/>
          <p:nvPr/>
        </p:nvSpPr>
        <p:spPr>
          <a:xfrm>
            <a:off x="8145484" y="698699"/>
            <a:ext cx="3219236" cy="1882559"/>
          </a:xfrm>
          <a:prstGeom prst="wedgeRectCallout">
            <a:avLst>
              <a:gd name="adj1" fmla="val -29622"/>
              <a:gd name="adj2" fmla="val 71744"/>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latin typeface="Source Serif Pro" panose="02040603050405020204" pitchFamily="18" charset="0"/>
                <a:ea typeface="Source Serif Pro" panose="02040603050405020204" pitchFamily="18" charset="0"/>
              </a:rPr>
              <a:t>Even if you get a No Pass tomorrow, it has </a:t>
            </a:r>
            <a:r>
              <a:rPr lang="en-US" i="1" dirty="0">
                <a:latin typeface="Source Serif Pro" panose="02040603050405020204" pitchFamily="18" charset="0"/>
                <a:ea typeface="Source Serif Pro" panose="02040603050405020204" pitchFamily="18" charset="0"/>
              </a:rPr>
              <a:t>no permanent impact on your grade</a:t>
            </a:r>
            <a:r>
              <a:rPr lang="en-US" dirty="0">
                <a:latin typeface="Source Serif Pro" panose="02040603050405020204" pitchFamily="18" charset="0"/>
                <a:ea typeface="Source Serif Pro" panose="02040603050405020204" pitchFamily="18" charset="0"/>
              </a:rPr>
              <a:t>. So treat it as an opportunity to show your best try.</a:t>
            </a:r>
          </a:p>
        </p:txBody>
      </p:sp>
      <p:pic>
        <p:nvPicPr>
          <p:cNvPr id="55" name="Picture 54">
            <a:extLst>
              <a:ext uri="{FF2B5EF4-FFF2-40B4-BE49-F238E27FC236}">
                <a16:creationId xmlns:a16="http://schemas.microsoft.com/office/drawing/2014/main" id="{3A036F72-6727-5585-32C2-0DA574D83627}"/>
              </a:ext>
            </a:extLst>
          </p:cNvPr>
          <p:cNvPicPr>
            <a:picLocks noChangeAspect="1"/>
          </p:cNvPicPr>
          <p:nvPr/>
        </p:nvPicPr>
        <p:blipFill>
          <a:blip r:embed="rId2"/>
          <a:stretch>
            <a:fillRect/>
          </a:stretch>
        </p:blipFill>
        <p:spPr>
          <a:xfrm>
            <a:off x="101292" y="3072769"/>
            <a:ext cx="7772400" cy="3446520"/>
          </a:xfrm>
          <a:prstGeom prst="rect">
            <a:avLst/>
          </a:prstGeom>
        </p:spPr>
      </p:pic>
      <p:sp>
        <p:nvSpPr>
          <p:cNvPr id="57" name="TextBox 56">
            <a:extLst>
              <a:ext uri="{FF2B5EF4-FFF2-40B4-BE49-F238E27FC236}">
                <a16:creationId xmlns:a16="http://schemas.microsoft.com/office/drawing/2014/main" id="{03331EA6-1844-2CB7-D7F8-61B2D618FB9D}"/>
              </a:ext>
            </a:extLst>
          </p:cNvPr>
          <p:cNvSpPr txBox="1"/>
          <p:nvPr/>
        </p:nvSpPr>
        <p:spPr>
          <a:xfrm>
            <a:off x="259244" y="546529"/>
            <a:ext cx="4894647" cy="1754326"/>
          </a:xfrm>
          <a:prstGeom prst="rect">
            <a:avLst/>
          </a:prstGeom>
          <a:noFill/>
        </p:spPr>
        <p:txBody>
          <a:bodyPr wrap="square">
            <a:spAutoFit/>
          </a:bodyPr>
          <a:lstStyle/>
          <a:p>
            <a:r>
              <a:rPr lang="en-US" sz="3600" dirty="0" err="1">
                <a:latin typeface="Source Sans Pro" panose="020B0503030403020204" pitchFamily="34" charset="0"/>
                <a:ea typeface="Source Sans Pro" panose="020B0503030403020204" pitchFamily="34" charset="0"/>
              </a:rPr>
              <a:t>jpolitz@ucsd.edu</a:t>
            </a:r>
            <a:endParaRPr lang="en-US" sz="3600" dirty="0">
              <a:latin typeface="Source Sans Pro" panose="020B0503030403020204" pitchFamily="34" charset="0"/>
              <a:ea typeface="Source Sans Pro" panose="020B0503030403020204" pitchFamily="34" charset="0"/>
            </a:endParaRPr>
          </a:p>
          <a:p>
            <a:r>
              <a:rPr lang="en-US" sz="3600" dirty="0">
                <a:latin typeface="Source Sans Pro" panose="020B0503030403020204" pitchFamily="34" charset="0"/>
                <a:ea typeface="Source Sans Pro" panose="020B0503030403020204" pitchFamily="34" charset="0"/>
              </a:rPr>
              <a:t>@</a:t>
            </a:r>
            <a:r>
              <a:rPr lang="en-US" sz="3600" dirty="0" err="1">
                <a:latin typeface="Source Sans Pro" panose="020B0503030403020204" pitchFamily="34" charset="0"/>
                <a:ea typeface="Source Sans Pro" panose="020B0503030403020204" pitchFamily="34" charset="0"/>
              </a:rPr>
              <a:t>joepolitz</a:t>
            </a:r>
            <a:endParaRPr lang="en-US" sz="3600" dirty="0">
              <a:latin typeface="Source Sans Pro" panose="020B0503030403020204" pitchFamily="34" charset="0"/>
              <a:ea typeface="Source Sans Pro" panose="020B0503030403020204" pitchFamily="34" charset="0"/>
            </a:endParaRPr>
          </a:p>
          <a:p>
            <a:r>
              <a:rPr lang="en-US" sz="3600" dirty="0">
                <a:latin typeface="Source Sans Pro" panose="020B0503030403020204" pitchFamily="34" charset="0"/>
                <a:ea typeface="Source Sans Pro" panose="020B0503030403020204" pitchFamily="34" charset="0"/>
              </a:rPr>
              <a:t>https://</a:t>
            </a:r>
            <a:r>
              <a:rPr lang="en-US" sz="3600" dirty="0" err="1">
                <a:latin typeface="Source Sans Pro" panose="020B0503030403020204" pitchFamily="34" charset="0"/>
                <a:ea typeface="Source Sans Pro" panose="020B0503030403020204" pitchFamily="34" charset="0"/>
              </a:rPr>
              <a:t>jpolitz.github.io</a:t>
            </a:r>
            <a:endParaRPr lang="en-US" sz="3600" dirty="0">
              <a:latin typeface="Source Sans Pro" panose="020B0503030403020204" pitchFamily="34" charset="0"/>
              <a:ea typeface="Source Sans Pro" panose="020B0503030403020204" pitchFamily="34" charset="0"/>
            </a:endParaRPr>
          </a:p>
        </p:txBody>
      </p:sp>
    </p:spTree>
    <p:extLst>
      <p:ext uri="{BB962C8B-B14F-4D97-AF65-F5344CB8AC3E}">
        <p14:creationId xmlns:p14="http://schemas.microsoft.com/office/powerpoint/2010/main" val="34561737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767802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a:extLst>
              <a:ext uri="{FF2B5EF4-FFF2-40B4-BE49-F238E27FC236}">
                <a16:creationId xmlns:a16="http://schemas.microsoft.com/office/drawing/2014/main" id="{28388688-0544-2D11-12A2-C8F84F16B3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260350"/>
            <a:ext cx="11277600" cy="633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483189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D737-F9CB-9C64-02BD-E167DD92641C}"/>
              </a:ext>
            </a:extLst>
          </p:cNvPr>
          <p:cNvSpPr>
            <a:spLocks noGrp="1"/>
          </p:cNvSpPr>
          <p:nvPr>
            <p:ph type="title"/>
          </p:nvPr>
        </p:nvSpPr>
        <p:spPr>
          <a:xfrm>
            <a:off x="3299929" y="1076632"/>
            <a:ext cx="5592131" cy="1325563"/>
          </a:xfrm>
        </p:spPr>
        <p:txBody>
          <a:bodyPr/>
          <a:lstStyle/>
          <a:p>
            <a:r>
              <a:rPr lang="en-US" dirty="0">
                <a:latin typeface="Source Sans Pro" panose="020B0503030403020204" pitchFamily="34" charset="0"/>
                <a:ea typeface="Source Sans Pro" panose="020B0503030403020204" pitchFamily="34" charset="0"/>
              </a:rPr>
              <a:t>Insights from my Gmail</a:t>
            </a:r>
          </a:p>
        </p:txBody>
      </p:sp>
      <p:sp>
        <p:nvSpPr>
          <p:cNvPr id="4" name="Title 1">
            <a:extLst>
              <a:ext uri="{FF2B5EF4-FFF2-40B4-BE49-F238E27FC236}">
                <a16:creationId xmlns:a16="http://schemas.microsoft.com/office/drawing/2014/main" id="{025F7A64-52EB-F430-4BB7-CA6CF2257F6D}"/>
              </a:ext>
            </a:extLst>
          </p:cNvPr>
          <p:cNvSpPr txBox="1">
            <a:spLocks/>
          </p:cNvSpPr>
          <p:nvPr/>
        </p:nvSpPr>
        <p:spPr>
          <a:xfrm>
            <a:off x="2839087" y="2964618"/>
            <a:ext cx="6513816" cy="204618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fontAlgn="base"/>
            <a:r>
              <a:rPr lang="en-US" sz="1800" b="0" i="1" dirty="0">
                <a:solidFill>
                  <a:srgbClr val="333333"/>
                </a:solidFill>
                <a:effectLst/>
                <a:highlight>
                  <a:srgbClr val="FFFFFF"/>
                </a:highlight>
                <a:latin typeface="Source Serif Pro" panose="02040603050405020204" pitchFamily="18" charset="0"/>
                <a:ea typeface="Source Serif Pro" panose="02040603050405020204" pitchFamily="18" charset="0"/>
              </a:rPr>
              <a:t>Disclaimer 1</a:t>
            </a:r>
            <a:r>
              <a:rPr lang="en-US" sz="1800" i="1" dirty="0">
                <a:solidFill>
                  <a:srgbClr val="333333"/>
                </a:solidFill>
                <a:highlight>
                  <a:srgbClr val="FFFFFF"/>
                </a:highlight>
                <a:latin typeface="Source Serif Pro" panose="02040603050405020204" pitchFamily="18" charset="0"/>
                <a:ea typeface="Source Serif Pro" panose="02040603050405020204" pitchFamily="18" charset="0"/>
              </a:rPr>
              <a:t>: </a:t>
            </a:r>
            <a:r>
              <a:rPr lang="en-US" sz="1800" b="0" i="1" dirty="0">
                <a:solidFill>
                  <a:srgbClr val="333333"/>
                </a:solidFill>
                <a:effectLst/>
                <a:highlight>
                  <a:srgbClr val="FFFFFF"/>
                </a:highlight>
                <a:latin typeface="Source Serif Pro" panose="02040603050405020204" pitchFamily="18" charset="0"/>
                <a:ea typeface="Source Serif Pro" panose="02040603050405020204" pitchFamily="18" charset="0"/>
              </a:rPr>
              <a:t>These made-up emails are works of fiction. Any resemblance to actual emails or student posts, in your inbox or mine, is entirely </a:t>
            </a:r>
            <a:r>
              <a:rPr lang="en-US" sz="1800" b="0" i="1" strike="sngStrike" dirty="0">
                <a:solidFill>
                  <a:srgbClr val="333333"/>
                </a:solidFill>
                <a:effectLst/>
                <a:highlight>
                  <a:srgbClr val="FFFFFF"/>
                </a:highlight>
                <a:latin typeface="Source Serif Pro" panose="02040603050405020204" pitchFamily="18" charset="0"/>
                <a:ea typeface="Source Serif Pro" panose="02040603050405020204" pitchFamily="18" charset="0"/>
              </a:rPr>
              <a:t>predictable</a:t>
            </a:r>
            <a:r>
              <a:rPr lang="en-US" sz="1800" b="0" i="1" dirty="0">
                <a:solidFill>
                  <a:srgbClr val="333333"/>
                </a:solidFill>
                <a:effectLst/>
                <a:highlight>
                  <a:srgbClr val="FFFFFF"/>
                </a:highlight>
                <a:latin typeface="Source Serif Pro" panose="02040603050405020204" pitchFamily="18" charset="0"/>
                <a:ea typeface="Source Serif Pro" panose="02040603050405020204" pitchFamily="18" charset="0"/>
              </a:rPr>
              <a:t> coincidental.</a:t>
            </a:r>
          </a:p>
        </p:txBody>
      </p:sp>
      <p:sp>
        <p:nvSpPr>
          <p:cNvPr id="5" name="TextBox 4">
            <a:extLst>
              <a:ext uri="{FF2B5EF4-FFF2-40B4-BE49-F238E27FC236}">
                <a16:creationId xmlns:a16="http://schemas.microsoft.com/office/drawing/2014/main" id="{BCBB6DE3-4EAE-976A-5815-5F0A233684AF}"/>
              </a:ext>
            </a:extLst>
          </p:cNvPr>
          <p:cNvSpPr txBox="1"/>
          <p:nvPr/>
        </p:nvSpPr>
        <p:spPr>
          <a:xfrm>
            <a:off x="3125692" y="4926899"/>
            <a:ext cx="5940606" cy="646331"/>
          </a:xfrm>
          <a:prstGeom prst="rect">
            <a:avLst/>
          </a:prstGeom>
          <a:noFill/>
        </p:spPr>
        <p:txBody>
          <a:bodyPr wrap="square">
            <a:spAutoFit/>
          </a:bodyPr>
          <a:lstStyle/>
          <a:p>
            <a:pPr algn="ctr" fontAlgn="base"/>
            <a:r>
              <a:rPr lang="en-US" sz="1800" b="0" i="1" dirty="0">
                <a:solidFill>
                  <a:srgbClr val="333333"/>
                </a:solidFill>
                <a:effectLst/>
                <a:highlight>
                  <a:srgbClr val="FFFFFF"/>
                </a:highlight>
                <a:latin typeface="Source Serif Pro" panose="02040603050405020204" pitchFamily="18" charset="0"/>
                <a:ea typeface="Source Serif Pro" panose="02040603050405020204" pitchFamily="18" charset="0"/>
              </a:rPr>
              <a:t>Disclaimer 2: These examples are not opportunities to roll our eyes or mock the students (or professors) who sent them.</a:t>
            </a:r>
            <a:endParaRPr lang="en-US" sz="1800" b="0" i="0" dirty="0">
              <a:solidFill>
                <a:srgbClr val="333333"/>
              </a:solidFill>
              <a:effectLst/>
              <a:highlight>
                <a:srgbClr val="FFFFFF"/>
              </a:highlight>
              <a:latin typeface="Source Serif Pro" panose="02040603050405020204" pitchFamily="18" charset="0"/>
              <a:ea typeface="Source Serif Pro" panose="02040603050405020204" pitchFamily="18" charset="0"/>
            </a:endParaRPr>
          </a:p>
        </p:txBody>
      </p:sp>
    </p:spTree>
    <p:extLst>
      <p:ext uri="{BB962C8B-B14F-4D97-AF65-F5344CB8AC3E}">
        <p14:creationId xmlns:p14="http://schemas.microsoft.com/office/powerpoint/2010/main" val="2974098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9BD737-F9CB-9C64-02BD-E167DD92641C}"/>
              </a:ext>
            </a:extLst>
          </p:cNvPr>
          <p:cNvSpPr>
            <a:spLocks noGrp="1"/>
          </p:cNvSpPr>
          <p:nvPr>
            <p:ph type="title"/>
          </p:nvPr>
        </p:nvSpPr>
        <p:spPr>
          <a:xfrm>
            <a:off x="2986930" y="2766218"/>
            <a:ext cx="6218139" cy="1325563"/>
          </a:xfrm>
        </p:spPr>
        <p:txBody>
          <a:bodyPr/>
          <a:lstStyle/>
          <a:p>
            <a:r>
              <a:rPr lang="en-US" dirty="0">
                <a:latin typeface="Source Sans Pro" panose="020B0503030403020204" pitchFamily="34" charset="0"/>
                <a:ea typeface="Source Sans Pro" panose="020B0503030403020204" pitchFamily="34" charset="0"/>
              </a:rPr>
              <a:t>The day after a deadline</a:t>
            </a:r>
          </a:p>
        </p:txBody>
      </p:sp>
    </p:spTree>
    <p:extLst>
      <p:ext uri="{BB962C8B-B14F-4D97-AF65-F5344CB8AC3E}">
        <p14:creationId xmlns:p14="http://schemas.microsoft.com/office/powerpoint/2010/main" val="31077390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4BAC4-489D-CF2E-DC29-A65B49F473D5}"/>
              </a:ext>
            </a:extLst>
          </p:cNvPr>
          <p:cNvSpPr txBox="1"/>
          <p:nvPr/>
        </p:nvSpPr>
        <p:spPr>
          <a:xfrm>
            <a:off x="182609" y="124225"/>
            <a:ext cx="11456276" cy="4329470"/>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Working from Car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car-hustle@ucsd.edu</a:t>
            </a:r>
            <a:r>
              <a:rPr lang="en-US" sz="1400" dirty="0">
                <a:latin typeface="Arial" panose="020B0604020202020204" pitchFamily="34" charset="0"/>
                <a:cs typeface="Arial" panose="020B0604020202020204" pitchFamily="34" charset="0"/>
              </a:rPr>
              <a:t>&gt;				    							Nov 3, 2023, 11:52pm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Mr.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 writing to request that I be allowed to resubmit the most recent assignment.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don’t have </a:t>
            </a:r>
            <a:r>
              <a:rPr lang="en-US" dirty="0" err="1">
                <a:latin typeface="Arial" panose="020B0604020202020204" pitchFamily="34" charset="0"/>
                <a:cs typeface="Arial" panose="020B0604020202020204" pitchFamily="34" charset="0"/>
              </a:rPr>
              <a:t>WiFi</a:t>
            </a:r>
            <a:r>
              <a:rPr lang="en-US" dirty="0">
                <a:latin typeface="Arial" panose="020B0604020202020204" pitchFamily="34" charset="0"/>
                <a:cs typeface="Arial" panose="020B0604020202020204" pitchFamily="34" charset="0"/>
              </a:rPr>
              <a:t> at home, so I’ve been driving over to the Starbucks nearby (they’re closed at night but their </a:t>
            </a:r>
            <a:r>
              <a:rPr lang="en-US" dirty="0" err="1">
                <a:latin typeface="Arial" panose="020B0604020202020204" pitchFamily="34" charset="0"/>
                <a:cs typeface="Arial" panose="020B0604020202020204" pitchFamily="34" charset="0"/>
              </a:rPr>
              <a:t>WiFi</a:t>
            </a:r>
            <a:r>
              <a:rPr lang="en-US" dirty="0">
                <a:latin typeface="Arial" panose="020B0604020202020204" pitchFamily="34" charset="0"/>
                <a:cs typeface="Arial" panose="020B0604020202020204" pitchFamily="34" charset="0"/>
              </a:rPr>
              <a:t> is still on) to do my work and submit my assignments. Unfortunately, that parking lot is under construction this week so I wasn’t able to get close enough to get a signal. I’m sending this from my phone hoping you can help accommodate.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Sincerely,</a:t>
            </a:r>
          </a:p>
          <a:p>
            <a:r>
              <a:rPr lang="en-US" dirty="0">
                <a:latin typeface="Arial" panose="020B0604020202020204" pitchFamily="34" charset="0"/>
                <a:cs typeface="Arial" panose="020B0604020202020204" pitchFamily="34" charset="0"/>
              </a:rPr>
              <a:t>Working from Car</a:t>
            </a:r>
          </a:p>
          <a:p>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365A5F-5961-A178-EE15-F256488228C2}"/>
              </a:ext>
            </a:extLst>
          </p:cNvPr>
          <p:cNvSpPr txBox="1"/>
          <p:nvPr/>
        </p:nvSpPr>
        <p:spPr>
          <a:xfrm>
            <a:off x="182609" y="536197"/>
            <a:ext cx="11456276" cy="3764756"/>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Dad to ER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family-guy@ucsd.edu</a:t>
            </a:r>
            <a:r>
              <a:rPr lang="en-US" sz="1400" dirty="0">
                <a:latin typeface="Arial" panose="020B0604020202020204" pitchFamily="34" charset="0"/>
                <a:cs typeface="Arial" panose="020B0604020202020204" pitchFamily="34" charset="0"/>
              </a:rPr>
              <a:t>&gt;				    									Nov 4, 2023, 4:23am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 yesterday unfortunately my dad had a medical emergency and I had to rush him to the 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was unable to submit the assignment and was hoping for an extension.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A0F42EC-9AEE-8DDB-E3B3-80E709D53665}"/>
              </a:ext>
            </a:extLst>
          </p:cNvPr>
          <p:cNvSpPr txBox="1"/>
          <p:nvPr/>
        </p:nvSpPr>
        <p:spPr>
          <a:xfrm>
            <a:off x="182609" y="923553"/>
            <a:ext cx="11456276" cy="3200043"/>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Just Missed It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oops@ucsd.edu</a:t>
            </a:r>
            <a:r>
              <a:rPr lang="en-US" sz="1400" dirty="0">
                <a:latin typeface="Arial" panose="020B0604020202020204" pitchFamily="34" charset="0"/>
                <a:cs typeface="Arial" panose="020B0604020202020204" pitchFamily="34" charset="0"/>
              </a:rPr>
              <a:t>&gt;				    									Nov 4, 2023, 9:04am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 I’m not sure how but I completely spaced out the deadline for the assignment last night. I really need to pass this class. Is there any way that I can still submit it and not get a 0?</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6E3EA5-0E93-57A3-945E-F12DB08248B2}"/>
              </a:ext>
            </a:extLst>
          </p:cNvPr>
          <p:cNvSpPr txBox="1"/>
          <p:nvPr/>
        </p:nvSpPr>
        <p:spPr>
          <a:xfrm>
            <a:off x="182609" y="1294589"/>
            <a:ext cx="11456276" cy="2917686"/>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Submission Broken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cant-submit@ucsd.edu</a:t>
            </a:r>
            <a:r>
              <a:rPr lang="en-US" sz="1400" dirty="0">
                <a:latin typeface="Arial" panose="020B0604020202020204" pitchFamily="34" charset="0"/>
                <a:cs typeface="Arial" panose="020B0604020202020204" pitchFamily="34" charset="0"/>
              </a:rPr>
              <a:t>&gt;				    						Nov 4, 2023, 9:45am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I went to upload the assignment to </a:t>
            </a:r>
            <a:r>
              <a:rPr lang="en-US" dirty="0" err="1">
                <a:latin typeface="Arial" panose="020B0604020202020204" pitchFamily="34" charset="0"/>
                <a:cs typeface="Arial" panose="020B0604020202020204" pitchFamily="34" charset="0"/>
              </a:rPr>
              <a:t>Gradescope</a:t>
            </a:r>
            <a:r>
              <a:rPr lang="en-US" dirty="0">
                <a:latin typeface="Arial" panose="020B0604020202020204" pitchFamily="34" charset="0"/>
                <a:cs typeface="Arial" panose="020B0604020202020204" pitchFamily="34" charset="0"/>
              </a:rPr>
              <a:t> last night it was broken and wouldn’t accept the upload.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Can I please submit it late since it’s not my fault that </a:t>
            </a:r>
            <a:r>
              <a:rPr lang="en-US" dirty="0" err="1">
                <a:latin typeface="Arial" panose="020B0604020202020204" pitchFamily="34" charset="0"/>
                <a:cs typeface="Arial" panose="020B0604020202020204" pitchFamily="34" charset="0"/>
              </a:rPr>
              <a:t>Gradescope</a:t>
            </a:r>
            <a:r>
              <a:rPr lang="en-US" dirty="0">
                <a:latin typeface="Arial" panose="020B0604020202020204" pitchFamily="34" charset="0"/>
                <a:cs typeface="Arial" panose="020B0604020202020204" pitchFamily="34" charset="0"/>
              </a:rPr>
              <a:t> wasn’t working?</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A5B224C-1A99-B807-7A6B-A1651D2E81C1}"/>
              </a:ext>
            </a:extLst>
          </p:cNvPr>
          <p:cNvSpPr txBox="1"/>
          <p:nvPr/>
        </p:nvSpPr>
        <p:spPr>
          <a:xfrm>
            <a:off x="182609" y="1664410"/>
            <a:ext cx="11456276" cy="2635329"/>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Arm Broken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arm-broken@ucsd.edu</a:t>
            </a:r>
            <a:r>
              <a:rPr lang="en-US" sz="1400" dirty="0">
                <a:latin typeface="Arial" panose="020B0604020202020204" pitchFamily="34" charset="0"/>
                <a:cs typeface="Arial" panose="020B0604020202020204" pitchFamily="34" charset="0"/>
              </a:rPr>
              <a:t>&gt;					    							Nov 4, 2023, 2:00pm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broke my arm yesterday when some one on a scooter hit me on my way home from class.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was in the ER and didn’t get a chance to submit the assignment – can I get an extension?\</a:t>
            </a:r>
          </a:p>
          <a:p>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CE9B952-7B4C-83C7-BA11-875A3F235570}"/>
              </a:ext>
            </a:extLst>
          </p:cNvPr>
          <p:cNvSpPr txBox="1"/>
          <p:nvPr/>
        </p:nvSpPr>
        <p:spPr>
          <a:xfrm>
            <a:off x="182609" y="2024351"/>
            <a:ext cx="11456276" cy="2352973"/>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Very Sick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just-sick@ucsd.edu</a:t>
            </a:r>
            <a:r>
              <a:rPr lang="en-US" sz="1400" dirty="0">
                <a:latin typeface="Arial" panose="020B0604020202020204" pitchFamily="34" charset="0"/>
                <a:cs typeface="Arial" panose="020B0604020202020204" pitchFamily="34" charset="0"/>
              </a:rPr>
              <a:t>&gt;					    								Nov 4, 2023, 3:01pm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was vomiting all day yesterday and fatigued and had a fever, this has lasted all day today as well. Can I submit the assignment late?</a:t>
            </a:r>
          </a:p>
          <a:p>
            <a:endParaRPr lang="en-US" dirty="0">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0B1D7EF6-DA62-A558-5A17-BB5DE97A977B}"/>
              </a:ext>
            </a:extLst>
          </p:cNvPr>
          <p:cNvSpPr txBox="1"/>
          <p:nvPr/>
        </p:nvSpPr>
        <p:spPr>
          <a:xfrm>
            <a:off x="1025249" y="4697689"/>
            <a:ext cx="9457906" cy="1754326"/>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Quick! Respond to each of these students compassionately and with an appropriate resolution.</a:t>
            </a:r>
          </a:p>
        </p:txBody>
      </p:sp>
    </p:spTree>
    <p:extLst>
      <p:ext uri="{BB962C8B-B14F-4D97-AF65-F5344CB8AC3E}">
        <p14:creationId xmlns:p14="http://schemas.microsoft.com/office/powerpoint/2010/main" val="1913842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6" grpId="0" animBg="1"/>
      <p:bldP spid="7" grpId="0" animBg="1"/>
      <p:bldP spid="8" grpId="0" animBg="1"/>
      <p:bldP spid="9"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07C4BAC4-489D-CF2E-DC29-A65B49F473D5}"/>
              </a:ext>
            </a:extLst>
          </p:cNvPr>
          <p:cNvSpPr txBox="1"/>
          <p:nvPr/>
        </p:nvSpPr>
        <p:spPr>
          <a:xfrm>
            <a:off x="182609" y="124225"/>
            <a:ext cx="11456276" cy="4329470"/>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Working from Car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car-hustle@ucsd.edu</a:t>
            </a:r>
            <a:r>
              <a:rPr lang="en-US" sz="1400" dirty="0">
                <a:latin typeface="Arial" panose="020B0604020202020204" pitchFamily="34" charset="0"/>
                <a:cs typeface="Arial" panose="020B0604020202020204" pitchFamily="34" charset="0"/>
              </a:rPr>
              <a:t>&gt;				    							Nov 3, 2023, 11:52pm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Mr.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 writing to request that I be allowed to resubmit the most recent assignment.</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don’t have </a:t>
            </a:r>
            <a:r>
              <a:rPr lang="en-US" dirty="0" err="1">
                <a:latin typeface="Arial" panose="020B0604020202020204" pitchFamily="34" charset="0"/>
                <a:cs typeface="Arial" panose="020B0604020202020204" pitchFamily="34" charset="0"/>
              </a:rPr>
              <a:t>WiFi</a:t>
            </a:r>
            <a:r>
              <a:rPr lang="en-US" dirty="0">
                <a:latin typeface="Arial" panose="020B0604020202020204" pitchFamily="34" charset="0"/>
                <a:cs typeface="Arial" panose="020B0604020202020204" pitchFamily="34" charset="0"/>
              </a:rPr>
              <a:t> at home, so I’ve been driving over to the Starbucks nearby (they’re closed at night but their </a:t>
            </a:r>
            <a:r>
              <a:rPr lang="en-US" dirty="0" err="1">
                <a:latin typeface="Arial" panose="020B0604020202020204" pitchFamily="34" charset="0"/>
                <a:cs typeface="Arial" panose="020B0604020202020204" pitchFamily="34" charset="0"/>
              </a:rPr>
              <a:t>WiFi</a:t>
            </a:r>
            <a:r>
              <a:rPr lang="en-US" dirty="0">
                <a:latin typeface="Arial" panose="020B0604020202020204" pitchFamily="34" charset="0"/>
                <a:cs typeface="Arial" panose="020B0604020202020204" pitchFamily="34" charset="0"/>
              </a:rPr>
              <a:t> is still on) to do my work and submit my assignments. Unfortunately, that parking lot is under construction this week so I wasn’t able to get close enough to get a signal. I’m sending this from my phone hoping you can help accommodate.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Sincerely,</a:t>
            </a:r>
          </a:p>
          <a:p>
            <a:r>
              <a:rPr lang="en-US" dirty="0">
                <a:latin typeface="Arial" panose="020B0604020202020204" pitchFamily="34" charset="0"/>
                <a:cs typeface="Arial" panose="020B0604020202020204" pitchFamily="34" charset="0"/>
              </a:rPr>
              <a:t>Working from Car</a:t>
            </a:r>
          </a:p>
          <a:p>
            <a:endParaRPr lang="en-US"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70365A5F-5961-A178-EE15-F256488228C2}"/>
              </a:ext>
            </a:extLst>
          </p:cNvPr>
          <p:cNvSpPr txBox="1"/>
          <p:nvPr/>
        </p:nvSpPr>
        <p:spPr>
          <a:xfrm>
            <a:off x="182609" y="536197"/>
            <a:ext cx="11456276" cy="3764756"/>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Dad to ER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family-guy@ucsd.edu</a:t>
            </a:r>
            <a:r>
              <a:rPr lang="en-US" sz="1400" dirty="0">
                <a:latin typeface="Arial" panose="020B0604020202020204" pitchFamily="34" charset="0"/>
                <a:cs typeface="Arial" panose="020B0604020202020204" pitchFamily="34" charset="0"/>
              </a:rPr>
              <a:t>&gt;				    									Nov 4, 2023, 4:23am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 yesterday unfortunately my dad had a medical emergency and I had to rush him to the ER.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was unable to submit the assignment and was hoping for an extension.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3A0F42EC-9AEE-8DDB-E3B3-80E709D53665}"/>
              </a:ext>
            </a:extLst>
          </p:cNvPr>
          <p:cNvSpPr txBox="1"/>
          <p:nvPr/>
        </p:nvSpPr>
        <p:spPr>
          <a:xfrm>
            <a:off x="182609" y="892092"/>
            <a:ext cx="11456276" cy="3200043"/>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Just Missed It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oops@ucsd.edu</a:t>
            </a:r>
            <a:r>
              <a:rPr lang="en-US" sz="1400" dirty="0">
                <a:latin typeface="Arial" panose="020B0604020202020204" pitchFamily="34" charset="0"/>
                <a:cs typeface="Arial" panose="020B0604020202020204" pitchFamily="34" charset="0"/>
              </a:rPr>
              <a:t>&gt;				    									Nov 4, 2023, 9:04am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 I’m not sure how but I completely spaced out the deadline for the assignment last night. I really need to pass this class. Is there any way that I can still submit it and not get a 0?</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B56E3EA5-0E93-57A3-945E-F12DB08248B2}"/>
              </a:ext>
            </a:extLst>
          </p:cNvPr>
          <p:cNvSpPr txBox="1"/>
          <p:nvPr/>
        </p:nvSpPr>
        <p:spPr>
          <a:xfrm>
            <a:off x="182609" y="1233306"/>
            <a:ext cx="11456276" cy="2917686"/>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Submission Broken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cant-submit@ucsd.edu</a:t>
            </a:r>
            <a:r>
              <a:rPr lang="en-US" sz="1400" dirty="0">
                <a:latin typeface="Arial" panose="020B0604020202020204" pitchFamily="34" charset="0"/>
                <a:cs typeface="Arial" panose="020B0604020202020204" pitchFamily="34" charset="0"/>
              </a:rPr>
              <a:t>&gt;				    						Nov 4, 2023, 9:45am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When I went to upload the assignment to </a:t>
            </a:r>
            <a:r>
              <a:rPr lang="en-US" dirty="0" err="1">
                <a:latin typeface="Arial" panose="020B0604020202020204" pitchFamily="34" charset="0"/>
                <a:cs typeface="Arial" panose="020B0604020202020204" pitchFamily="34" charset="0"/>
              </a:rPr>
              <a:t>Gradescope</a:t>
            </a:r>
            <a:r>
              <a:rPr lang="en-US" dirty="0">
                <a:latin typeface="Arial" panose="020B0604020202020204" pitchFamily="34" charset="0"/>
                <a:cs typeface="Arial" panose="020B0604020202020204" pitchFamily="34" charset="0"/>
              </a:rPr>
              <a:t> last night it was broken and wouldn’t accept the upload.</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Can I please submit it late since it’s not my fault that </a:t>
            </a:r>
            <a:r>
              <a:rPr lang="en-US" dirty="0" err="1">
                <a:latin typeface="Arial" panose="020B0604020202020204" pitchFamily="34" charset="0"/>
                <a:cs typeface="Arial" panose="020B0604020202020204" pitchFamily="34" charset="0"/>
              </a:rPr>
              <a:t>Gradescope</a:t>
            </a:r>
            <a:r>
              <a:rPr lang="en-US" dirty="0">
                <a:latin typeface="Arial" panose="020B0604020202020204" pitchFamily="34" charset="0"/>
                <a:cs typeface="Arial" panose="020B0604020202020204" pitchFamily="34" charset="0"/>
              </a:rPr>
              <a:t> wasn’t working?</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8" name="TextBox 7">
            <a:extLst>
              <a:ext uri="{FF2B5EF4-FFF2-40B4-BE49-F238E27FC236}">
                <a16:creationId xmlns:a16="http://schemas.microsoft.com/office/drawing/2014/main" id="{DA5B224C-1A99-B807-7A6B-A1651D2E81C1}"/>
              </a:ext>
            </a:extLst>
          </p:cNvPr>
          <p:cNvSpPr txBox="1"/>
          <p:nvPr/>
        </p:nvSpPr>
        <p:spPr>
          <a:xfrm>
            <a:off x="182609" y="1611191"/>
            <a:ext cx="11456276" cy="2635329"/>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Arm Broken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arm-broken@ucsd.edu</a:t>
            </a:r>
            <a:r>
              <a:rPr lang="en-US" sz="1400" dirty="0">
                <a:latin typeface="Arial" panose="020B0604020202020204" pitchFamily="34" charset="0"/>
                <a:cs typeface="Arial" panose="020B0604020202020204" pitchFamily="34" charset="0"/>
              </a:rPr>
              <a:t>&gt;					    							Nov 4, 2023, 2:00pm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broke my arm yesterday when some one on a scooter hit me on my way home from class.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was in the ER and didn’t get a chance to submit the assignment – can I get an extension?\</a:t>
            </a:r>
          </a:p>
          <a:p>
            <a:endParaRPr lang="en-US" dirty="0">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3CE9B952-7B4C-83C7-BA11-875A3F235570}"/>
              </a:ext>
            </a:extLst>
          </p:cNvPr>
          <p:cNvSpPr txBox="1"/>
          <p:nvPr/>
        </p:nvSpPr>
        <p:spPr>
          <a:xfrm>
            <a:off x="182609" y="1989076"/>
            <a:ext cx="11456276" cy="2352973"/>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Very Sick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just-sick@ucsd.edu</a:t>
            </a:r>
            <a:r>
              <a:rPr lang="en-US" sz="1400" dirty="0">
                <a:latin typeface="Arial" panose="020B0604020202020204" pitchFamily="34" charset="0"/>
                <a:cs typeface="Arial" panose="020B0604020202020204" pitchFamily="34" charset="0"/>
              </a:rPr>
              <a:t>&gt;					    								Nov 4, 2023, 3:01pm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was vomiting all day yesterday and fatigued and had a fever, this has lasted all day today as well. Can I submit the assignment late?</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66586602-776F-2EB6-63B0-42FE3C4465AE}"/>
              </a:ext>
            </a:extLst>
          </p:cNvPr>
          <p:cNvSpPr txBox="1"/>
          <p:nvPr/>
        </p:nvSpPr>
        <p:spPr>
          <a:xfrm>
            <a:off x="67849" y="4919933"/>
            <a:ext cx="12056302" cy="1754326"/>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Who “deserves” an extension? Is breaking an arm “bad enough” but getting sick isn’t? How sick were they really? Should we verify? How much extension? 1 day? 2 days?</a:t>
            </a:r>
          </a:p>
        </p:txBody>
      </p:sp>
    </p:spTree>
    <p:extLst>
      <p:ext uri="{BB962C8B-B14F-4D97-AF65-F5344CB8AC3E}">
        <p14:creationId xmlns:p14="http://schemas.microsoft.com/office/powerpoint/2010/main" val="14445481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AB3647-D991-2362-5D55-3CFEBCFD069E}"/>
              </a:ext>
            </a:extLst>
          </p:cNvPr>
          <p:cNvSpPr txBox="1"/>
          <p:nvPr/>
        </p:nvSpPr>
        <p:spPr>
          <a:xfrm>
            <a:off x="182609" y="124225"/>
            <a:ext cx="11456276" cy="3200043"/>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No Java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no-java@uxx.edu</a:t>
            </a:r>
            <a:r>
              <a:rPr lang="en-US" sz="1400" dirty="0">
                <a:latin typeface="Arial" panose="020B0604020202020204" pitchFamily="34" charset="0"/>
                <a:cs typeface="Arial" panose="020B0604020202020204" pitchFamily="34" charset="0"/>
              </a:rPr>
              <a:t>&gt;				    											Nov 4, 2023, 5:55pm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 Joe,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went to XYZ community college and they didn’t teach Java there. As a result, I really struggled with the assignment that was due last night. I submitted my best effort, but I know it didn’t work on most of the examples.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 sure with more time that I could study more Java and do a much better job (thanks for the resources you provided on the course message board – it just takes a long time to get through them all!)</a:t>
            </a:r>
          </a:p>
        </p:txBody>
      </p:sp>
      <p:sp>
        <p:nvSpPr>
          <p:cNvPr id="5" name="TextBox 4">
            <a:extLst>
              <a:ext uri="{FF2B5EF4-FFF2-40B4-BE49-F238E27FC236}">
                <a16:creationId xmlns:a16="http://schemas.microsoft.com/office/drawing/2014/main" id="{1AA3AA70-7A62-DEC7-8E44-BE14A0B03D94}"/>
              </a:ext>
            </a:extLst>
          </p:cNvPr>
          <p:cNvSpPr txBox="1"/>
          <p:nvPr/>
        </p:nvSpPr>
        <p:spPr>
          <a:xfrm>
            <a:off x="182609" y="512385"/>
            <a:ext cx="11456276" cy="2917686"/>
          </a:xfrm>
          <a:prstGeom prst="roundRect">
            <a:avLst>
              <a:gd name="adj" fmla="val 4563"/>
            </a:avLst>
          </a:prstGeom>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Rushed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rushed@uxx.edu</a:t>
            </a:r>
            <a:r>
              <a:rPr lang="en-US" sz="1400" dirty="0">
                <a:latin typeface="Arial" panose="020B0604020202020204" pitchFamily="34" charset="0"/>
                <a:cs typeface="Arial" panose="020B0604020202020204" pitchFamily="34" charset="0"/>
              </a:rPr>
              <a:t>&gt;				    											Nov 4, 2023, 6:50pm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Hi Joe,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really didn’t manage my time well this week and I ended up rushing a lot when finishing the assignment. What I submitted wasn’t my best work; I know if I had a little more time I could do a lot better. Is there any way I could get an extension?</a:t>
            </a:r>
          </a:p>
          <a:p>
            <a:endParaRPr lang="en-US" dirty="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p:txBody>
      </p:sp>
      <p:sp>
        <p:nvSpPr>
          <p:cNvPr id="11" name="TextBox 10">
            <a:extLst>
              <a:ext uri="{FF2B5EF4-FFF2-40B4-BE49-F238E27FC236}">
                <a16:creationId xmlns:a16="http://schemas.microsoft.com/office/drawing/2014/main" id="{5CE19828-177A-C210-FC72-82186756F480}"/>
              </a:ext>
            </a:extLst>
          </p:cNvPr>
          <p:cNvSpPr txBox="1"/>
          <p:nvPr/>
        </p:nvSpPr>
        <p:spPr>
          <a:xfrm>
            <a:off x="67849" y="4919933"/>
            <a:ext cx="12056302" cy="1200329"/>
          </a:xfrm>
          <a:prstGeom prst="rect">
            <a:avLst/>
          </a:prstGeom>
          <a:noFill/>
        </p:spPr>
        <p:txBody>
          <a:bodyPr wrap="square" rtlCol="0">
            <a:spAutoFit/>
          </a:bodyPr>
          <a:lstStyle/>
          <a:p>
            <a:pPr algn="ctr"/>
            <a:r>
              <a:rPr lang="en-US" sz="3600" dirty="0">
                <a:latin typeface="Source Serif Pro" panose="02040603050405020204" pitchFamily="18" charset="0"/>
                <a:ea typeface="Source Serif Pro" panose="02040603050405020204" pitchFamily="18" charset="0"/>
              </a:rPr>
              <a:t>Who “deserves” an extension? Learning is a good reason for an extension too, right?</a:t>
            </a:r>
          </a:p>
        </p:txBody>
      </p:sp>
    </p:spTree>
    <p:extLst>
      <p:ext uri="{BB962C8B-B14F-4D97-AF65-F5344CB8AC3E}">
        <p14:creationId xmlns:p14="http://schemas.microsoft.com/office/powerpoint/2010/main" val="11629010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FAB3647-D991-2362-5D55-3CFEBCFD069E}"/>
              </a:ext>
            </a:extLst>
          </p:cNvPr>
          <p:cNvSpPr txBox="1"/>
          <p:nvPr/>
        </p:nvSpPr>
        <p:spPr>
          <a:xfrm>
            <a:off x="182609" y="124225"/>
            <a:ext cx="11456276" cy="3200043"/>
          </a:xfrm>
          <a:custGeom>
            <a:avLst/>
            <a:gdLst>
              <a:gd name="connsiteX0" fmla="*/ 0 w 11456276"/>
              <a:gd name="connsiteY0" fmla="*/ 146018 h 3200043"/>
              <a:gd name="connsiteX1" fmla="*/ 146018 w 11456276"/>
              <a:gd name="connsiteY1" fmla="*/ 0 h 3200043"/>
              <a:gd name="connsiteX2" fmla="*/ 11310258 w 11456276"/>
              <a:gd name="connsiteY2" fmla="*/ 0 h 3200043"/>
              <a:gd name="connsiteX3" fmla="*/ 11456276 w 11456276"/>
              <a:gd name="connsiteY3" fmla="*/ 146018 h 3200043"/>
              <a:gd name="connsiteX4" fmla="*/ 11456276 w 11456276"/>
              <a:gd name="connsiteY4" fmla="*/ 3054025 h 3200043"/>
              <a:gd name="connsiteX5" fmla="*/ 11310258 w 11456276"/>
              <a:gd name="connsiteY5" fmla="*/ 3200043 h 3200043"/>
              <a:gd name="connsiteX6" fmla="*/ 146018 w 11456276"/>
              <a:gd name="connsiteY6" fmla="*/ 3200043 h 3200043"/>
              <a:gd name="connsiteX7" fmla="*/ 0 w 11456276"/>
              <a:gd name="connsiteY7" fmla="*/ 3054025 h 3200043"/>
              <a:gd name="connsiteX8" fmla="*/ 0 w 11456276"/>
              <a:gd name="connsiteY8" fmla="*/ 146018 h 32000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6276" h="3200043" fill="none" extrusionOk="0">
                <a:moveTo>
                  <a:pt x="0" y="146018"/>
                </a:moveTo>
                <a:cubicBezTo>
                  <a:pt x="-11092" y="63580"/>
                  <a:pt x="77627" y="10021"/>
                  <a:pt x="146018" y="0"/>
                </a:cubicBezTo>
                <a:cubicBezTo>
                  <a:pt x="3328146" y="130954"/>
                  <a:pt x="6645458" y="43574"/>
                  <a:pt x="11310258" y="0"/>
                </a:cubicBezTo>
                <a:cubicBezTo>
                  <a:pt x="11393431" y="3895"/>
                  <a:pt x="11460070" y="70022"/>
                  <a:pt x="11456276" y="146018"/>
                </a:cubicBezTo>
                <a:cubicBezTo>
                  <a:pt x="11305837" y="1010204"/>
                  <a:pt x="11542155" y="2053409"/>
                  <a:pt x="11456276" y="3054025"/>
                </a:cubicBezTo>
                <a:cubicBezTo>
                  <a:pt x="11451211" y="3135501"/>
                  <a:pt x="11389023" y="3198747"/>
                  <a:pt x="11310258" y="3200043"/>
                </a:cubicBezTo>
                <a:cubicBezTo>
                  <a:pt x="7256487" y="3355240"/>
                  <a:pt x="4091314" y="3363063"/>
                  <a:pt x="146018" y="3200043"/>
                </a:cubicBezTo>
                <a:cubicBezTo>
                  <a:pt x="65762" y="3194797"/>
                  <a:pt x="-12278" y="3141838"/>
                  <a:pt x="0" y="3054025"/>
                </a:cubicBezTo>
                <a:cubicBezTo>
                  <a:pt x="64656" y="2754026"/>
                  <a:pt x="-17807" y="742934"/>
                  <a:pt x="0" y="146018"/>
                </a:cubicBezTo>
                <a:close/>
              </a:path>
              <a:path w="11456276" h="3200043" stroke="0" extrusionOk="0">
                <a:moveTo>
                  <a:pt x="0" y="146018"/>
                </a:moveTo>
                <a:cubicBezTo>
                  <a:pt x="-11123" y="58513"/>
                  <a:pt x="53212" y="4565"/>
                  <a:pt x="146018" y="0"/>
                </a:cubicBezTo>
                <a:cubicBezTo>
                  <a:pt x="2114840" y="132882"/>
                  <a:pt x="9152629" y="-84951"/>
                  <a:pt x="11310258" y="0"/>
                </a:cubicBezTo>
                <a:cubicBezTo>
                  <a:pt x="11389700" y="1173"/>
                  <a:pt x="11455393" y="70253"/>
                  <a:pt x="11456276" y="146018"/>
                </a:cubicBezTo>
                <a:cubicBezTo>
                  <a:pt x="11476463" y="726330"/>
                  <a:pt x="11608756" y="2478564"/>
                  <a:pt x="11456276" y="3054025"/>
                </a:cubicBezTo>
                <a:cubicBezTo>
                  <a:pt x="11460643" y="3135187"/>
                  <a:pt x="11392417" y="3196924"/>
                  <a:pt x="11310258" y="3200043"/>
                </a:cubicBezTo>
                <a:cubicBezTo>
                  <a:pt x="6140391" y="3287682"/>
                  <a:pt x="4080713" y="3127364"/>
                  <a:pt x="146018" y="3200043"/>
                </a:cubicBezTo>
                <a:cubicBezTo>
                  <a:pt x="64834" y="3194896"/>
                  <a:pt x="-2901" y="3138700"/>
                  <a:pt x="0" y="3054025"/>
                </a:cubicBezTo>
                <a:cubicBezTo>
                  <a:pt x="-38581" y="1830098"/>
                  <a:pt x="63341" y="472707"/>
                  <a:pt x="0" y="146018"/>
                </a:cubicBezTo>
                <a:close/>
              </a:path>
            </a:pathLst>
          </a:custGeom>
          <a:ln>
            <a:prstDash val="lgDash"/>
            <a:extLst>
              <a:ext uri="{C807C97D-BFC1-408E-A445-0C87EB9F89A2}">
                <ask:lineSketchStyleProps xmlns:ask="http://schemas.microsoft.com/office/drawing/2018/sketchyshapes" sd="1219033472">
                  <a:prstGeom prst="roundRect">
                    <a:avLst>
                      <a:gd name="adj" fmla="val 4563"/>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Forgot Java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forgot-java@uxx.edu</a:t>
            </a:r>
            <a:r>
              <a:rPr lang="en-US" sz="1400" dirty="0">
                <a:latin typeface="Arial" panose="020B0604020202020204" pitchFamily="34" charset="0"/>
                <a:cs typeface="Arial" panose="020B0604020202020204" pitchFamily="34" charset="0"/>
              </a:rPr>
              <a:t>&gt;				    								</a:t>
            </a:r>
            <a:r>
              <a:rPr lang="en-US" sz="1400" b="1" dirty="0">
                <a:solidFill>
                  <a:srgbClr val="FF0000"/>
                </a:solidFill>
                <a:latin typeface="Arial" panose="020B0604020202020204" pitchFamily="34" charset="0"/>
                <a:cs typeface="Arial" panose="020B0604020202020204" pitchFamily="34" charset="0"/>
              </a:rPr>
              <a:t>(draft)</a:t>
            </a:r>
            <a:r>
              <a:rPr lang="en-US" sz="1400" dirty="0">
                <a:solidFill>
                  <a:srgbClr val="FF000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Nov 4, 2023, 5:55pm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Professor Joe,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took the prerequisite for this over a year ago and basically forgot everything about Java.</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I’m sure with more time that I could study more Java and do a much better job.</a:t>
            </a:r>
          </a:p>
          <a:p>
            <a:endParaRPr lang="en-US"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I don’t feel good about reaching out about this so I’m not actually going to send this email, though.</a:t>
            </a:r>
          </a:p>
          <a:p>
            <a:endParaRPr lang="en-US" dirty="0">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1AA3AA70-7A62-DEC7-8E44-BE14A0B03D94}"/>
              </a:ext>
            </a:extLst>
          </p:cNvPr>
          <p:cNvSpPr txBox="1"/>
          <p:nvPr/>
        </p:nvSpPr>
        <p:spPr>
          <a:xfrm>
            <a:off x="182609" y="515043"/>
            <a:ext cx="11456276" cy="3482400"/>
          </a:xfrm>
          <a:custGeom>
            <a:avLst/>
            <a:gdLst>
              <a:gd name="connsiteX0" fmla="*/ 0 w 11456276"/>
              <a:gd name="connsiteY0" fmla="*/ 158902 h 3482400"/>
              <a:gd name="connsiteX1" fmla="*/ 158902 w 11456276"/>
              <a:gd name="connsiteY1" fmla="*/ 0 h 3482400"/>
              <a:gd name="connsiteX2" fmla="*/ 11297374 w 11456276"/>
              <a:gd name="connsiteY2" fmla="*/ 0 h 3482400"/>
              <a:gd name="connsiteX3" fmla="*/ 11456276 w 11456276"/>
              <a:gd name="connsiteY3" fmla="*/ 158902 h 3482400"/>
              <a:gd name="connsiteX4" fmla="*/ 11456276 w 11456276"/>
              <a:gd name="connsiteY4" fmla="*/ 3323498 h 3482400"/>
              <a:gd name="connsiteX5" fmla="*/ 11297374 w 11456276"/>
              <a:gd name="connsiteY5" fmla="*/ 3482400 h 3482400"/>
              <a:gd name="connsiteX6" fmla="*/ 158902 w 11456276"/>
              <a:gd name="connsiteY6" fmla="*/ 3482400 h 3482400"/>
              <a:gd name="connsiteX7" fmla="*/ 0 w 11456276"/>
              <a:gd name="connsiteY7" fmla="*/ 3323498 h 3482400"/>
              <a:gd name="connsiteX8" fmla="*/ 0 w 11456276"/>
              <a:gd name="connsiteY8" fmla="*/ 158902 h 34824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456276" h="3482400" fill="none" extrusionOk="0">
                <a:moveTo>
                  <a:pt x="0" y="158902"/>
                </a:moveTo>
                <a:cubicBezTo>
                  <a:pt x="597" y="87311"/>
                  <a:pt x="75232" y="6862"/>
                  <a:pt x="158902" y="0"/>
                </a:cubicBezTo>
                <a:cubicBezTo>
                  <a:pt x="5438654" y="72427"/>
                  <a:pt x="6519947" y="61419"/>
                  <a:pt x="11297374" y="0"/>
                </a:cubicBezTo>
                <a:cubicBezTo>
                  <a:pt x="11382682" y="-16874"/>
                  <a:pt x="11454809" y="70699"/>
                  <a:pt x="11456276" y="158902"/>
                </a:cubicBezTo>
                <a:cubicBezTo>
                  <a:pt x="11557152" y="1194617"/>
                  <a:pt x="11348963" y="2180536"/>
                  <a:pt x="11456276" y="3323498"/>
                </a:cubicBezTo>
                <a:cubicBezTo>
                  <a:pt x="11457126" y="3406943"/>
                  <a:pt x="11373699" y="3469583"/>
                  <a:pt x="11297374" y="3482400"/>
                </a:cubicBezTo>
                <a:cubicBezTo>
                  <a:pt x="9039328" y="3512227"/>
                  <a:pt x="3823318" y="3403094"/>
                  <a:pt x="158902" y="3482400"/>
                </a:cubicBezTo>
                <a:cubicBezTo>
                  <a:pt x="75422" y="3481916"/>
                  <a:pt x="-16714" y="3414562"/>
                  <a:pt x="0" y="3323498"/>
                </a:cubicBezTo>
                <a:cubicBezTo>
                  <a:pt x="50037" y="2222689"/>
                  <a:pt x="770" y="529545"/>
                  <a:pt x="0" y="158902"/>
                </a:cubicBezTo>
                <a:close/>
              </a:path>
              <a:path w="11456276" h="3482400" stroke="0" extrusionOk="0">
                <a:moveTo>
                  <a:pt x="0" y="158902"/>
                </a:moveTo>
                <a:cubicBezTo>
                  <a:pt x="2047" y="71701"/>
                  <a:pt x="73955" y="5860"/>
                  <a:pt x="158902" y="0"/>
                </a:cubicBezTo>
                <a:cubicBezTo>
                  <a:pt x="1361346" y="123000"/>
                  <a:pt x="7588095" y="-96860"/>
                  <a:pt x="11297374" y="0"/>
                </a:cubicBezTo>
                <a:cubicBezTo>
                  <a:pt x="11376128" y="-6863"/>
                  <a:pt x="11457482" y="68711"/>
                  <a:pt x="11456276" y="158902"/>
                </a:cubicBezTo>
                <a:cubicBezTo>
                  <a:pt x="11459449" y="527262"/>
                  <a:pt x="11550543" y="2667376"/>
                  <a:pt x="11456276" y="3323498"/>
                </a:cubicBezTo>
                <a:cubicBezTo>
                  <a:pt x="11446852" y="3414671"/>
                  <a:pt x="11376937" y="3481059"/>
                  <a:pt x="11297374" y="3482400"/>
                </a:cubicBezTo>
                <a:cubicBezTo>
                  <a:pt x="7425977" y="3321693"/>
                  <a:pt x="3242466" y="3522067"/>
                  <a:pt x="158902" y="3482400"/>
                </a:cubicBezTo>
                <a:cubicBezTo>
                  <a:pt x="60450" y="3480240"/>
                  <a:pt x="-13361" y="3405204"/>
                  <a:pt x="0" y="3323498"/>
                </a:cubicBezTo>
                <a:cubicBezTo>
                  <a:pt x="32216" y="2180311"/>
                  <a:pt x="57206" y="1415967"/>
                  <a:pt x="0" y="158902"/>
                </a:cubicBezTo>
                <a:close/>
              </a:path>
            </a:pathLst>
          </a:custGeom>
          <a:ln>
            <a:prstDash val="lgDash"/>
            <a:extLst>
              <a:ext uri="{C807C97D-BFC1-408E-A445-0C87EB9F89A2}">
                <ask:lineSketchStyleProps xmlns:ask="http://schemas.microsoft.com/office/drawing/2018/sketchyshapes" sd="852854689">
                  <a:prstGeom prst="roundRect">
                    <a:avLst>
                      <a:gd name="adj" fmla="val 4563"/>
                    </a:avLst>
                  </a:prstGeom>
                  <ask:type>
                    <ask:lineSketchCurved/>
                  </ask:type>
                </ask:lineSketchStyleProps>
              </a:ext>
            </a:extLst>
          </a:ln>
        </p:spPr>
        <p:style>
          <a:lnRef idx="2">
            <a:schemeClr val="dk1"/>
          </a:lnRef>
          <a:fillRef idx="1">
            <a:schemeClr val="lt1"/>
          </a:fillRef>
          <a:effectRef idx="0">
            <a:schemeClr val="dk1"/>
          </a:effectRef>
          <a:fontRef idx="minor">
            <a:schemeClr val="dk1"/>
          </a:fontRef>
        </p:style>
        <p:txBody>
          <a:bodyPr wrap="square" rtlCol="0">
            <a:spAutoFit/>
          </a:bodyPr>
          <a:lstStyle/>
          <a:p>
            <a:r>
              <a:rPr lang="en-US" b="1" dirty="0">
                <a:latin typeface="Arial" panose="020B0604020202020204" pitchFamily="34" charset="0"/>
                <a:cs typeface="Arial" panose="020B0604020202020204" pitchFamily="34" charset="0"/>
              </a:rPr>
              <a:t>Realized Later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rushed@uxx.edu</a:t>
            </a:r>
            <a:r>
              <a:rPr lang="en-US" sz="1400" dirty="0">
                <a:latin typeface="Arial" panose="020B0604020202020204" pitchFamily="34" charset="0"/>
                <a:cs typeface="Arial" panose="020B0604020202020204" pitchFamily="34" charset="0"/>
              </a:rPr>
              <a:t>&gt;				    									</a:t>
            </a:r>
            <a:r>
              <a:rPr lang="en-US" sz="1400" b="1" dirty="0">
                <a:solidFill>
                  <a:srgbClr val="FF0000"/>
                </a:solidFill>
                <a:latin typeface="Arial" panose="020B0604020202020204" pitchFamily="34" charset="0"/>
                <a:cs typeface="Arial" panose="020B0604020202020204" pitchFamily="34" charset="0"/>
              </a:rPr>
              <a:t>(draft)</a:t>
            </a:r>
            <a:r>
              <a:rPr lang="en-US" sz="1400" dirty="0">
                <a:solidFill>
                  <a:srgbClr val="FF0000"/>
                </a:solidFill>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Nov 7, 2023, 6:50pm</a:t>
            </a:r>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to Joe Gibbs </a:t>
            </a:r>
            <a:r>
              <a:rPr lang="en-US" dirty="0" err="1">
                <a:latin typeface="Arial" panose="020B0604020202020204" pitchFamily="34" charset="0"/>
                <a:cs typeface="Arial" panose="020B0604020202020204" pitchFamily="34" charset="0"/>
              </a:rPr>
              <a:t>Politz</a:t>
            </a:r>
            <a:r>
              <a:rPr lang="en-US"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&lt;</a:t>
            </a:r>
            <a:r>
              <a:rPr lang="en-US" sz="1400" dirty="0" err="1">
                <a:latin typeface="Arial" panose="020B0604020202020204" pitchFamily="34" charset="0"/>
                <a:cs typeface="Arial" panose="020B0604020202020204" pitchFamily="34" charset="0"/>
              </a:rPr>
              <a:t>jpolitz@ucsd.edu</a:t>
            </a:r>
            <a:r>
              <a:rPr lang="en-US" sz="1400" dirty="0">
                <a:latin typeface="Arial" panose="020B0604020202020204" pitchFamily="34" charset="0"/>
                <a:cs typeface="Arial" panose="020B0604020202020204" pitchFamily="34" charset="0"/>
              </a:rPr>
              <a:t>&gt;</a:t>
            </a:r>
            <a:r>
              <a:rPr lang="en-US" dirty="0">
                <a:latin typeface="Arial" panose="020B0604020202020204" pitchFamily="34" charset="0"/>
                <a:cs typeface="Arial" panose="020B0604020202020204" pitchFamily="34" charset="0"/>
              </a:rPr>
              <a:t>▾</a:t>
            </a:r>
          </a:p>
          <a:p>
            <a:endParaRPr lang="en-US" b="1"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 realized a few days later that I completely misunderstood part of the assignment description.</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As a result I got a really low score, even though I have the ability to get it right! Frustrating!</a:t>
            </a:r>
          </a:p>
          <a:p>
            <a:endParaRPr lang="en-US" dirty="0">
              <a:latin typeface="Arial" panose="020B0604020202020204" pitchFamily="34" charset="0"/>
              <a:cs typeface="Arial" panose="020B0604020202020204" pitchFamily="34" charset="0"/>
            </a:endParaRPr>
          </a:p>
          <a:p>
            <a:r>
              <a:rPr lang="en-US" b="1" i="1" dirty="0">
                <a:latin typeface="Arial" panose="020B0604020202020204" pitchFamily="34" charset="0"/>
                <a:cs typeface="Arial" panose="020B0604020202020204" pitchFamily="34" charset="0"/>
              </a:rPr>
              <a:t>I don’t feel good about reaching out about this so I’m not actually going to send this email, though.</a:t>
            </a: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a:p>
            <a:endParaRPr lang="en-US" b="1" i="1"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16ABF106-F298-BCC0-482F-39EC287D037A}"/>
              </a:ext>
            </a:extLst>
          </p:cNvPr>
          <p:cNvSpPr txBox="1"/>
          <p:nvPr/>
        </p:nvSpPr>
        <p:spPr>
          <a:xfrm>
            <a:off x="367862" y="4425451"/>
            <a:ext cx="11456275" cy="2308324"/>
          </a:xfrm>
          <a:prstGeom prst="rect">
            <a:avLst/>
          </a:prstGeom>
          <a:noFill/>
        </p:spPr>
        <p:txBody>
          <a:bodyPr wrap="square">
            <a:spAutoFit/>
          </a:bodyPr>
          <a:lstStyle/>
          <a:p>
            <a:pPr marL="0" indent="0">
              <a:buNone/>
            </a:pPr>
            <a:r>
              <a:rPr lang="en-US" dirty="0">
                <a:latin typeface="Source Serif Pro" panose="02040603050405020204" pitchFamily="18" charset="0"/>
                <a:ea typeface="Source Serif Pro" panose="02040603050405020204" pitchFamily="18" charset="0"/>
              </a:rPr>
              <a:t>Specifically, working-class parents stressed "no-excuses" problem-solving, encouraging children to respect teachers' authority by not seeking help.</a:t>
            </a:r>
          </a:p>
          <a:p>
            <a:pPr marL="0" indent="0">
              <a:buNone/>
            </a:pPr>
            <a:endParaRPr lang="en-US" dirty="0">
              <a:latin typeface="Source Serif Pro" panose="02040603050405020204" pitchFamily="18" charset="0"/>
              <a:ea typeface="Source Serif Pro" panose="02040603050405020204" pitchFamily="18" charset="0"/>
            </a:endParaRPr>
          </a:p>
          <a:p>
            <a:pPr marL="0" indent="0">
              <a:buNone/>
            </a:pPr>
            <a:r>
              <a:rPr lang="en-US" dirty="0">
                <a:latin typeface="Source Serif Pro" panose="02040603050405020204" pitchFamily="18" charset="0"/>
                <a:ea typeface="Source Serif Pro" panose="02040603050405020204" pitchFamily="18" charset="0"/>
              </a:rPr>
              <a:t>Middle-class parents instead taught "by-any-means" problem-solving, urging children to negotiate with teachers for assistance.”</a:t>
            </a:r>
          </a:p>
          <a:p>
            <a:pPr marL="0" indent="0">
              <a:buNone/>
            </a:pPr>
            <a:endParaRPr lang="en-US" dirty="0">
              <a:latin typeface="Source Serif Pro" panose="02040603050405020204" pitchFamily="18" charset="0"/>
              <a:ea typeface="Source Serif Pro" panose="02040603050405020204" pitchFamily="18" charset="0"/>
            </a:endParaRPr>
          </a:p>
          <a:p>
            <a:pPr marL="0" indent="0">
              <a:buNone/>
            </a:pPr>
            <a:r>
              <a:rPr lang="en-US" dirty="0">
                <a:latin typeface="Source Serif Pro" panose="02040603050405020204" pitchFamily="18" charset="0"/>
                <a:ea typeface="Source Serif Pro" panose="02040603050405020204" pitchFamily="18" charset="0"/>
              </a:rPr>
              <a:t>— J. </a:t>
            </a:r>
            <a:r>
              <a:rPr lang="en-US" dirty="0" err="1">
                <a:latin typeface="Source Serif Pro" panose="02040603050405020204" pitchFamily="18" charset="0"/>
                <a:ea typeface="Source Serif Pro" panose="02040603050405020204" pitchFamily="18" charset="0"/>
              </a:rPr>
              <a:t>Calarco</a:t>
            </a:r>
            <a:r>
              <a:rPr lang="en-US" i="1" dirty="0">
                <a:latin typeface="Source Serif Pro" panose="02040603050405020204" pitchFamily="18" charset="0"/>
                <a:ea typeface="Source Serif Pro" panose="02040603050405020204" pitchFamily="18" charset="0"/>
              </a:rPr>
              <a:t>, “Coached for the Classroom: Parents' Cultural Transmission and Children's Reproduction of Educational Inequalities”</a:t>
            </a:r>
          </a:p>
        </p:txBody>
      </p:sp>
      <p:pic>
        <p:nvPicPr>
          <p:cNvPr id="2" name="Picture 1">
            <a:extLst>
              <a:ext uri="{FF2B5EF4-FFF2-40B4-BE49-F238E27FC236}">
                <a16:creationId xmlns:a16="http://schemas.microsoft.com/office/drawing/2014/main" id="{FAD81E8E-59CB-C9E3-D07A-E6CE2E229EC5}"/>
              </a:ext>
            </a:extLst>
          </p:cNvPr>
          <p:cNvPicPr>
            <a:picLocks noChangeAspect="1"/>
          </p:cNvPicPr>
          <p:nvPr/>
        </p:nvPicPr>
        <p:blipFill>
          <a:blip r:embed="rId3"/>
          <a:srcRect/>
          <a:stretch/>
        </p:blipFill>
        <p:spPr>
          <a:xfrm>
            <a:off x="10806545" y="5583733"/>
            <a:ext cx="1150042" cy="1150042"/>
          </a:xfrm>
          <a:prstGeom prst="rect">
            <a:avLst/>
          </a:prstGeom>
          <a:ln w="76200">
            <a:solidFill>
              <a:schemeClr val="accent2"/>
            </a:solidFill>
          </a:ln>
        </p:spPr>
      </p:pic>
    </p:spTree>
    <p:extLst>
      <p:ext uri="{BB962C8B-B14F-4D97-AF65-F5344CB8AC3E}">
        <p14:creationId xmlns:p14="http://schemas.microsoft.com/office/powerpoint/2010/main" val="1155376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3" grpId="0"/>
    </p:bldLst>
  </p:timing>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37455</TotalTime>
  <Words>3720</Words>
  <Application>Microsoft Macintosh PowerPoint</Application>
  <PresentationFormat>Widescreen</PresentationFormat>
  <Paragraphs>529</Paragraphs>
  <Slides>35</Slides>
  <Notes>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35</vt:i4>
      </vt:variant>
    </vt:vector>
  </HeadingPairs>
  <TitlesOfParts>
    <vt:vector size="42" baseType="lpstr">
      <vt:lpstr>Aptos</vt:lpstr>
      <vt:lpstr>Arial</vt:lpstr>
      <vt:lpstr>Calibri</vt:lpstr>
      <vt:lpstr>Calibri Light</vt:lpstr>
      <vt:lpstr>Source Sans Pro</vt:lpstr>
      <vt:lpstr>Source Serif Pro</vt:lpstr>
      <vt:lpstr>Office 2013 - 2022 Theme</vt:lpstr>
      <vt:lpstr>High Standards, Multiple Tries How I’ve Been Grading</vt:lpstr>
      <vt:lpstr>PowerPoint Presentation</vt:lpstr>
      <vt:lpstr>PowerPoint Presentation</vt:lpstr>
      <vt:lpstr>Insights from my Gmail</vt:lpstr>
      <vt:lpstr>The day after a deadline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Politz, Joe</dc:creator>
  <cp:lastModifiedBy>Politz, Joe</cp:lastModifiedBy>
  <cp:revision>441</cp:revision>
  <dcterms:created xsi:type="dcterms:W3CDTF">2024-05-07T03:25:34Z</dcterms:created>
  <dcterms:modified xsi:type="dcterms:W3CDTF">2024-07-03T21:40:36Z</dcterms:modified>
</cp:coreProperties>
</file>