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31348f2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31348f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31348f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31348f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31348f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31348f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31348f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31348f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31348f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31348f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31348f2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31348f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31348f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31348f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31348f2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31348f2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1e0dbe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a1e0dbe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31348f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31348f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23dded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23dded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31348f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31348f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31348f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31348f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31348f2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31348f2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a31348f2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a31348f2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a31348f2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a31348f2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31348f2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a31348f2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a31348f2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a31348f2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a31348f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a31348f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a23dded7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a23dded7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23dded7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23dded7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1e0db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1e0db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23dded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23dded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1e0dbe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1e0dbe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1e0dbe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1e0dbe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31348f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31348f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31348f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31348f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quora.com/What-are-the-benefits-of-heap-sort-and-its-disadvantages-compared-to-other-sorting-algorithms" TargetMode="External"/><Relationship Id="rId4" Type="http://schemas.openxmlformats.org/officeDocument/2006/relationships/hyperlink" Target="https://www.ime.usp.br/~pf/analise_de_algoritmos/aulas/heap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Heap 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Paulo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Marcelo Borges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Contando Heaps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2000"/>
            <a:ext cx="8839201" cy="315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325" y="3373175"/>
            <a:ext cx="2696675" cy="1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Contando Heaps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419225"/>
            <a:ext cx="62293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48100"/>
            <a:ext cx="85153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Gerando heaps e extraindo resultados para um n pequeno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885950"/>
            <a:ext cx="6781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Gerando heaps e extraindo resultados para um n pequeno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" y="1811125"/>
            <a:ext cx="8180299" cy="1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Gerando heaps e extraindo resultados para um n pequeno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8975"/>
            <a:ext cx="5943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Gerando heaps e extraindo resultados para um n pequeno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643063"/>
            <a:ext cx="6810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Gerando heaps e extraindo resultados para um n pequeno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643063"/>
            <a:ext cx="6810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Gerando heaps e extraindo resultados para um n pequeno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643063"/>
            <a:ext cx="68103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900" y="1379238"/>
            <a:ext cx="66103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Melhor caso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25" y="1825700"/>
            <a:ext cx="6927550" cy="1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5" y="2143213"/>
            <a:ext cx="8453351" cy="8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Heap sort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Vantagens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pt-PT">
                <a:solidFill>
                  <a:srgbClr val="38761D"/>
                </a:solidFill>
              </a:rPr>
              <a:t>O ( Nlog (N) )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pt-PT">
                <a:solidFill>
                  <a:srgbClr val="38761D"/>
                </a:solidFill>
              </a:rPr>
              <a:t>In-place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pt-PT">
                <a:solidFill>
                  <a:srgbClr val="38761D"/>
                </a:solidFill>
              </a:rPr>
              <a:t>Ideal para dispositivos com memória restrita</a:t>
            </a:r>
            <a:endParaRPr>
              <a:solidFill>
                <a:srgbClr val="38761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○"/>
            </a:pPr>
            <a:r>
              <a:rPr lang="pt-PT">
                <a:solidFill>
                  <a:srgbClr val="38761D"/>
                </a:solidFill>
              </a:rPr>
              <a:t>Microcontroladores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Desv</a:t>
            </a:r>
            <a:r>
              <a:rPr b="1" lang="pt-PT" sz="2000"/>
              <a:t>antagens</a:t>
            </a:r>
            <a:endParaRPr b="1" sz="2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b="1" lang="pt-PT">
                <a:solidFill>
                  <a:srgbClr val="CC0000"/>
                </a:solidFill>
              </a:rPr>
              <a:t>Instável</a:t>
            </a:r>
            <a:endParaRPr b="1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b="1" lang="pt-PT">
                <a:solidFill>
                  <a:srgbClr val="CC0000"/>
                </a:solidFill>
              </a:rPr>
              <a:t>Quebra do prefetch do cache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271713"/>
            <a:ext cx="69342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804988"/>
            <a:ext cx="69723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804988"/>
            <a:ext cx="69723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49481" l="0" r="84071" t="41793"/>
          <a:stretch/>
        </p:blipFill>
        <p:spPr>
          <a:xfrm>
            <a:off x="1003900" y="2121181"/>
            <a:ext cx="1068125" cy="2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49481" l="0" r="88484" t="41793"/>
          <a:stretch/>
        </p:blipFill>
        <p:spPr>
          <a:xfrm>
            <a:off x="1003900" y="2960631"/>
            <a:ext cx="772175" cy="2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133600"/>
            <a:ext cx="68580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552575"/>
            <a:ext cx="7239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médio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271713"/>
            <a:ext cx="69342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empírica</a:t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47800"/>
            <a:ext cx="78867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Referências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PT" sz="1400">
                <a:solidFill>
                  <a:srgbClr val="000000"/>
                </a:solidFill>
              </a:rPr>
              <a:t>What are the benefits of heap sort and its disadvantages compared to other sorting algorithms? Disponível em &lt;</a:t>
            </a:r>
            <a:r>
              <a:rPr lang="pt-PT" sz="1400" u="sng">
                <a:solidFill>
                  <a:schemeClr val="hlink"/>
                </a:solidFill>
                <a:hlinkClick r:id="rId3"/>
              </a:rPr>
              <a:t>https://www.quora.com/What-are-the-benefits-of-heap-sort-and-its-disadvantages-compared-to-other-sorting-algorithms</a:t>
            </a:r>
            <a:r>
              <a:rPr lang="pt-PT" sz="1400">
                <a:solidFill>
                  <a:srgbClr val="000000"/>
                </a:solidFill>
              </a:rPr>
              <a:t>&gt; acesso em 19 Dez. 2018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PT" sz="1400">
                <a:solidFill>
                  <a:srgbClr val="000000"/>
                </a:solidFill>
              </a:rPr>
              <a:t>Schaffer, Russel, and Robert Sedgewick. </a:t>
            </a:r>
            <a:r>
              <a:rPr b="1" lang="pt-PT" sz="1400">
                <a:solidFill>
                  <a:srgbClr val="000000"/>
                </a:solidFill>
              </a:rPr>
              <a:t>"The analysis of heapsort."</a:t>
            </a:r>
            <a:r>
              <a:rPr lang="pt-PT" sz="1400">
                <a:solidFill>
                  <a:srgbClr val="000000"/>
                </a:solidFill>
              </a:rPr>
              <a:t> Journal of Algorithms 15.1 (1993): 76-100.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PT" sz="1400">
                <a:solidFill>
                  <a:schemeClr val="dk1"/>
                </a:solidFill>
              </a:rPr>
              <a:t>Heap</a:t>
            </a:r>
            <a:r>
              <a:rPr lang="pt-PT" sz="1400">
                <a:solidFill>
                  <a:schemeClr val="dk1"/>
                </a:solidFill>
              </a:rPr>
              <a:t> Disponível em &lt;</a:t>
            </a:r>
            <a:r>
              <a:rPr lang="pt-PT" sz="1400" u="sng">
                <a:solidFill>
                  <a:schemeClr val="hlink"/>
                </a:solidFill>
                <a:hlinkClick r:id="rId4"/>
              </a:rPr>
              <a:t>https://www.ime.usp.br/~pf/analise_de_algoritmos/aulas/heap.html</a:t>
            </a:r>
            <a:r>
              <a:rPr lang="pt-PT" sz="1400">
                <a:solidFill>
                  <a:schemeClr val="dk1"/>
                </a:solidFill>
              </a:rPr>
              <a:t>&gt; acesso em 19 Dez. 2018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Heap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 heap</a:t>
            </a:r>
            <a:r>
              <a:rPr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inventada por </a:t>
            </a:r>
            <a:r>
              <a:rPr b="1"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J.W.J. Williams</a:t>
            </a:r>
            <a:r>
              <a:rPr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⌊i/2⌋  é o pai do índice i</a:t>
            </a:r>
            <a:r>
              <a:rPr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400"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  é o filho esquerdo de i ,</a:t>
            </a:r>
            <a:endParaRPr sz="1400"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2i+1  é o filho d</a:t>
            </a:r>
            <a:r>
              <a:rPr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ireito</a:t>
            </a: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 .</a:t>
            </a:r>
            <a:endParaRPr sz="1400">
              <a:solidFill>
                <a:srgbClr val="000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0947" l="8869" r="52329" t="38577"/>
          <a:stretch/>
        </p:blipFill>
        <p:spPr>
          <a:xfrm>
            <a:off x="6163900" y="1865225"/>
            <a:ext cx="1975001" cy="190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68577" l="18218" r="22187" t="9811"/>
          <a:stretch/>
        </p:blipFill>
        <p:spPr>
          <a:xfrm>
            <a:off x="5193275" y="591475"/>
            <a:ext cx="3033525" cy="8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6166525" y="575450"/>
            <a:ext cx="333900" cy="170500"/>
          </a:xfrm>
          <a:custGeom>
            <a:rect b="b" l="l" r="r" t="t"/>
            <a:pathLst>
              <a:path extrusionOk="0" h="6820" w="13356">
                <a:moveTo>
                  <a:pt x="0" y="6820"/>
                </a:moveTo>
                <a:cubicBezTo>
                  <a:pt x="1279" y="5683"/>
                  <a:pt x="5446" y="0"/>
                  <a:pt x="7672" y="0"/>
                </a:cubicBezTo>
                <a:cubicBezTo>
                  <a:pt x="9898" y="0"/>
                  <a:pt x="12409" y="5683"/>
                  <a:pt x="13356" y="682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5"/>
          <p:cNvSpPr/>
          <p:nvPr/>
        </p:nvSpPr>
        <p:spPr>
          <a:xfrm>
            <a:off x="6166525" y="575450"/>
            <a:ext cx="653576" cy="170500"/>
          </a:xfrm>
          <a:custGeom>
            <a:rect b="b" l="l" r="r" t="t"/>
            <a:pathLst>
              <a:path extrusionOk="0" h="6820" w="13356">
                <a:moveTo>
                  <a:pt x="0" y="6820"/>
                </a:moveTo>
                <a:cubicBezTo>
                  <a:pt x="1279" y="5683"/>
                  <a:pt x="5446" y="0"/>
                  <a:pt x="7672" y="0"/>
                </a:cubicBezTo>
                <a:cubicBezTo>
                  <a:pt x="9898" y="0"/>
                  <a:pt x="12409" y="5683"/>
                  <a:pt x="13356" y="682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5"/>
          <p:cNvSpPr/>
          <p:nvPr/>
        </p:nvSpPr>
        <p:spPr>
          <a:xfrm>
            <a:off x="6521725" y="1086950"/>
            <a:ext cx="653600" cy="291260"/>
          </a:xfrm>
          <a:custGeom>
            <a:rect b="b" l="l" r="r" t="t"/>
            <a:pathLst>
              <a:path extrusionOk="0" h="14505" w="26144">
                <a:moveTo>
                  <a:pt x="0" y="0"/>
                </a:moveTo>
                <a:cubicBezTo>
                  <a:pt x="2179" y="2416"/>
                  <a:pt x="8715" y="14398"/>
                  <a:pt x="13072" y="14493"/>
                </a:cubicBezTo>
                <a:cubicBezTo>
                  <a:pt x="17429" y="14588"/>
                  <a:pt x="23965" y="2890"/>
                  <a:pt x="26144" y="5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15"/>
          <p:cNvSpPr/>
          <p:nvPr/>
        </p:nvSpPr>
        <p:spPr>
          <a:xfrm>
            <a:off x="6521725" y="1086950"/>
            <a:ext cx="994583" cy="291260"/>
          </a:xfrm>
          <a:custGeom>
            <a:rect b="b" l="l" r="r" t="t"/>
            <a:pathLst>
              <a:path extrusionOk="0" h="14505" w="26144">
                <a:moveTo>
                  <a:pt x="0" y="0"/>
                </a:moveTo>
                <a:cubicBezTo>
                  <a:pt x="2179" y="2416"/>
                  <a:pt x="8715" y="14398"/>
                  <a:pt x="13072" y="14493"/>
                </a:cubicBezTo>
                <a:cubicBezTo>
                  <a:pt x="17429" y="14588"/>
                  <a:pt x="23965" y="2890"/>
                  <a:pt x="26144" y="5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400" y="151850"/>
            <a:ext cx="781050" cy="35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68577" l="18218" r="22187" t="9811"/>
          <a:stretch/>
        </p:blipFill>
        <p:spPr>
          <a:xfrm>
            <a:off x="3853825" y="1938675"/>
            <a:ext cx="3033525" cy="8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17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Heap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78511" l="35663" r="57498" t="15413"/>
          <a:stretch/>
        </p:blipFill>
        <p:spPr>
          <a:xfrm>
            <a:off x="5069925" y="2149975"/>
            <a:ext cx="348100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78511" l="61062" r="34192" t="15413"/>
          <a:stretch/>
        </p:blipFill>
        <p:spPr>
          <a:xfrm>
            <a:off x="4739350" y="2149975"/>
            <a:ext cx="241550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78511" l="42157" r="53655" t="15413"/>
          <a:stretch/>
        </p:blipFill>
        <p:spPr>
          <a:xfrm>
            <a:off x="6054000" y="2149975"/>
            <a:ext cx="213125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2746" l="55546" r="7050" t="40546"/>
          <a:stretch/>
        </p:blipFill>
        <p:spPr>
          <a:xfrm>
            <a:off x="5018850" y="3052225"/>
            <a:ext cx="1903951" cy="176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050" y="1610200"/>
            <a:ext cx="781050" cy="3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384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 heap</a:t>
            </a:r>
            <a:r>
              <a:rPr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inventada por </a:t>
            </a:r>
            <a:r>
              <a:rPr b="1"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J.W.J. Williams</a:t>
            </a:r>
            <a:r>
              <a:rPr lang="pt-PT" sz="1400">
                <a:solidFill>
                  <a:srgbClr val="000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⌊i/2⌋  é o pai do índice i</a:t>
            </a:r>
            <a:r>
              <a:rPr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400"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  é o filho esquerdo de i</a:t>
            </a:r>
            <a:r>
              <a:rPr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400"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2i+1  é o filho d</a:t>
            </a:r>
            <a:r>
              <a:rPr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ireito</a:t>
            </a:r>
            <a:r>
              <a:rPr lang="pt-PT" sz="1400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 .</a:t>
            </a:r>
            <a:endParaRPr sz="1400"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Clr>
                <a:srgbClr val="000030"/>
              </a:buClr>
              <a:buSzPts val="1800"/>
              <a:buFont typeface="Times New Roman"/>
              <a:buChar char="●"/>
            </a:pPr>
            <a:r>
              <a:rPr b="1"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Heap:</a:t>
            </a:r>
            <a:endParaRPr b="1"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[ i ] &gt;= v [ 2i ]</a:t>
            </a:r>
            <a:endParaRPr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30"/>
              </a:buClr>
              <a:buSzPts val="1400"/>
              <a:buFont typeface="Times New Roman"/>
              <a:buChar char="○"/>
            </a:pPr>
            <a:r>
              <a:rPr lang="pt-PT">
                <a:solidFill>
                  <a:srgbClr val="000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[ i ] &gt;= v [ 2i + 1]</a:t>
            </a:r>
            <a:endParaRPr>
              <a:solidFill>
                <a:srgbClr val="000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Algoritmo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09663"/>
            <a:ext cx="635317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3082375"/>
            <a:ext cx="2667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Pior caso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3" y="1341075"/>
            <a:ext cx="52482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80174"/>
          <a:stretch/>
        </p:blipFill>
        <p:spPr>
          <a:xfrm>
            <a:off x="4763875" y="2591772"/>
            <a:ext cx="4353401" cy="53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8"/>
          <p:cNvGrpSpPr/>
          <p:nvPr/>
        </p:nvGrpSpPr>
        <p:grpSpPr>
          <a:xfrm>
            <a:off x="1519236" y="1746487"/>
            <a:ext cx="3256739" cy="912122"/>
            <a:chOff x="3026200" y="1823400"/>
            <a:chExt cx="1749900" cy="835200"/>
          </a:xfrm>
        </p:grpSpPr>
        <p:cxnSp>
          <p:nvCxnSpPr>
            <p:cNvPr id="103" name="Google Shape;103;p18"/>
            <p:cNvCxnSpPr/>
            <p:nvPr/>
          </p:nvCxnSpPr>
          <p:spPr>
            <a:xfrm rot="10800000">
              <a:off x="3026200" y="1823400"/>
              <a:ext cx="1749900" cy="835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8"/>
            <p:cNvSpPr txBox="1"/>
            <p:nvPr/>
          </p:nvSpPr>
          <p:spPr>
            <a:xfrm>
              <a:off x="3469134" y="2149458"/>
              <a:ext cx="2640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/>
                <a:t>(1)</a:t>
              </a:r>
              <a:endParaRPr b="1"/>
            </a:p>
          </p:txBody>
        </p:sp>
      </p:grpSp>
      <p:sp>
        <p:nvSpPr>
          <p:cNvPr id="105" name="Google Shape;105;p18"/>
          <p:cNvSpPr txBox="1"/>
          <p:nvPr/>
        </p:nvSpPr>
        <p:spPr>
          <a:xfrm>
            <a:off x="247150" y="3573725"/>
            <a:ext cx="83892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t-PT" sz="2000"/>
              <a:t>N° De passos no pior caso para a montagem do heap inicial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t-PT" sz="2000"/>
              <a:t>N° de passos para reparar a ordenação do heap </a:t>
            </a:r>
            <a:endParaRPr sz="2000"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3038295" y="1739365"/>
            <a:ext cx="1725739" cy="1119489"/>
            <a:chOff x="1349275" y="1723472"/>
            <a:chExt cx="3414600" cy="1135500"/>
          </a:xfrm>
        </p:grpSpPr>
        <p:cxnSp>
          <p:nvCxnSpPr>
            <p:cNvPr id="107" name="Google Shape;107;p18"/>
            <p:cNvCxnSpPr/>
            <p:nvPr/>
          </p:nvCxnSpPr>
          <p:spPr>
            <a:xfrm rot="10800000">
              <a:off x="1349275" y="1723472"/>
              <a:ext cx="3414600" cy="113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" name="Google Shape;108;p18"/>
            <p:cNvSpPr txBox="1"/>
            <p:nvPr/>
          </p:nvSpPr>
          <p:spPr>
            <a:xfrm>
              <a:off x="2944653" y="1857129"/>
              <a:ext cx="8721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/>
                <a:t>(2)</a:t>
              </a:r>
              <a:endParaRPr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Contando Heaps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PT">
                <a:solidFill>
                  <a:srgbClr val="000000"/>
                </a:solidFill>
              </a:rPr>
              <a:t>         é o número de heaps que podem ser criados com N chaves.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PT" sz="1800">
                <a:solidFill>
                  <a:srgbClr val="000000"/>
                </a:solidFill>
              </a:rPr>
              <a:t>N key heap: Heap que c</a:t>
            </a:r>
            <a:r>
              <a:rPr lang="pt-PT" sz="1800">
                <a:solidFill>
                  <a:srgbClr val="000000"/>
                </a:solidFill>
              </a:rPr>
              <a:t>ontém chaves inteiras de 1 até 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9478" r="79910" t="0"/>
          <a:stretch/>
        </p:blipFill>
        <p:spPr>
          <a:xfrm>
            <a:off x="777500" y="1218500"/>
            <a:ext cx="58612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Contando Heaps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9478" r="79910" t="0"/>
          <a:stretch/>
        </p:blipFill>
        <p:spPr>
          <a:xfrm>
            <a:off x="777500" y="1218500"/>
            <a:ext cx="58612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7748550" cy="38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Contando Heaps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47800"/>
            <a:ext cx="87630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