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97" r:id="rId5"/>
    <p:sldMasterId id="2147483695" r:id="rId6"/>
    <p:sldMasterId id="2147483684" r:id="rId7"/>
  </p:sldMasterIdLst>
  <p:notesMasterIdLst>
    <p:notesMasterId r:id="rId24"/>
  </p:notesMasterIdLst>
  <p:handoutMasterIdLst>
    <p:handoutMasterId r:id="rId25"/>
  </p:handoutMasterIdLst>
  <p:sldIdLst>
    <p:sldId id="271" r:id="rId8"/>
    <p:sldId id="263" r:id="rId9"/>
    <p:sldId id="266" r:id="rId10"/>
    <p:sldId id="272" r:id="rId11"/>
    <p:sldId id="259" r:id="rId12"/>
    <p:sldId id="269" r:id="rId13"/>
    <p:sldId id="270" r:id="rId14"/>
    <p:sldId id="273" r:id="rId15"/>
    <p:sldId id="261" r:id="rId16"/>
    <p:sldId id="267" r:id="rId17"/>
    <p:sldId id="274" r:id="rId18"/>
    <p:sldId id="275" r:id="rId19"/>
    <p:sldId id="276" r:id="rId20"/>
    <p:sldId id="277"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fore the session" id="{9248E0E9-B469-42C5-B521-34DBB63F9E0C}">
          <p14:sldIdLst>
            <p14:sldId id="271"/>
            <p14:sldId id="263"/>
            <p14:sldId id="266"/>
            <p14:sldId id="272"/>
            <p14:sldId id="259"/>
            <p14:sldId id="269"/>
            <p14:sldId id="270"/>
          </p14:sldIdLst>
        </p14:section>
        <p14:section name="The session" id="{9BCE8471-468A-4538-82B3-E4E62B0A593E}">
          <p14:sldIdLst>
            <p14:sldId id="273"/>
            <p14:sldId id="261"/>
            <p14:sldId id="267"/>
            <p14:sldId id="274"/>
            <p14:sldId id="275"/>
            <p14:sldId id="276"/>
            <p14:sldId id="277"/>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297"/>
    <a:srgbClr val="000000"/>
    <a:srgbClr val="3B2B46"/>
    <a:srgbClr val="FFFFFF"/>
    <a:srgbClr val="346296"/>
    <a:srgbClr val="E646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78692" autoAdjust="0"/>
  </p:normalViewPr>
  <p:slideViewPr>
    <p:cSldViewPr snapToGrid="0">
      <p:cViewPr>
        <p:scale>
          <a:sx n="66" d="100"/>
          <a:sy n="66" d="100"/>
        </p:scale>
        <p:origin x="1560" y="5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1392"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BDC4E67-8CB2-26CB-9842-22F9A691D9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a:extLst>
              <a:ext uri="{FF2B5EF4-FFF2-40B4-BE49-F238E27FC236}">
                <a16:creationId xmlns:a16="http://schemas.microsoft.com/office/drawing/2014/main" id="{CE31EB5F-53B0-CDA3-72A4-3FA9BE40D0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440670-43D7-400A-ABC5-B69E064DBB37}" type="datetimeFigureOut">
              <a:rPr lang="en-GB" smtClean="0"/>
              <a:t>09/06/2024</a:t>
            </a:fld>
            <a:endParaRPr lang="en-GB"/>
          </a:p>
        </p:txBody>
      </p:sp>
      <p:sp>
        <p:nvSpPr>
          <p:cNvPr id="4" name="Espace réservé du pied de page 3">
            <a:extLst>
              <a:ext uri="{FF2B5EF4-FFF2-40B4-BE49-F238E27FC236}">
                <a16:creationId xmlns:a16="http://schemas.microsoft.com/office/drawing/2014/main" id="{00EB1E06-E4F0-A1A2-1EFB-AD58FA1AF7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a:extLst>
              <a:ext uri="{FF2B5EF4-FFF2-40B4-BE49-F238E27FC236}">
                <a16:creationId xmlns:a16="http://schemas.microsoft.com/office/drawing/2014/main" id="{47061963-6110-4C16-C593-C8C56E4881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274045-2E90-4839-9E75-1C1FCF04B584}" type="slidenum">
              <a:rPr lang="en-GB" smtClean="0"/>
              <a:t>‹#›</a:t>
            </a:fld>
            <a:endParaRPr lang="en-GB"/>
          </a:p>
        </p:txBody>
      </p:sp>
    </p:spTree>
    <p:extLst>
      <p:ext uri="{BB962C8B-B14F-4D97-AF65-F5344CB8AC3E}">
        <p14:creationId xmlns:p14="http://schemas.microsoft.com/office/powerpoint/2010/main" val="214018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B03A4-75C9-4E3D-9183-2102CA9AEC33}" type="datetimeFigureOut">
              <a:rPr lang="en-GB" smtClean="0"/>
              <a:t>07/06/2024</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39206-A81D-4F76-8486-302187992F73}" type="slidenum">
              <a:rPr lang="en-GB" smtClean="0"/>
              <a:t>‹#›</a:t>
            </a:fld>
            <a:endParaRPr lang="en-GB"/>
          </a:p>
        </p:txBody>
      </p:sp>
    </p:spTree>
    <p:extLst>
      <p:ext uri="{BB962C8B-B14F-4D97-AF65-F5344CB8AC3E}">
        <p14:creationId xmlns:p14="http://schemas.microsoft.com/office/powerpoint/2010/main" val="323080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High-bandwidth_Digital_Content_Protection"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vimeo.com/thorstenbutz/byourself" TargetMode="External"/><Relationship Id="rId4" Type="http://schemas.openxmlformats.org/officeDocument/2006/relationships/image" Target="../media/image6.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49"/>
            <a:ext cx="2743200" cy="4467225"/>
          </a:xfrm>
        </p:spPr>
        <p:txBody>
          <a:bodyPr/>
          <a:lstStyle/>
          <a:p>
            <a:pPr>
              <a:lnSpc>
                <a:spcPct val="110000"/>
              </a:lnSpc>
            </a:pPr>
            <a:r>
              <a:rPr lang="en-US" sz="900" b="1">
                <a:latin typeface="Aptos" panose="020B0004020202020204" pitchFamily="34" charset="0"/>
              </a:rPr>
              <a:t>The fine print (additional information)</a:t>
            </a:r>
          </a:p>
          <a:p>
            <a:pPr>
              <a:lnSpc>
                <a:spcPct val="110000"/>
              </a:lnSpc>
            </a:pPr>
            <a:endParaRPr lang="en-US" sz="900">
              <a:latin typeface="Aptos" panose="020B0004020202020204" pitchFamily="34" charset="0"/>
            </a:endParaRPr>
          </a:p>
          <a:p>
            <a:pPr>
              <a:lnSpc>
                <a:spcPct val="110000"/>
              </a:lnSpc>
            </a:pPr>
            <a:r>
              <a:rPr lang="en-US" sz="900">
                <a:latin typeface="Aptos" panose="020B0004020202020204" pitchFamily="34" charset="0"/>
              </a:rPr>
              <a:t>Why should you care about HDCP? </a:t>
            </a:r>
          </a:p>
          <a:p>
            <a:pPr>
              <a:lnSpc>
                <a:spcPct val="110000"/>
              </a:lnSpc>
            </a:pPr>
            <a:endParaRPr lang="en-US" sz="900">
              <a:latin typeface="Aptos" panose="020B0004020202020204" pitchFamily="34" charset="0"/>
            </a:endParaRPr>
          </a:p>
          <a:p>
            <a:pPr>
              <a:lnSpc>
                <a:spcPct val="110000"/>
              </a:lnSpc>
            </a:pPr>
            <a:r>
              <a:rPr lang="en-US" sz="900">
                <a:latin typeface="Aptos" panose="020B0004020202020204" pitchFamily="34" charset="0"/>
              </a:rPr>
              <a:t>"</a:t>
            </a:r>
            <a:r>
              <a:rPr lang="en-US" sz="900" i="1">
                <a:latin typeface="Aptos" panose="020B0004020202020204" pitchFamily="34" charset="0"/>
              </a:rPr>
              <a:t>High-bandwidth Digital Content Protection (HDCP) is a form of digital copy protection developed by Intel Corporation to prevent copying of digital audio and video content as it travels across connections. Types of connections include DisplayPort (DP), Digital Visual Interface (DVI), and High-Definition Multimedia Interface (HDMI), as well as less popular or now deprecated protocols like Gigabit Video Interface (GVIF) and Unified Display Interface (UDI).</a:t>
            </a:r>
            <a:r>
              <a:rPr lang="en-US" sz="900">
                <a:latin typeface="Aptos" panose="020B0004020202020204" pitchFamily="34" charset="0"/>
              </a:rPr>
              <a:t>"</a:t>
            </a:r>
          </a:p>
          <a:p>
            <a:pPr>
              <a:lnSpc>
                <a:spcPct val="110000"/>
              </a:lnSpc>
            </a:pPr>
            <a:r>
              <a:rPr lang="de-DE" sz="900">
                <a:latin typeface="Aptos" panose="020B0004020202020204" pitchFamily="34" charset="0"/>
                <a:hlinkClick r:id="rId3"/>
              </a:rPr>
              <a:t>https://en.wikipedia.org/wiki/High-bandwidth_Digital_Content_Protection</a:t>
            </a:r>
            <a:endParaRPr lang="de-DE" sz="900">
              <a:latin typeface="Aptos" panose="020B0004020202020204" pitchFamily="34" charset="0"/>
            </a:endParaRPr>
          </a:p>
          <a:p>
            <a:pPr>
              <a:lnSpc>
                <a:spcPct val="110000"/>
              </a:lnSpc>
            </a:pPr>
            <a:endParaRPr lang="de-DE" sz="900">
              <a:latin typeface="Aptos" panose="020B0004020202020204" pitchFamily="34" charset="0"/>
            </a:endParaRPr>
          </a:p>
          <a:p>
            <a:pPr>
              <a:lnSpc>
                <a:spcPct val="110000"/>
              </a:lnSpc>
            </a:pPr>
            <a:r>
              <a:rPr lang="de-DE" sz="900">
                <a:latin typeface="Aptos" panose="020B0004020202020204" pitchFamily="34" charset="0"/>
              </a:rPr>
              <a:t>Some notebooks ignore the HDCP standard, some vendors comply with the standard. Apple and Microsoft are somehow famous for strictly following the HDCP guidelines. Sadly, we will not be able to guarantee, that your session can be recorded in the latter case.</a:t>
            </a:r>
          </a:p>
          <a:p>
            <a:pPr>
              <a:lnSpc>
                <a:spcPct val="110000"/>
              </a:lnSpc>
            </a:pPr>
            <a:endParaRPr lang="de-DE" sz="900">
              <a:latin typeface="Aptos" panose="020B0004020202020204" pitchFamily="34" charset="0"/>
            </a:endParaRPr>
          </a:p>
          <a:p>
            <a:pPr>
              <a:lnSpc>
                <a:spcPct val="110000"/>
              </a:lnSpc>
            </a:pPr>
            <a:r>
              <a:rPr lang="de-DE" sz="900">
                <a:latin typeface="Aptos" panose="020B0004020202020204" pitchFamily="34" charset="0"/>
              </a:rPr>
              <a:t>But you can do simple things, to  overcome these problems. </a:t>
            </a:r>
            <a:r>
              <a:rPr lang="en-US" sz="900">
                <a:latin typeface="Aptos" panose="020B0004020202020204" pitchFamily="34" charset="0"/>
              </a:rPr>
              <a:t>It is also very likely that you presented with your notebook before. So you will know, if this worked fine.If you are in doubt and if the agenda allows, try a dry-run a day before and connect everything.</a:t>
            </a:r>
          </a:p>
          <a:p>
            <a:pPr>
              <a:lnSpc>
                <a:spcPct val="110000"/>
              </a:lnSpc>
            </a:pPr>
            <a:endParaRPr lang="en-US" sz="900">
              <a:latin typeface="Aptos" panose="020B0004020202020204" pitchFamily="34" charset="0"/>
            </a:endParaRPr>
          </a:p>
          <a:p>
            <a:pPr>
              <a:lnSpc>
                <a:spcPct val="110000"/>
              </a:lnSpc>
            </a:pPr>
            <a:endParaRPr lang="de-DE" sz="900">
              <a:latin typeface="Aptos" panose="020B0004020202020204" pitchFamily="34" charset="0"/>
            </a:endParaRPr>
          </a:p>
        </p:txBody>
      </p:sp>
      <p:sp>
        <p:nvSpPr>
          <p:cNvPr id="4" name="Foliennummernplatzhalter 3"/>
          <p:cNvSpPr>
            <a:spLocks noGrp="1"/>
          </p:cNvSpPr>
          <p:nvPr>
            <p:ph type="sldNum" sz="quarter" idx="5"/>
          </p:nvPr>
        </p:nvSpPr>
        <p:spPr/>
        <p:txBody>
          <a:bodyPr/>
          <a:lstStyle/>
          <a:p>
            <a:fld id="{A7839206-A81D-4F76-8486-302187992F73}" type="slidenum">
              <a:rPr lang="en-GB" smtClean="0"/>
              <a:t>1</a:t>
            </a:fld>
            <a:endParaRPr lang="en-GB"/>
          </a:p>
        </p:txBody>
      </p:sp>
      <p:pic>
        <p:nvPicPr>
          <p:cNvPr id="5" name="Grafik 4" descr="https://www.amazon.de/gp/product/B09F2N17H5/ref=ppx_yo_dt_b_asin_title_o09_s00">
            <a:extLst>
              <a:ext uri="{FF2B5EF4-FFF2-40B4-BE49-F238E27FC236}">
                <a16:creationId xmlns:a16="http://schemas.microsoft.com/office/drawing/2014/main" id="{E466A8E6-289E-2C4E-027A-1D532F5BF0BF}"/>
              </a:ext>
            </a:extLst>
          </p:cNvPr>
          <p:cNvPicPr>
            <a:picLocks noChangeAspect="1"/>
          </p:cNvPicPr>
          <p:nvPr/>
        </p:nvPicPr>
        <p:blipFill>
          <a:blip r:embed="rId4"/>
          <a:stretch>
            <a:fillRect/>
          </a:stretch>
        </p:blipFill>
        <p:spPr>
          <a:xfrm>
            <a:off x="3699256" y="5256530"/>
            <a:ext cx="2202687" cy="1967734"/>
          </a:xfrm>
          <a:prstGeom prst="rect">
            <a:avLst/>
          </a:prstGeom>
        </p:spPr>
      </p:pic>
      <p:sp>
        <p:nvSpPr>
          <p:cNvPr id="6" name="Notizenplatzhalter 2">
            <a:extLst>
              <a:ext uri="{FF2B5EF4-FFF2-40B4-BE49-F238E27FC236}">
                <a16:creationId xmlns:a16="http://schemas.microsoft.com/office/drawing/2014/main" id="{6C2E4E82-CC92-21BA-6CC9-5E1EC16B971C}"/>
              </a:ext>
            </a:extLst>
          </p:cNvPr>
          <p:cNvSpPr txBox="1">
            <a:spLocks/>
          </p:cNvSpPr>
          <p:nvPr/>
        </p:nvSpPr>
        <p:spPr>
          <a:xfrm>
            <a:off x="3429000" y="4400548"/>
            <a:ext cx="2743200" cy="4467225"/>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10000"/>
              </a:lnSpc>
            </a:pPr>
            <a:r>
              <a:rPr lang="en-US" sz="900">
                <a:latin typeface="Aptos" panose="020B0004020202020204" pitchFamily="34" charset="0"/>
              </a:rPr>
              <a:t>In general you can easily bypass HDCP restrictions with a cheap splitter (the cheaper the better), just like the one you see below. This is an example device that we bought for 16 euros (in Germany). </a:t>
            </a:r>
          </a:p>
          <a:p>
            <a:pPr>
              <a:lnSpc>
                <a:spcPct val="110000"/>
              </a:lnSpc>
            </a:pPr>
            <a:r>
              <a:rPr lang="en-US" sz="900">
                <a:latin typeface="Aptos" panose="020B0004020202020204" pitchFamily="34" charset="0"/>
              </a:rPr>
              <a:t>Ask us, we will lend you such a device. </a:t>
            </a: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r>
              <a:rPr lang="en-US" sz="900">
                <a:latin typeface="Aptos" panose="020B0004020202020204" pitchFamily="34" charset="0"/>
              </a:rPr>
              <a:t>		</a:t>
            </a: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r>
              <a:rPr lang="en-US" sz="900">
                <a:latin typeface="Aptos" panose="020B0004020202020204" pitchFamily="34" charset="0"/>
              </a:rPr>
              <a:t>Thorsten also gave a whole presentation about "Broadcasting yourself" -  easy steps to record yourself and create a (backup) session recording on your own. If you want to invest your time and dive deeper, take a look at his recordings and notes:</a:t>
            </a:r>
            <a:endParaRPr lang="de-DE" sz="900">
              <a:latin typeface="Aptos" panose="020B0004020202020204" pitchFamily="34" charset="0"/>
            </a:endParaRPr>
          </a:p>
          <a:p>
            <a:pPr>
              <a:lnSpc>
                <a:spcPct val="110000"/>
              </a:lnSpc>
              <a:spcAft>
                <a:spcPts val="1000"/>
              </a:spcAft>
            </a:pPr>
            <a:r>
              <a:rPr lang="de-DE" sz="900">
                <a:latin typeface="Aptos" panose="020B0004020202020204" pitchFamily="34" charset="0"/>
                <a:hlinkClick r:id="rId5"/>
              </a:rPr>
              <a:t>https://vimeo.com/thorstenbutz/byourself</a:t>
            </a:r>
            <a:endParaRPr lang="de-DE" sz="900">
              <a:latin typeface="Aptos" panose="020B0004020202020204" pitchFamily="34" charset="0"/>
            </a:endParaRPr>
          </a:p>
          <a:p>
            <a:pPr>
              <a:lnSpc>
                <a:spcPct val="110000"/>
              </a:lnSpc>
            </a:pPr>
            <a:r>
              <a:rPr lang="en-US" sz="900">
                <a:latin typeface="Aptos" panose="020B0004020202020204" pitchFamily="34" charset="0"/>
              </a:rPr>
              <a:t>This is of course completely voluntary, but perhaps you will find it helpful. </a:t>
            </a: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en-US" sz="900">
              <a:latin typeface="Aptos" panose="020B0004020202020204" pitchFamily="34" charset="0"/>
            </a:endParaRPr>
          </a:p>
          <a:p>
            <a:pPr>
              <a:lnSpc>
                <a:spcPct val="110000"/>
              </a:lnSpc>
            </a:pPr>
            <a:endParaRPr lang="de-DE" sz="900">
              <a:latin typeface="Aptos" panose="020B0004020202020204" pitchFamily="34" charset="0"/>
            </a:endParaRPr>
          </a:p>
          <a:p>
            <a:pPr>
              <a:lnSpc>
                <a:spcPct val="110000"/>
              </a:lnSpc>
            </a:pPr>
            <a:endParaRPr lang="en-DE" sz="900">
              <a:latin typeface="Aptos" panose="020B0004020202020204" pitchFamily="34" charset="0"/>
            </a:endParaRPr>
          </a:p>
        </p:txBody>
      </p:sp>
    </p:spTree>
    <p:extLst>
      <p:ext uri="{BB962C8B-B14F-4D97-AF65-F5344CB8AC3E}">
        <p14:creationId xmlns:p14="http://schemas.microsoft.com/office/powerpoint/2010/main" val="41402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A7839206-A81D-4F76-8486-302187992F73}" type="slidenum">
              <a:rPr lang="en-GB" smtClean="0"/>
              <a:t>4</a:t>
            </a:fld>
            <a:endParaRPr lang="en-GB"/>
          </a:p>
        </p:txBody>
      </p:sp>
    </p:spTree>
    <p:extLst>
      <p:ext uri="{BB962C8B-B14F-4D97-AF65-F5344CB8AC3E}">
        <p14:creationId xmlns:p14="http://schemas.microsoft.com/office/powerpoint/2010/main" val="30202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a:p>
        </p:txBody>
      </p:sp>
      <p:sp>
        <p:nvSpPr>
          <p:cNvPr id="4" name="Foliennummernplatzhalter 3"/>
          <p:cNvSpPr>
            <a:spLocks noGrp="1"/>
          </p:cNvSpPr>
          <p:nvPr>
            <p:ph type="sldNum" sz="quarter" idx="5"/>
          </p:nvPr>
        </p:nvSpPr>
        <p:spPr/>
        <p:txBody>
          <a:bodyPr/>
          <a:lstStyle/>
          <a:p>
            <a:fld id="{A7839206-A81D-4F76-8486-302187992F73}" type="slidenum">
              <a:rPr lang="en-GB" smtClean="0"/>
              <a:t>5</a:t>
            </a:fld>
            <a:endParaRPr lang="en-GB"/>
          </a:p>
        </p:txBody>
      </p:sp>
    </p:spTree>
    <p:extLst>
      <p:ext uri="{BB962C8B-B14F-4D97-AF65-F5344CB8AC3E}">
        <p14:creationId xmlns:p14="http://schemas.microsoft.com/office/powerpoint/2010/main" val="419853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a:p>
        </p:txBody>
      </p:sp>
      <p:sp>
        <p:nvSpPr>
          <p:cNvPr id="4" name="Foliennummernplatzhalter 3"/>
          <p:cNvSpPr>
            <a:spLocks noGrp="1"/>
          </p:cNvSpPr>
          <p:nvPr>
            <p:ph type="sldNum" sz="quarter" idx="5"/>
          </p:nvPr>
        </p:nvSpPr>
        <p:spPr/>
        <p:txBody>
          <a:bodyPr/>
          <a:lstStyle/>
          <a:p>
            <a:fld id="{A7839206-A81D-4F76-8486-302187992F73}" type="slidenum">
              <a:rPr lang="en-GB" smtClean="0"/>
              <a:t>6</a:t>
            </a:fld>
            <a:endParaRPr lang="en-GB"/>
          </a:p>
        </p:txBody>
      </p:sp>
    </p:spTree>
    <p:extLst>
      <p:ext uri="{BB962C8B-B14F-4D97-AF65-F5344CB8AC3E}">
        <p14:creationId xmlns:p14="http://schemas.microsoft.com/office/powerpoint/2010/main" val="1882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a:p>
        </p:txBody>
      </p:sp>
      <p:sp>
        <p:nvSpPr>
          <p:cNvPr id="4" name="Foliennummernplatzhalter 3"/>
          <p:cNvSpPr>
            <a:spLocks noGrp="1"/>
          </p:cNvSpPr>
          <p:nvPr>
            <p:ph type="sldNum" sz="quarter" idx="5"/>
          </p:nvPr>
        </p:nvSpPr>
        <p:spPr/>
        <p:txBody>
          <a:bodyPr/>
          <a:lstStyle/>
          <a:p>
            <a:fld id="{A7839206-A81D-4F76-8486-302187992F73}" type="slidenum">
              <a:rPr lang="en-GB" smtClean="0"/>
              <a:t>7</a:t>
            </a:fld>
            <a:endParaRPr lang="en-GB"/>
          </a:p>
        </p:txBody>
      </p:sp>
    </p:spTree>
    <p:extLst>
      <p:ext uri="{BB962C8B-B14F-4D97-AF65-F5344CB8AC3E}">
        <p14:creationId xmlns:p14="http://schemas.microsoft.com/office/powerpoint/2010/main" val="216672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839206-A81D-4F76-8486-302187992F73}" type="slidenum">
              <a:rPr lang="en-GB" smtClean="0"/>
              <a:t>10</a:t>
            </a:fld>
            <a:endParaRPr lang="en-GB"/>
          </a:p>
        </p:txBody>
      </p:sp>
    </p:spTree>
    <p:extLst>
      <p:ext uri="{BB962C8B-B14F-4D97-AF65-F5344CB8AC3E}">
        <p14:creationId xmlns:p14="http://schemas.microsoft.com/office/powerpoint/2010/main" val="164599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839206-A81D-4F76-8486-302187992F73}" type="slidenum">
              <a:rPr lang="en-GB" smtClean="0"/>
              <a:t>13</a:t>
            </a:fld>
            <a:endParaRPr lang="en-GB"/>
          </a:p>
        </p:txBody>
      </p:sp>
    </p:spTree>
    <p:extLst>
      <p:ext uri="{BB962C8B-B14F-4D97-AF65-F5344CB8AC3E}">
        <p14:creationId xmlns:p14="http://schemas.microsoft.com/office/powerpoint/2010/main" val="138009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839206-A81D-4F76-8486-302187992F73}" type="slidenum">
              <a:rPr lang="en-GB" smtClean="0"/>
              <a:t>14</a:t>
            </a:fld>
            <a:endParaRPr lang="en-GB"/>
          </a:p>
        </p:txBody>
      </p:sp>
    </p:spTree>
    <p:extLst>
      <p:ext uri="{BB962C8B-B14F-4D97-AF65-F5344CB8AC3E}">
        <p14:creationId xmlns:p14="http://schemas.microsoft.com/office/powerpoint/2010/main" val="40738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34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D26B-2105-B752-1559-A5E7E35806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CB2030-5E24-3C76-AF6E-BEABDB29D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0EF88D-DEBE-FA6D-7C2B-49DE203B9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5302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F04B-2070-B32A-26F9-689ACEB1798E}"/>
              </a:ext>
            </a:extLst>
          </p:cNvPr>
          <p:cNvSpPr>
            <a:spLocks noGrp="1"/>
          </p:cNvSpPr>
          <p:nvPr>
            <p:ph type="title"/>
          </p:nvPr>
        </p:nvSpPr>
        <p:spPr>
          <a:xfrm>
            <a:off x="839788" y="365125"/>
            <a:ext cx="9721532"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51C8F-389D-6D1D-529E-8F7B5D256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AB8FD-3AC0-420A-CD1A-4BB2C4DEB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E0881B-0B39-A9CB-08B8-7FA6C0D98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7CCB1-27F7-D503-AC18-183950FAE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54728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4D49-1A5A-DFCF-8CA7-93B2889E2B5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6501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470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FA22-F0C4-1510-0E4C-953C802C4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86368D-1D41-F3F9-3D07-85EFF2CFB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83765E-1500-5380-7D29-9BED9AFAF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64134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9606-9316-A7A0-65BC-635A494F0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3637042-5D0D-C650-5659-376D12BF8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EF090A-47F3-1576-D5A3-105EE3376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7489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B042-3840-06BB-E1DF-E9094D8198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CC1C5E-7112-083E-8A66-4B30A4DD3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27364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85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ly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4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blue">
    <p:bg>
      <p:bgPr>
        <a:solidFill>
          <a:srgbClr val="34629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6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6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44C786-AD10-7D88-1933-9D7659D256DF}"/>
              </a:ext>
            </a:extLst>
          </p:cNvPr>
          <p:cNvSpPr>
            <a:spLocks noGrp="1"/>
          </p:cNvSpPr>
          <p:nvPr>
            <p:ph idx="1"/>
          </p:nvPr>
        </p:nvSpPr>
        <p:spPr>
          <a:xfrm>
            <a:off x="3467314" y="1852863"/>
            <a:ext cx="7886486" cy="4324100"/>
          </a:xfrm>
          <a:prstGeom prst="rect">
            <a:avLst/>
          </a:prstGeom>
        </p:spPr>
        <p:txBody>
          <a:bodyPr vert="horz" lIns="91440" tIns="45720" rIns="91440" bIns="45720" rtlCol="0">
            <a:normAutofit/>
          </a:bodyPr>
          <a:lstStyle/>
          <a:p>
            <a:pPr lvl="0"/>
            <a:r>
              <a:rPr lang="en-US"/>
              <a:t>Your bio</a:t>
            </a:r>
            <a:endParaRPr lang="en-GB"/>
          </a:p>
        </p:txBody>
      </p:sp>
      <p:sp>
        <p:nvSpPr>
          <p:cNvPr id="4" name="Title Placeholder 1">
            <a:extLst>
              <a:ext uri="{FF2B5EF4-FFF2-40B4-BE49-F238E27FC236}">
                <a16:creationId xmlns:a16="http://schemas.microsoft.com/office/drawing/2014/main" id="{1BA7B894-6BCA-2B29-BA04-8AAB1735BFFD}"/>
              </a:ext>
            </a:extLst>
          </p:cNvPr>
          <p:cNvSpPr>
            <a:spLocks noGrp="1"/>
          </p:cNvSpPr>
          <p:nvPr>
            <p:ph type="title"/>
          </p:nvPr>
        </p:nvSpPr>
        <p:spPr>
          <a:xfrm>
            <a:off x="3467313" y="324853"/>
            <a:ext cx="7886485" cy="1325563"/>
          </a:xfrm>
          <a:prstGeom prst="rect">
            <a:avLst/>
          </a:prstGeom>
        </p:spPr>
        <p:txBody>
          <a:bodyPr vert="horz" lIns="91440" tIns="45720" rIns="91440" bIns="45720" rtlCol="0" anchor="ctr">
            <a:normAutofit/>
          </a:bodyPr>
          <a:lstStyle/>
          <a:p>
            <a:r>
              <a:rPr lang="en-US"/>
              <a:t>Speaker’s name</a:t>
            </a:r>
            <a:endParaRPr lang="en-GB"/>
          </a:p>
        </p:txBody>
      </p:sp>
    </p:spTree>
    <p:extLst>
      <p:ext uri="{BB962C8B-B14F-4D97-AF65-F5344CB8AC3E}">
        <p14:creationId xmlns:p14="http://schemas.microsoft.com/office/powerpoint/2010/main" val="160337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F0C1-723F-8331-7203-2AD1CA308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00EBD9-8D5A-98D4-BC92-CE5E1C756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4172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D202-8931-7832-6C93-86B82B6865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5BBC0C-D418-7F75-653D-7BD01A94C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280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3987-4D9C-734A-F0DD-FA7C5E5BF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48C8F2A-06F7-926F-11A3-0E18B5E01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7603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3.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 13" descr="Une image contenant texte&#10;&#10;Description générée automatiquement">
            <a:extLst>
              <a:ext uri="{FF2B5EF4-FFF2-40B4-BE49-F238E27FC236}">
                <a16:creationId xmlns:a16="http://schemas.microsoft.com/office/drawing/2014/main" id="{46B6AA1A-3151-3AC2-83FB-1C6A4D626CEE}"/>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3" name="Image 2">
            <a:extLst>
              <a:ext uri="{FF2B5EF4-FFF2-40B4-BE49-F238E27FC236}">
                <a16:creationId xmlns:a16="http://schemas.microsoft.com/office/drawing/2014/main" id="{E38E8CAF-D224-9556-511F-8D65E9383F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0591" y="137310"/>
            <a:ext cx="4166241" cy="1426795"/>
          </a:xfrm>
          <a:prstGeom prst="rect">
            <a:avLst/>
          </a:prstGeom>
        </p:spPr>
      </p:pic>
      <p:pic>
        <p:nvPicPr>
          <p:cNvPr id="6" name="Image 5" descr="Une image contenant Graphique, graphisme, Police, conception&#10;&#10;Description générée automatiquement">
            <a:extLst>
              <a:ext uri="{FF2B5EF4-FFF2-40B4-BE49-F238E27FC236}">
                <a16:creationId xmlns:a16="http://schemas.microsoft.com/office/drawing/2014/main" id="{CCCA1A86-84F6-61BC-265D-986050007E3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1859" y="6085270"/>
            <a:ext cx="2677091" cy="635445"/>
          </a:xfrm>
          <a:prstGeom prst="rect">
            <a:avLst/>
          </a:prstGeom>
        </p:spPr>
      </p:pic>
    </p:spTree>
    <p:extLst>
      <p:ext uri="{BB962C8B-B14F-4D97-AF65-F5344CB8AC3E}">
        <p14:creationId xmlns:p14="http://schemas.microsoft.com/office/powerpoint/2010/main" val="1739929472"/>
      </p:ext>
    </p:extLst>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427B60B6-58D4-7B9F-C29A-CE66AF93F596}"/>
              </a:ext>
            </a:extLst>
          </p:cNvPr>
          <p:cNvSpPr txBox="1">
            <a:spLocks/>
          </p:cNvSpPr>
          <p:nvPr userDrawn="1"/>
        </p:nvSpPr>
        <p:spPr>
          <a:xfrm>
            <a:off x="0" y="1"/>
            <a:ext cx="12192000" cy="68580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5000">
                <a:latin typeface="Stencil" panose="040409050D0802020404" pitchFamily="82" charset="0"/>
              </a:rPr>
              <a:t> </a:t>
            </a:r>
            <a:endParaRPr lang="en-DE" sz="25000">
              <a:latin typeface="Stencil" panose="040409050D0802020404" pitchFamily="82" charset="0"/>
            </a:endParaRPr>
          </a:p>
        </p:txBody>
      </p:sp>
    </p:spTree>
    <p:extLst>
      <p:ext uri="{BB962C8B-B14F-4D97-AF65-F5344CB8AC3E}">
        <p14:creationId xmlns:p14="http://schemas.microsoft.com/office/powerpoint/2010/main" val="20188776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descr="Une image contenant texte&#10;&#10;Description générée automatiquement">
            <a:extLst>
              <a:ext uri="{FF2B5EF4-FFF2-40B4-BE49-F238E27FC236}">
                <a16:creationId xmlns:a16="http://schemas.microsoft.com/office/drawing/2014/main" id="{E6A8F4F5-7628-E9E8-23A7-09169C6794F7}"/>
              </a:ext>
            </a:extLst>
          </p:cNvPr>
          <p:cNvPicPr>
            <a:picLocks noGrp="1" noRo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369" y="0"/>
            <a:ext cx="12189631" cy="6858000"/>
          </a:xfrm>
          <a:prstGeom prst="rect">
            <a:avLst/>
          </a:prstGeom>
        </p:spPr>
      </p:pic>
      <p:sp>
        <p:nvSpPr>
          <p:cNvPr id="9" name="Espace réservé du numéro de diapositive 5">
            <a:extLst>
              <a:ext uri="{FF2B5EF4-FFF2-40B4-BE49-F238E27FC236}">
                <a16:creationId xmlns:a16="http://schemas.microsoft.com/office/drawing/2014/main" id="{23A9783D-3390-2C6C-10C7-123B0E0D4E9D}"/>
              </a:ext>
            </a:extLst>
          </p:cNvPr>
          <p:cNvSpPr txBox="1">
            <a:spLocks/>
          </p:cNvSpPr>
          <p:nvPr userDrawn="1"/>
        </p:nvSpPr>
        <p:spPr>
          <a:xfrm>
            <a:off x="7001787" y="6335963"/>
            <a:ext cx="227396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b="1" dirty="0">
              <a:solidFill>
                <a:srgbClr val="346296"/>
              </a:solidFill>
            </a:endParaRPr>
          </a:p>
        </p:txBody>
      </p:sp>
    </p:spTree>
    <p:extLst>
      <p:ext uri="{BB962C8B-B14F-4D97-AF65-F5344CB8AC3E}">
        <p14:creationId xmlns:p14="http://schemas.microsoft.com/office/powerpoint/2010/main" val="1520531744"/>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latinLnBrk="0" hangingPunct="1">
        <a:lnSpc>
          <a:spcPct val="90000"/>
        </a:lnSpc>
        <a:spcBef>
          <a:spcPct val="0"/>
        </a:spcBef>
        <a:buNone/>
        <a:defRPr lang="en-GB" sz="5400" b="1" kern="1200" dirty="0">
          <a:solidFill>
            <a:srgbClr val="3B2B4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3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7010D-0C09-8FBA-F719-A4ED7C3FC593}"/>
              </a:ext>
            </a:extLst>
          </p:cNvPr>
          <p:cNvSpPr>
            <a:spLocks noGrp="1"/>
          </p:cNvSpPr>
          <p:nvPr>
            <p:ph type="title"/>
          </p:nvPr>
        </p:nvSpPr>
        <p:spPr>
          <a:xfrm>
            <a:off x="838200" y="365125"/>
            <a:ext cx="973328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C054D6-CB61-3142-2199-DDEA2FD48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Graphique 7">
            <a:extLst>
              <a:ext uri="{FF2B5EF4-FFF2-40B4-BE49-F238E27FC236}">
                <a16:creationId xmlns:a16="http://schemas.microsoft.com/office/drawing/2014/main" id="{59BD5C5E-FB1B-A32E-1927-AB6A3C9A6664}"/>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822738" y="196674"/>
            <a:ext cx="1062038" cy="904875"/>
          </a:xfrm>
          <a:prstGeom prst="rect">
            <a:avLst/>
          </a:prstGeom>
        </p:spPr>
      </p:pic>
      <p:pic>
        <p:nvPicPr>
          <p:cNvPr id="6" name="Image 5" descr="Une image contenant Graphique, graphisme, Police, conception&#10;&#10;Description générée automatiquement">
            <a:extLst>
              <a:ext uri="{FF2B5EF4-FFF2-40B4-BE49-F238E27FC236}">
                <a16:creationId xmlns:a16="http://schemas.microsoft.com/office/drawing/2014/main" id="{E930E345-9F23-9F70-8149-3EF195727FE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5325" y="1147877"/>
            <a:ext cx="1266793" cy="300691"/>
          </a:xfrm>
          <a:prstGeom prst="rect">
            <a:avLst/>
          </a:prstGeom>
        </p:spPr>
      </p:pic>
    </p:spTree>
    <p:extLst>
      <p:ext uri="{BB962C8B-B14F-4D97-AF65-F5344CB8AC3E}">
        <p14:creationId xmlns:p14="http://schemas.microsoft.com/office/powerpoint/2010/main" val="2577699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702" r:id="rId11"/>
  </p:sldLayoutIdLst>
  <p:txStyles>
    <p:titleStyle>
      <a:lvl1pPr algn="l" defTabSz="914400" rtl="0" eaLnBrk="1" latinLnBrk="0" hangingPunct="1">
        <a:lnSpc>
          <a:spcPct val="90000"/>
        </a:lnSpc>
        <a:spcBef>
          <a:spcPct val="0"/>
        </a:spcBef>
        <a:buNone/>
        <a:defRPr sz="5400" b="1" kern="1200">
          <a:solidFill>
            <a:srgbClr val="3B2B4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3200" kern="1200">
          <a:solidFill>
            <a:srgbClr val="346297"/>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mailto:jpomfret7@gmail.com"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hyperlink" Target="mailto:jpomfret7@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13D084F-E8FE-14E3-7A60-1AB8B95A44C2}"/>
              </a:ext>
            </a:extLst>
          </p:cNvPr>
          <p:cNvSpPr txBox="1"/>
          <p:nvPr/>
        </p:nvSpPr>
        <p:spPr>
          <a:xfrm>
            <a:off x="1046162" y="1057275"/>
            <a:ext cx="4892675" cy="5355762"/>
          </a:xfrm>
          <a:prstGeom prst="rect">
            <a:avLst/>
          </a:prstGeom>
          <a:noFill/>
        </p:spPr>
        <p:txBody>
          <a:bodyPr wrap="square" rtlCol="0">
            <a:spAutoFit/>
          </a:bodyPr>
          <a:lstStyle/>
          <a:p>
            <a:pPr>
              <a:lnSpc>
                <a:spcPct val="110000"/>
              </a:lnSpc>
            </a:pPr>
            <a:r>
              <a:rPr lang="en-US" sz="1600" dirty="0"/>
              <a:t>Dear Speaker, we are thrilled and honored to have you with us in Antwerp in 2024. Take your time and read this before you prepare your session. </a:t>
            </a:r>
          </a:p>
          <a:p>
            <a:pPr>
              <a:lnSpc>
                <a:spcPct val="110000"/>
              </a:lnSpc>
            </a:pPr>
            <a:endParaRPr lang="en-US" sz="1600" dirty="0"/>
          </a:p>
          <a:p>
            <a:pPr>
              <a:lnSpc>
                <a:spcPct val="110000"/>
              </a:lnSpc>
              <a:spcAft>
                <a:spcPts val="1000"/>
              </a:spcAft>
            </a:pPr>
            <a:r>
              <a:rPr lang="en-US" sz="1600" dirty="0"/>
              <a:t>Since most of you have been with us before, you will already know a lot about </a:t>
            </a:r>
            <a:r>
              <a:rPr lang="en-US" sz="1600" dirty="0" err="1"/>
              <a:t>PSConfEU</a:t>
            </a:r>
            <a:r>
              <a:rPr lang="en-US" sz="1600" dirty="0"/>
              <a:t>. You know that we try to capture all sessions carefully and publish your work on YouTube. </a:t>
            </a:r>
            <a:r>
              <a:rPr lang="en-US" sz="1600" b="1" u="sng" dirty="0"/>
              <a:t>There are a few easily avoidable stumbling blocks that we would like to draw your attention to: </a:t>
            </a:r>
          </a:p>
          <a:p>
            <a:pPr marL="285750" indent="-285750">
              <a:lnSpc>
                <a:spcPct val="110000"/>
              </a:lnSpc>
              <a:buClr>
                <a:srgbClr val="C00000"/>
              </a:buClr>
              <a:buFont typeface="Arial" panose="020B0604020202020204" pitchFamily="34" charset="0"/>
              <a:buChar char="•"/>
            </a:pPr>
            <a:r>
              <a:rPr lang="en-US" sz="1600" dirty="0"/>
              <a:t>Your screen resolution should be</a:t>
            </a:r>
            <a:br>
              <a:rPr lang="en-US" sz="1600" dirty="0"/>
            </a:br>
            <a:r>
              <a:rPr lang="en-US" sz="1600" dirty="0"/>
              <a:t>1920x1080 </a:t>
            </a:r>
            <a:r>
              <a:rPr lang="en-US" sz="1600" dirty="0" err="1"/>
              <a:t>px</a:t>
            </a:r>
            <a:r>
              <a:rPr lang="en-US" sz="1600" dirty="0"/>
              <a:t> (</a:t>
            </a:r>
            <a:r>
              <a:rPr lang="en-US" sz="1600" dirty="0" err="1"/>
              <a:t>FullHD</a:t>
            </a:r>
            <a:r>
              <a:rPr lang="en-US" sz="1600" dirty="0"/>
              <a:t>)</a:t>
            </a:r>
          </a:p>
          <a:p>
            <a:pPr marL="285750" indent="-285750">
              <a:lnSpc>
                <a:spcPct val="110000"/>
              </a:lnSpc>
              <a:buClr>
                <a:srgbClr val="C00000"/>
              </a:buClr>
              <a:buFont typeface="Arial" panose="020B0604020202020204" pitchFamily="34" charset="0"/>
              <a:buChar char="•"/>
            </a:pPr>
            <a:r>
              <a:rPr lang="en-US" sz="1600" dirty="0"/>
              <a:t>You should provide a full size HDMI socket</a:t>
            </a:r>
          </a:p>
          <a:p>
            <a:pPr marL="285750" indent="-285750">
              <a:lnSpc>
                <a:spcPct val="110000"/>
              </a:lnSpc>
              <a:buClr>
                <a:srgbClr val="C00000"/>
              </a:buClr>
              <a:buFont typeface="Arial" panose="020B0604020202020204" pitchFamily="34" charset="0"/>
              <a:buChar char="•"/>
            </a:pPr>
            <a:r>
              <a:rPr lang="en-US" sz="1600" dirty="0"/>
              <a:t>Mirror your screen</a:t>
            </a:r>
          </a:p>
          <a:p>
            <a:pPr marL="285750" indent="-285750">
              <a:lnSpc>
                <a:spcPct val="110000"/>
              </a:lnSpc>
              <a:buClr>
                <a:srgbClr val="C00000"/>
              </a:buClr>
              <a:buFont typeface="Arial" panose="020B0604020202020204" pitchFamily="34" charset="0"/>
              <a:buChar char="•"/>
            </a:pPr>
            <a:r>
              <a:rPr lang="en-US" sz="1600" dirty="0"/>
              <a:t>Disable "Presenter View" in PowerPoint</a:t>
            </a:r>
          </a:p>
          <a:p>
            <a:pPr marL="285750" indent="-285750">
              <a:lnSpc>
                <a:spcPct val="110000"/>
              </a:lnSpc>
              <a:buClr>
                <a:srgbClr val="C00000"/>
              </a:buClr>
              <a:buFont typeface="Arial" panose="020B0604020202020204" pitchFamily="34" charset="0"/>
              <a:buChar char="•"/>
            </a:pPr>
            <a:r>
              <a:rPr lang="en-US" sz="1600" dirty="0"/>
              <a:t>Using MAC or Surface book? </a:t>
            </a:r>
            <a:br>
              <a:rPr lang="en-US" sz="1600" dirty="0"/>
            </a:br>
            <a:r>
              <a:rPr lang="en-US" sz="1600" dirty="0"/>
              <a:t>Be aware of HDCP!</a:t>
            </a:r>
          </a:p>
          <a:p>
            <a:pPr marL="285750" indent="-285750">
              <a:lnSpc>
                <a:spcPct val="110000"/>
              </a:lnSpc>
              <a:buFont typeface="Arial" panose="020B0604020202020204" pitchFamily="34" charset="0"/>
              <a:buChar char="•"/>
            </a:pPr>
            <a:endParaRPr lang="en-US" sz="1600" dirty="0"/>
          </a:p>
          <a:p>
            <a:pPr>
              <a:lnSpc>
                <a:spcPct val="110000"/>
              </a:lnSpc>
            </a:pPr>
            <a:endParaRPr lang="en-US" sz="1600" dirty="0"/>
          </a:p>
        </p:txBody>
      </p:sp>
      <p:sp>
        <p:nvSpPr>
          <p:cNvPr id="4" name="Rechteck 3">
            <a:extLst>
              <a:ext uri="{FF2B5EF4-FFF2-40B4-BE49-F238E27FC236}">
                <a16:creationId xmlns:a16="http://schemas.microsoft.com/office/drawing/2014/main" id="{CBA44082-0847-F389-B219-CBA49C7725C2}"/>
              </a:ext>
            </a:extLst>
          </p:cNvPr>
          <p:cNvSpPr/>
          <p:nvPr/>
        </p:nvSpPr>
        <p:spPr>
          <a:xfrm>
            <a:off x="0" y="0"/>
            <a:ext cx="889000" cy="6858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a:latin typeface="Calibri" panose="020F0502020204030204" pitchFamily="34" charset="0"/>
                <a:ea typeface="Calibri" panose="020F0502020204030204" pitchFamily="34" charset="0"/>
                <a:cs typeface="Calibri" panose="020F0502020204030204" pitchFamily="34" charset="0"/>
              </a:rPr>
              <a:t>BURN AFTER READING</a:t>
            </a:r>
            <a:endParaRPr lang="en-DE" sz="4400">
              <a:latin typeface="Calibri" panose="020F0502020204030204" pitchFamily="34" charset="0"/>
              <a:ea typeface="Calibri" panose="020F0502020204030204" pitchFamily="34" charset="0"/>
              <a:cs typeface="Calibri" panose="020F0502020204030204" pitchFamily="34" charset="0"/>
            </a:endParaRPr>
          </a:p>
        </p:txBody>
      </p:sp>
      <p:sp>
        <p:nvSpPr>
          <p:cNvPr id="2" name="Textfeld 1">
            <a:extLst>
              <a:ext uri="{FF2B5EF4-FFF2-40B4-BE49-F238E27FC236}">
                <a16:creationId xmlns:a16="http://schemas.microsoft.com/office/drawing/2014/main" id="{A196BBFD-A430-8F6F-DBB7-52C55DB3DA2F}"/>
              </a:ext>
            </a:extLst>
          </p:cNvPr>
          <p:cNvSpPr txBox="1"/>
          <p:nvPr/>
        </p:nvSpPr>
        <p:spPr>
          <a:xfrm>
            <a:off x="6043469" y="630077"/>
            <a:ext cx="5972175" cy="6000040"/>
          </a:xfrm>
          <a:prstGeom prst="rect">
            <a:avLst/>
          </a:prstGeom>
          <a:noFill/>
        </p:spPr>
        <p:txBody>
          <a:bodyPr wrap="square" rtlCol="0">
            <a:spAutoFit/>
          </a:bodyPr>
          <a:lstStyle/>
          <a:p>
            <a:pPr>
              <a:lnSpc>
                <a:spcPct val="110000"/>
              </a:lnSpc>
              <a:spcAft>
                <a:spcPts val="800"/>
              </a:spcAft>
            </a:pPr>
            <a:r>
              <a:rPr lang="en-US" sz="1600" b="1" dirty="0" err="1">
                <a:highlight>
                  <a:srgbClr val="00FF00"/>
                </a:highlight>
              </a:rPr>
              <a:t>about_SlideDeck</a:t>
            </a:r>
            <a:endParaRPr lang="en-US" sz="1600" b="1" dirty="0">
              <a:highlight>
                <a:srgbClr val="00FF00"/>
              </a:highlight>
            </a:endParaRPr>
          </a:p>
          <a:p>
            <a:pPr>
              <a:lnSpc>
                <a:spcPct val="110000"/>
              </a:lnSpc>
            </a:pPr>
            <a:r>
              <a:rPr lang="en-US" sz="1600" dirty="0"/>
              <a:t>The actual presentation starts with slide 6 ("Session title"). The first five slides have a purely </a:t>
            </a:r>
            <a:r>
              <a:rPr lang="en-US" sz="1600" dirty="0" err="1"/>
              <a:t>organisational</a:t>
            </a:r>
            <a:r>
              <a:rPr lang="en-US" sz="1600" dirty="0"/>
              <a:t> purpose. During the break before your session, you should start the presentation with slide 2 ("Next up"), so that the audience knows that they are in the right room. It's fine if you start chatting with the audience during this break, </a:t>
            </a:r>
            <a:r>
              <a:rPr lang="en-US" sz="1600" b="1" dirty="0"/>
              <a:t>but</a:t>
            </a:r>
            <a:r>
              <a:rPr lang="en-US" sz="1600" dirty="0"/>
              <a:t> </a:t>
            </a:r>
            <a:r>
              <a:rPr lang="en-US" sz="1600" b="1" dirty="0"/>
              <a:t>we need a precise starting point for your presentation </a:t>
            </a:r>
            <a:r>
              <a:rPr lang="en-US" sz="1600" dirty="0"/>
              <a:t>in terms of editing your video. That means: </a:t>
            </a:r>
          </a:p>
          <a:p>
            <a:pPr>
              <a:lnSpc>
                <a:spcPct val="110000"/>
              </a:lnSpc>
            </a:pPr>
            <a:r>
              <a:rPr lang="en-US" sz="1600" dirty="0"/>
              <a:t>The recording of your presentation will start after the countdown. </a:t>
            </a:r>
            <a:r>
              <a:rPr lang="en-US" sz="1600" b="1" dirty="0"/>
              <a:t>Please  (RE)START talking after the countdown</a:t>
            </a:r>
            <a:r>
              <a:rPr lang="en-US" sz="1600" dirty="0"/>
              <a:t>, not during it! Otherwise your recording will start with a half sentence.  </a:t>
            </a:r>
          </a:p>
          <a:p>
            <a:pPr>
              <a:lnSpc>
                <a:spcPct val="110000"/>
              </a:lnSpc>
            </a:pPr>
            <a:r>
              <a:rPr lang="en-US" sz="1600" dirty="0"/>
              <a:t>It is not necessary to explicitly signal to the PA operator, this is your signal! </a:t>
            </a:r>
          </a:p>
          <a:p>
            <a:pPr>
              <a:lnSpc>
                <a:spcPct val="110000"/>
              </a:lnSpc>
            </a:pPr>
            <a:endParaRPr lang="en-US" sz="1600" dirty="0"/>
          </a:p>
          <a:p>
            <a:pPr>
              <a:lnSpc>
                <a:spcPct val="110000"/>
              </a:lnSpc>
            </a:pPr>
            <a:r>
              <a:rPr lang="en-US" sz="1600" dirty="0"/>
              <a:t>Finally, do you have to use this slide deck? </a:t>
            </a:r>
            <a:br>
              <a:rPr lang="en-US" sz="1600" dirty="0"/>
            </a:br>
            <a:r>
              <a:rPr lang="en-US" sz="1600" dirty="0"/>
              <a:t>No, you are free to present the way you like it. But you are asked </a:t>
            </a:r>
            <a:br>
              <a:rPr lang="en-US" sz="1600" dirty="0"/>
            </a:br>
            <a:r>
              <a:rPr lang="en-US" sz="1600" dirty="0"/>
              <a:t>to use the intro slides: countdown, session title, sponsor slide.</a:t>
            </a:r>
            <a:br>
              <a:rPr lang="en-US" sz="1600" dirty="0"/>
            </a:br>
            <a:r>
              <a:rPr lang="en-US" sz="1600" dirty="0"/>
              <a:t>Beyond that, use what is good for the cause – from no slides to sketches from your children, from </a:t>
            </a:r>
            <a:r>
              <a:rPr lang="en-US" sz="1600" dirty="0" err="1"/>
              <a:t>Jupyter</a:t>
            </a:r>
            <a:r>
              <a:rPr lang="en-US" sz="1600" dirty="0"/>
              <a:t> to $</a:t>
            </a:r>
            <a:r>
              <a:rPr lang="en-US" sz="1600" dirty="0" err="1"/>
              <a:t>youNameIt</a:t>
            </a:r>
            <a:r>
              <a:rPr lang="en-US" sz="1600" dirty="0"/>
              <a:t>. </a:t>
            </a:r>
          </a:p>
          <a:p>
            <a:pPr>
              <a:lnSpc>
                <a:spcPct val="110000"/>
              </a:lnSpc>
              <a:spcAft>
                <a:spcPts val="1000"/>
              </a:spcAft>
            </a:pPr>
            <a:r>
              <a:rPr lang="en-US" sz="1600" dirty="0"/>
              <a:t>You will find additional information in the notes below.</a:t>
            </a:r>
          </a:p>
          <a:p>
            <a:pPr>
              <a:lnSpc>
                <a:spcPct val="110000"/>
              </a:lnSpc>
            </a:pPr>
            <a:r>
              <a:rPr lang="en-US" sz="1600" i="1" dirty="0"/>
              <a:t>Sincerely, your hosts!</a:t>
            </a:r>
          </a:p>
        </p:txBody>
      </p:sp>
      <p:sp>
        <p:nvSpPr>
          <p:cNvPr id="5" name="Titel 4">
            <a:extLst>
              <a:ext uri="{FF2B5EF4-FFF2-40B4-BE49-F238E27FC236}">
                <a16:creationId xmlns:a16="http://schemas.microsoft.com/office/drawing/2014/main" id="{E2CFEAF8-3999-F242-E154-0BD39B8675DC}"/>
              </a:ext>
            </a:extLst>
          </p:cNvPr>
          <p:cNvSpPr>
            <a:spLocks noGrp="1"/>
          </p:cNvSpPr>
          <p:nvPr>
            <p:ph type="title" idx="4294967295"/>
          </p:nvPr>
        </p:nvSpPr>
        <p:spPr>
          <a:xfrm>
            <a:off x="1046161" y="66675"/>
            <a:ext cx="4892675" cy="662782"/>
          </a:xfrm>
          <a:prstGeom prst="rect">
            <a:avLst/>
          </a:prstGeom>
        </p:spPr>
        <p:txBody>
          <a:bodyPr/>
          <a:lstStyle/>
          <a:p>
            <a:r>
              <a:rPr lang="en-DE" sz="4200">
                <a:latin typeface="Calibri" panose="020F0502020204030204" pitchFamily="34" charset="0"/>
                <a:ea typeface="Calibri" panose="020F0502020204030204" pitchFamily="34" charset="0"/>
                <a:cs typeface="Calibri" panose="020F0502020204030204" pitchFamily="34" charset="0"/>
              </a:rPr>
              <a:t>R</a:t>
            </a:r>
            <a:r>
              <a:rPr lang="en-US" sz="4200">
                <a:latin typeface="Calibri" panose="020F0502020204030204" pitchFamily="34" charset="0"/>
                <a:ea typeface="Calibri" panose="020F0502020204030204" pitchFamily="34" charset="0"/>
                <a:cs typeface="Calibri" panose="020F0502020204030204" pitchFamily="34" charset="0"/>
              </a:rPr>
              <a:t>EADME</a:t>
            </a:r>
            <a:endParaRPr lang="en-DE" sz="42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09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93312970-1382-905E-DF3A-5D367E6E7736}"/>
              </a:ext>
            </a:extLst>
          </p:cNvPr>
          <p:cNvSpPr txBox="1">
            <a:spLocks/>
          </p:cNvSpPr>
          <p:nvPr/>
        </p:nvSpPr>
        <p:spPr>
          <a:xfrm>
            <a:off x="3467314" y="1852863"/>
            <a:ext cx="7886486" cy="4324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3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Platform Engineer</a:t>
            </a:r>
          </a:p>
          <a:p>
            <a:r>
              <a:rPr lang="en-US" dirty="0"/>
              <a:t>Open Source Contributor</a:t>
            </a:r>
          </a:p>
          <a:p>
            <a:r>
              <a:rPr lang="en-US" dirty="0"/>
              <a:t>Passionate about SQL Server, PowerShell &amp; Proper Football</a:t>
            </a:r>
          </a:p>
          <a:p>
            <a:endParaRPr lang="en-US" dirty="0"/>
          </a:p>
          <a:p>
            <a:r>
              <a:rPr lang="en-US" dirty="0">
                <a:hlinkClick r:id="rId3"/>
              </a:rPr>
              <a:t>jpomfret7@gmail.com</a:t>
            </a:r>
            <a:endParaRPr lang="en-US" dirty="0"/>
          </a:p>
          <a:p>
            <a:r>
              <a:rPr lang="en-US" dirty="0"/>
              <a:t>linkedin.com/in/</a:t>
            </a:r>
            <a:r>
              <a:rPr lang="en-US" dirty="0" err="1"/>
              <a:t>jpomfret</a:t>
            </a:r>
            <a:r>
              <a:rPr lang="en-US" dirty="0"/>
              <a:t>/</a:t>
            </a:r>
          </a:p>
          <a:p>
            <a:pPr marL="0" indent="0">
              <a:buNone/>
            </a:pPr>
            <a:endParaRPr lang="en-US" dirty="0"/>
          </a:p>
        </p:txBody>
      </p:sp>
      <p:pic>
        <p:nvPicPr>
          <p:cNvPr id="7" name="Image 6">
            <a:extLst>
              <a:ext uri="{FF2B5EF4-FFF2-40B4-BE49-F238E27FC236}">
                <a16:creationId xmlns:a16="http://schemas.microsoft.com/office/drawing/2014/main" id="{E0497245-7D7D-1C42-5E95-91C0ECE73AD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0527" y="460085"/>
            <a:ext cx="3008627" cy="3192476"/>
          </a:xfrm>
          <a:prstGeom prst="rect">
            <a:avLst/>
          </a:prstGeom>
          <a:ln>
            <a:noFill/>
          </a:ln>
          <a:effectLst>
            <a:outerShdw blurRad="292100" dist="139700" dir="2700000" algn="tl" rotWithShape="0">
              <a:srgbClr val="333333">
                <a:alpha val="65000"/>
              </a:srgbClr>
            </a:outerShdw>
          </a:effectLst>
        </p:spPr>
      </p:pic>
      <p:sp>
        <p:nvSpPr>
          <p:cNvPr id="2" name="Titel 1">
            <a:extLst>
              <a:ext uri="{FF2B5EF4-FFF2-40B4-BE49-F238E27FC236}">
                <a16:creationId xmlns:a16="http://schemas.microsoft.com/office/drawing/2014/main" id="{B63F84C9-7486-D81C-EDE7-12CE856D5B81}"/>
              </a:ext>
            </a:extLst>
          </p:cNvPr>
          <p:cNvSpPr>
            <a:spLocks noGrp="1"/>
          </p:cNvSpPr>
          <p:nvPr>
            <p:ph type="title"/>
          </p:nvPr>
        </p:nvSpPr>
        <p:spPr>
          <a:xfrm>
            <a:off x="3467312" y="324852"/>
            <a:ext cx="7886485" cy="1325563"/>
          </a:xfrm>
        </p:spPr>
        <p:txBody>
          <a:bodyPr>
            <a:normAutofit/>
          </a:bodyPr>
          <a:lstStyle/>
          <a:p>
            <a:r>
              <a:rPr lang="en-GB" sz="6600" dirty="0">
                <a:solidFill>
                  <a:srgbClr val="346296"/>
                </a:solidFill>
                <a:latin typeface="+mn-lt"/>
                <a:ea typeface="+mn-ea"/>
                <a:cs typeface="+mn-cs"/>
              </a:rPr>
              <a:t>Jess Pomfret</a:t>
            </a:r>
            <a:endParaRPr lang="en-DE" sz="6600" dirty="0">
              <a:solidFill>
                <a:srgbClr val="346296"/>
              </a:solidFill>
              <a:latin typeface="+mn-lt"/>
              <a:ea typeface="+mn-ea"/>
              <a:cs typeface="+mn-cs"/>
            </a:endParaRPr>
          </a:p>
        </p:txBody>
      </p:sp>
      <p:pic>
        <p:nvPicPr>
          <p:cNvPr id="3" name="Picture 2" descr="Icon&#10;&#10;Description automatically generated">
            <a:extLst>
              <a:ext uri="{FF2B5EF4-FFF2-40B4-BE49-F238E27FC236}">
                <a16:creationId xmlns:a16="http://schemas.microsoft.com/office/drawing/2014/main" id="{899A0277-DE38-B945-1A0E-72A27AB06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922" y="4022695"/>
            <a:ext cx="983849" cy="972274"/>
          </a:xfrm>
          <a:prstGeom prst="rect">
            <a:avLst/>
          </a:prstGeom>
        </p:spPr>
      </p:pic>
      <p:pic>
        <p:nvPicPr>
          <p:cNvPr id="4" name="Picture 3" descr="A close up of a sign&#10;&#10;Description automatically generated">
            <a:extLst>
              <a:ext uri="{FF2B5EF4-FFF2-40B4-BE49-F238E27FC236}">
                <a16:creationId xmlns:a16="http://schemas.microsoft.com/office/drawing/2014/main" id="{10271C60-6D44-F827-F2FE-F137FC1B5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50" y="4132898"/>
            <a:ext cx="1183252" cy="1873483"/>
          </a:xfrm>
          <a:prstGeom prst="rect">
            <a:avLst/>
          </a:prstGeom>
        </p:spPr>
      </p:pic>
      <p:pic>
        <p:nvPicPr>
          <p:cNvPr id="6" name="Picture 5" descr="dbatools">
            <a:extLst>
              <a:ext uri="{FF2B5EF4-FFF2-40B4-BE49-F238E27FC236}">
                <a16:creationId xmlns:a16="http://schemas.microsoft.com/office/drawing/2014/main" id="{B63DF7AB-9BBB-1CB5-8F2C-5B519EB040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2902" y="4994969"/>
            <a:ext cx="1297888" cy="1297888"/>
          </a:xfrm>
          <a:prstGeom prst="rect">
            <a:avLst/>
          </a:prstGeom>
        </p:spPr>
      </p:pic>
    </p:spTree>
    <p:extLst>
      <p:ext uri="{BB962C8B-B14F-4D97-AF65-F5344CB8AC3E}">
        <p14:creationId xmlns:p14="http://schemas.microsoft.com/office/powerpoint/2010/main" val="75109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CB35-1BD4-A2E9-853C-04A211B82661}"/>
              </a:ext>
            </a:extLst>
          </p:cNvPr>
          <p:cNvSpPr>
            <a:spLocks noGrp="1"/>
          </p:cNvSpPr>
          <p:nvPr>
            <p:ph type="title"/>
          </p:nvPr>
        </p:nvSpPr>
        <p:spPr/>
        <p:txBody>
          <a:bodyPr>
            <a:normAutofit/>
          </a:bodyPr>
          <a:lstStyle/>
          <a:p>
            <a:r>
              <a:rPr lang="en-GB" sz="3100" dirty="0"/>
              <a:t>Get-Process | </a:t>
            </a:r>
            <a:r>
              <a:rPr lang="en-GB" sz="3100" dirty="0" err="1"/>
              <a:t>ConvertTo</a:t>
            </a:r>
            <a:r>
              <a:rPr lang="en-GB" sz="3100" dirty="0"/>
              <a:t>-Html | Out-File .\processes.html</a:t>
            </a:r>
            <a:r>
              <a:rPr lang="en-GB" dirty="0"/>
              <a:t> </a:t>
            </a:r>
          </a:p>
        </p:txBody>
      </p:sp>
      <p:sp>
        <p:nvSpPr>
          <p:cNvPr id="3" name="Content Placeholder 2">
            <a:extLst>
              <a:ext uri="{FF2B5EF4-FFF2-40B4-BE49-F238E27FC236}">
                <a16:creationId xmlns:a16="http://schemas.microsoft.com/office/drawing/2014/main" id="{C2D558AB-E5A3-E7AA-F3CB-95C7FDFD1CB3}"/>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47B40CC6-FE3D-97E0-09BE-166B451557D8}"/>
              </a:ext>
            </a:extLst>
          </p:cNvPr>
          <p:cNvPicPr>
            <a:picLocks noChangeAspect="1"/>
          </p:cNvPicPr>
          <p:nvPr/>
        </p:nvPicPr>
        <p:blipFill>
          <a:blip r:embed="rId2"/>
          <a:stretch>
            <a:fillRect/>
          </a:stretch>
        </p:blipFill>
        <p:spPr>
          <a:xfrm>
            <a:off x="838200" y="6858000"/>
            <a:ext cx="10138348" cy="5201060"/>
          </a:xfrm>
          <a:prstGeom prst="rect">
            <a:avLst/>
          </a:prstGeom>
        </p:spPr>
      </p:pic>
    </p:spTree>
    <p:extLst>
      <p:ext uri="{BB962C8B-B14F-4D97-AF65-F5344CB8AC3E}">
        <p14:creationId xmlns:p14="http://schemas.microsoft.com/office/powerpoint/2010/main" val="369991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20417E-17 3.7037E-6 L 0.00013 -0.75834 " pathEditMode="relative" rAng="0" ptsTypes="AA">
                                      <p:cBhvr>
                                        <p:cTn id="6" dur="2000" fill="hold"/>
                                        <p:tgtEl>
                                          <p:spTgt spid="5"/>
                                        </p:tgtEl>
                                        <p:attrNameLst>
                                          <p:attrName>ppt_x</p:attrName>
                                          <p:attrName>ppt_y</p:attrName>
                                        </p:attrNameLst>
                                      </p:cBhvr>
                                      <p:rCtr x="0" y="-3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B22B504-146E-1966-17CE-BB797BC6083D}"/>
              </a:ext>
            </a:extLst>
          </p:cNvPr>
          <p:cNvSpPr txBox="1">
            <a:spLocks/>
          </p:cNvSpPr>
          <p:nvPr/>
        </p:nvSpPr>
        <p:spPr>
          <a:xfrm>
            <a:off x="1524000" y="4271395"/>
            <a:ext cx="9144000" cy="631759"/>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4400" kern="1200">
                <a:solidFill>
                  <a:srgbClr val="3B2B46"/>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Jess Pomfret</a:t>
            </a:r>
            <a:endParaRPr lang="en-GB" b="1" i="1" dirty="0"/>
          </a:p>
        </p:txBody>
      </p:sp>
      <p:cxnSp>
        <p:nvCxnSpPr>
          <p:cNvPr id="6" name="Connecteur droit 5">
            <a:extLst>
              <a:ext uri="{FF2B5EF4-FFF2-40B4-BE49-F238E27FC236}">
                <a16:creationId xmlns:a16="http://schemas.microsoft.com/office/drawing/2014/main" id="{A169C0FB-08C4-E3EC-573C-91852880EBAA}"/>
              </a:ext>
            </a:extLst>
          </p:cNvPr>
          <p:cNvCxnSpPr/>
          <p:nvPr/>
        </p:nvCxnSpPr>
        <p:spPr>
          <a:xfrm>
            <a:off x="3867150" y="4089400"/>
            <a:ext cx="4508500" cy="0"/>
          </a:xfrm>
          <a:prstGeom prst="line">
            <a:avLst/>
          </a:prstGeom>
          <a:ln>
            <a:solidFill>
              <a:srgbClr val="3B2B46"/>
            </a:solidFill>
          </a:ln>
        </p:spPr>
        <p:style>
          <a:lnRef idx="1">
            <a:schemeClr val="accent1"/>
          </a:lnRef>
          <a:fillRef idx="0">
            <a:schemeClr val="accent1"/>
          </a:fillRef>
          <a:effectRef idx="0">
            <a:schemeClr val="accent1"/>
          </a:effectRef>
          <a:fontRef idx="minor">
            <a:schemeClr val="tx1"/>
          </a:fontRef>
        </p:style>
      </p:cxnSp>
      <p:sp>
        <p:nvSpPr>
          <p:cNvPr id="4" name="Titel 3">
            <a:extLst>
              <a:ext uri="{FF2B5EF4-FFF2-40B4-BE49-F238E27FC236}">
                <a16:creationId xmlns:a16="http://schemas.microsoft.com/office/drawing/2014/main" id="{0E2348EB-2258-5792-670F-322202E630B4}"/>
              </a:ext>
            </a:extLst>
          </p:cNvPr>
          <p:cNvSpPr>
            <a:spLocks noGrp="1"/>
          </p:cNvSpPr>
          <p:nvPr>
            <p:ph type="title" idx="4294967295"/>
          </p:nvPr>
        </p:nvSpPr>
        <p:spPr>
          <a:xfrm>
            <a:off x="838200" y="2666707"/>
            <a:ext cx="10515600" cy="1325563"/>
          </a:xfrm>
          <a:prstGeom prst="rect">
            <a:avLst/>
          </a:prstGeom>
        </p:spPr>
        <p:txBody>
          <a:bodyPr anchor="b" anchorCtr="0">
            <a:normAutofit fontScale="90000"/>
          </a:bodyPr>
          <a:lstStyle/>
          <a:p>
            <a:pPr algn="ctr"/>
            <a:r>
              <a:rPr lang="en-GB" sz="6000" b="1" dirty="0">
                <a:solidFill>
                  <a:srgbClr val="346296"/>
                </a:solidFill>
                <a:latin typeface="+mn-lt"/>
              </a:rPr>
              <a:t>Creating </a:t>
            </a:r>
            <a:r>
              <a:rPr lang="en-GB" sz="6000" dirty="0">
                <a:solidFill>
                  <a:schemeClr val="accent6"/>
                </a:solidFill>
                <a:latin typeface="+mn-lt"/>
              </a:rPr>
              <a:t>                   </a:t>
            </a:r>
            <a:r>
              <a:rPr lang="en-GB" sz="6000" b="1" dirty="0">
                <a:solidFill>
                  <a:srgbClr val="346296"/>
                </a:solidFill>
                <a:latin typeface="+mn-lt"/>
              </a:rPr>
              <a:t> reports with the PSHTML module</a:t>
            </a:r>
          </a:p>
        </p:txBody>
      </p:sp>
      <p:sp>
        <p:nvSpPr>
          <p:cNvPr id="5" name="TextBox 4">
            <a:extLst>
              <a:ext uri="{FF2B5EF4-FFF2-40B4-BE49-F238E27FC236}">
                <a16:creationId xmlns:a16="http://schemas.microsoft.com/office/drawing/2014/main" id="{F02CDBB7-1C92-AF52-46A1-0966878485F2}"/>
              </a:ext>
            </a:extLst>
          </p:cNvPr>
          <p:cNvSpPr txBox="1"/>
          <p:nvPr/>
        </p:nvSpPr>
        <p:spPr>
          <a:xfrm>
            <a:off x="3320141" y="2354924"/>
            <a:ext cx="3505201" cy="923330"/>
          </a:xfrm>
          <a:prstGeom prst="rect">
            <a:avLst/>
          </a:prstGeom>
          <a:noFill/>
        </p:spPr>
        <p:txBody>
          <a:bodyPr wrap="square">
            <a:spAutoFit/>
          </a:bodyPr>
          <a:lstStyle/>
          <a:p>
            <a:r>
              <a:rPr lang="en-GB" sz="5400" b="1" dirty="0">
                <a:solidFill>
                  <a:schemeClr val="accent6"/>
                </a:solidFill>
                <a:latin typeface="+mn-lt"/>
              </a:rPr>
              <a:t>BEAUTIFUL</a:t>
            </a:r>
            <a:endParaRPr lang="en-GB" sz="5400" b="1" dirty="0"/>
          </a:p>
        </p:txBody>
      </p:sp>
    </p:spTree>
    <p:extLst>
      <p:ext uri="{BB962C8B-B14F-4D97-AF65-F5344CB8AC3E}">
        <p14:creationId xmlns:p14="http://schemas.microsoft.com/office/powerpoint/2010/main" val="312425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5B32-5508-746F-68D8-7CD5B87075B3}"/>
              </a:ext>
            </a:extLst>
          </p:cNvPr>
          <p:cNvSpPr>
            <a:spLocks noGrp="1"/>
          </p:cNvSpPr>
          <p:nvPr>
            <p:ph type="title"/>
          </p:nvPr>
        </p:nvSpPr>
        <p:spPr/>
        <p:txBody>
          <a:bodyPr/>
          <a:lstStyle/>
          <a:p>
            <a:r>
              <a:rPr lang="en-GB" dirty="0"/>
              <a:t>PSHTML</a:t>
            </a:r>
          </a:p>
        </p:txBody>
      </p:sp>
      <p:sp>
        <p:nvSpPr>
          <p:cNvPr id="3" name="Content Placeholder 2">
            <a:extLst>
              <a:ext uri="{FF2B5EF4-FFF2-40B4-BE49-F238E27FC236}">
                <a16:creationId xmlns:a16="http://schemas.microsoft.com/office/drawing/2014/main" id="{66E58DE9-2079-E03F-78A8-7FE2D8B2F0E7}"/>
              </a:ext>
            </a:extLst>
          </p:cNvPr>
          <p:cNvSpPr>
            <a:spLocks noGrp="1"/>
          </p:cNvSpPr>
          <p:nvPr>
            <p:ph idx="1"/>
          </p:nvPr>
        </p:nvSpPr>
        <p:spPr/>
        <p:txBody>
          <a:bodyPr>
            <a:normAutofit/>
          </a:bodyPr>
          <a:lstStyle/>
          <a:p>
            <a:r>
              <a:rPr lang="en-GB" dirty="0"/>
              <a:t>Community Module by Stéphane van Gulick</a:t>
            </a:r>
          </a:p>
          <a:p>
            <a:r>
              <a:rPr lang="en-GB" dirty="0"/>
              <a:t>Cross Platform</a:t>
            </a:r>
          </a:p>
          <a:p>
            <a:r>
              <a:rPr lang="en-GB" dirty="0"/>
              <a:t>DSL</a:t>
            </a:r>
          </a:p>
          <a:p>
            <a:endParaRPr lang="en-GB" dirty="0"/>
          </a:p>
          <a:p>
            <a:r>
              <a:rPr lang="en-GB" dirty="0"/>
              <a:t>Renders HTML using PowerShell</a:t>
            </a:r>
          </a:p>
        </p:txBody>
      </p:sp>
    </p:spTree>
    <p:extLst>
      <p:ext uri="{BB962C8B-B14F-4D97-AF65-F5344CB8AC3E}">
        <p14:creationId xmlns:p14="http://schemas.microsoft.com/office/powerpoint/2010/main" val="412463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5B32-5508-746F-68D8-7CD5B87075B3}"/>
              </a:ext>
            </a:extLst>
          </p:cNvPr>
          <p:cNvSpPr>
            <a:spLocks noGrp="1"/>
          </p:cNvSpPr>
          <p:nvPr>
            <p:ph type="title"/>
          </p:nvPr>
        </p:nvSpPr>
        <p:spPr/>
        <p:txBody>
          <a:bodyPr/>
          <a:lstStyle/>
          <a:p>
            <a:r>
              <a:rPr lang="en-GB" dirty="0"/>
              <a:t>Feature</a:t>
            </a:r>
          </a:p>
        </p:txBody>
      </p:sp>
      <p:sp>
        <p:nvSpPr>
          <p:cNvPr id="3" name="Content Placeholder 2">
            <a:extLst>
              <a:ext uri="{FF2B5EF4-FFF2-40B4-BE49-F238E27FC236}">
                <a16:creationId xmlns:a16="http://schemas.microsoft.com/office/drawing/2014/main" id="{66E58DE9-2079-E03F-78A8-7FE2D8B2F0E7}"/>
              </a:ext>
            </a:extLst>
          </p:cNvPr>
          <p:cNvSpPr>
            <a:spLocks noGrp="1"/>
          </p:cNvSpPr>
          <p:nvPr>
            <p:ph idx="1"/>
          </p:nvPr>
        </p:nvSpPr>
        <p:spPr/>
        <p:txBody>
          <a:bodyPr>
            <a:normAutofit/>
          </a:bodyPr>
          <a:lstStyle/>
          <a:p>
            <a:r>
              <a:rPr lang="en-GB" dirty="0"/>
              <a:t>PowerShell language:</a:t>
            </a:r>
          </a:p>
          <a:p>
            <a:pPr lvl="1"/>
            <a:r>
              <a:rPr lang="en-GB" dirty="0"/>
              <a:t>conditionals, loops, switches</a:t>
            </a:r>
          </a:p>
          <a:p>
            <a:pPr lvl="1"/>
            <a:endParaRPr lang="en-GB" dirty="0"/>
          </a:p>
          <a:p>
            <a:r>
              <a:rPr lang="en-GB" dirty="0"/>
              <a:t>To generate HTML</a:t>
            </a:r>
          </a:p>
          <a:p>
            <a:pPr lvl="1"/>
            <a:r>
              <a:rPr lang="en-GB" dirty="0"/>
              <a:t>Headings, lists, forms, tables, charts</a:t>
            </a:r>
          </a:p>
        </p:txBody>
      </p:sp>
    </p:spTree>
    <p:extLst>
      <p:ext uri="{BB962C8B-B14F-4D97-AF65-F5344CB8AC3E}">
        <p14:creationId xmlns:p14="http://schemas.microsoft.com/office/powerpoint/2010/main" val="230965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B167248-C99C-E892-89E1-4CBB81F02F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Demos</a:t>
            </a:r>
          </a:p>
        </p:txBody>
      </p:sp>
      <p:sp>
        <p:nvSpPr>
          <p:cNvPr id="5" name="Text Placeholder 4">
            <a:extLst>
              <a:ext uri="{FF2B5EF4-FFF2-40B4-BE49-F238E27FC236}">
                <a16:creationId xmlns:a16="http://schemas.microsoft.com/office/drawing/2014/main" id="{2CACAFC7-78CB-98F9-FEF3-D3E8C9FF6E6F}"/>
              </a:ext>
            </a:extLst>
          </p:cNvPr>
          <p:cNvSpPr>
            <a:spLocks noGrp="1"/>
          </p:cNvSpPr>
          <p:nvPr>
            <p:ph type="body" idx="1"/>
          </p:nvPr>
        </p:nvSpPr>
        <p:spPr>
          <a:xfrm>
            <a:off x="477980" y="4872922"/>
            <a:ext cx="4235335" cy="1208141"/>
          </a:xfrm>
        </p:spPr>
        <p:txBody>
          <a:bodyPr vert="horz" lIns="91440" tIns="45720" rIns="91440" bIns="45720" rtlCol="0">
            <a:normAutofit/>
          </a:bodyPr>
          <a:lstStyle/>
          <a:p>
            <a:r>
              <a:rPr lang="en-US" sz="2000" dirty="0">
                <a:solidFill>
                  <a:schemeClr val="tx1"/>
                </a:solidFill>
              </a:rPr>
              <a:t>         </a:t>
            </a:r>
            <a:r>
              <a:rPr lang="en-US" sz="2000" dirty="0" err="1">
                <a:solidFill>
                  <a:schemeClr val="tx1"/>
                </a:solidFill>
              </a:rPr>
              <a:t>jpomfret</a:t>
            </a:r>
            <a:r>
              <a:rPr lang="en-US" sz="2000" dirty="0">
                <a:solidFill>
                  <a:schemeClr val="tx1"/>
                </a:solidFill>
              </a:rPr>
              <a:t>/pshtmlReports</a:t>
            </a:r>
          </a:p>
          <a:p>
            <a:endParaRPr lang="en-US" sz="2000" kern="1200" dirty="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person and person standing next to a computer screen&#10;&#10;Description automatically generated">
            <a:extLst>
              <a:ext uri="{FF2B5EF4-FFF2-40B4-BE49-F238E27FC236}">
                <a16:creationId xmlns:a16="http://schemas.microsoft.com/office/drawing/2014/main" id="{6CA90A00-5759-5F57-412B-9E6A85928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661662"/>
            <a:ext cx="6408836" cy="5383424"/>
          </a:xfrm>
          <a:prstGeom prst="rect">
            <a:avLst/>
          </a:prstGeom>
        </p:spPr>
      </p:pic>
      <p:pic>
        <p:nvPicPr>
          <p:cNvPr id="1026" name="Picture 2" descr="GitHub Logomark">
            <a:extLst>
              <a:ext uri="{FF2B5EF4-FFF2-40B4-BE49-F238E27FC236}">
                <a16:creationId xmlns:a16="http://schemas.microsoft.com/office/drawing/2014/main" id="{41764DF6-CD08-A4A4-5462-DF9B635DB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20" y="4785631"/>
            <a:ext cx="509847" cy="509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25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063F7B61-5334-421F-9456-A905D333F4B3}"/>
              </a:ext>
            </a:extLst>
          </p:cNvPr>
          <p:cNvSpPr txBox="1">
            <a:spLocks/>
          </p:cNvSpPr>
          <p:nvPr/>
        </p:nvSpPr>
        <p:spPr>
          <a:xfrm>
            <a:off x="831850" y="529389"/>
            <a:ext cx="10515600" cy="10046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rgbClr val="3B2B46"/>
                </a:solidFill>
                <a:latin typeface="+mj-lt"/>
                <a:ea typeface="+mj-ea"/>
                <a:cs typeface="+mj-cs"/>
              </a:defRPr>
            </a:lvl1pPr>
          </a:lstStyle>
          <a:p>
            <a:r>
              <a:rPr lang="en-GB"/>
              <a:t>Q&amp;A</a:t>
            </a:r>
          </a:p>
        </p:txBody>
      </p:sp>
      <p:sp>
        <p:nvSpPr>
          <p:cNvPr id="10" name="Text Placeholder 4">
            <a:extLst>
              <a:ext uri="{FF2B5EF4-FFF2-40B4-BE49-F238E27FC236}">
                <a16:creationId xmlns:a16="http://schemas.microsoft.com/office/drawing/2014/main" id="{E7911686-C4FE-022C-2490-99F4F5BFDF39}"/>
              </a:ext>
            </a:extLst>
          </p:cNvPr>
          <p:cNvSpPr txBox="1">
            <a:spLocks/>
          </p:cNvSpPr>
          <p:nvPr/>
        </p:nvSpPr>
        <p:spPr>
          <a:xfrm>
            <a:off x="831850" y="1653758"/>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a:t>15 minutes</a:t>
            </a:r>
          </a:p>
        </p:txBody>
      </p:sp>
      <p:pic>
        <p:nvPicPr>
          <p:cNvPr id="4" name="Picture 3" descr="A computer with people sitting on it&#10;&#10;Description automatically generated">
            <a:extLst>
              <a:ext uri="{FF2B5EF4-FFF2-40B4-BE49-F238E27FC236}">
                <a16:creationId xmlns:a16="http://schemas.microsoft.com/office/drawing/2014/main" id="{A58555CD-D8D3-2FBA-4622-DC21B57A0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684" y="1334842"/>
            <a:ext cx="7321931" cy="4188315"/>
          </a:xfrm>
          <a:prstGeom prst="rect">
            <a:avLst/>
          </a:prstGeom>
        </p:spPr>
      </p:pic>
      <p:sp>
        <p:nvSpPr>
          <p:cNvPr id="7" name="Text Placeholder 4">
            <a:extLst>
              <a:ext uri="{FF2B5EF4-FFF2-40B4-BE49-F238E27FC236}">
                <a16:creationId xmlns:a16="http://schemas.microsoft.com/office/drawing/2014/main" id="{7D1047F2-4FCC-87B6-3F0D-E2BA38B1BBBA}"/>
              </a:ext>
            </a:extLst>
          </p:cNvPr>
          <p:cNvSpPr>
            <a:spLocks noGrp="1"/>
          </p:cNvSpPr>
          <p:nvPr>
            <p:ph type="body" idx="1"/>
          </p:nvPr>
        </p:nvSpPr>
        <p:spPr>
          <a:xfrm>
            <a:off x="153516" y="5313543"/>
            <a:ext cx="4235335" cy="422556"/>
          </a:xfrm>
        </p:spPr>
        <p:txBody>
          <a:bodyPr vert="horz" lIns="91440" tIns="45720" rIns="91440" bIns="45720" rtlCol="0">
            <a:normAutofit/>
          </a:bodyPr>
          <a:lstStyle/>
          <a:p>
            <a:r>
              <a:rPr lang="en-US" sz="2000" dirty="0">
                <a:solidFill>
                  <a:schemeClr val="tx1"/>
                </a:solidFill>
              </a:rPr>
              <a:t>         </a:t>
            </a:r>
            <a:r>
              <a:rPr lang="en-US" sz="2000" dirty="0" err="1">
                <a:solidFill>
                  <a:schemeClr val="tx1"/>
                </a:solidFill>
              </a:rPr>
              <a:t>jpomfret</a:t>
            </a:r>
            <a:r>
              <a:rPr lang="en-US" sz="2000" dirty="0">
                <a:solidFill>
                  <a:schemeClr val="tx1"/>
                </a:solidFill>
              </a:rPr>
              <a:t>/</a:t>
            </a:r>
            <a:r>
              <a:rPr lang="en-US" sz="2000" dirty="0" err="1">
                <a:solidFill>
                  <a:schemeClr val="tx1"/>
                </a:solidFill>
              </a:rPr>
              <a:t>pshtmlReports</a:t>
            </a:r>
            <a:endParaRPr lang="en-US" sz="2000" dirty="0">
              <a:solidFill>
                <a:schemeClr val="tx1"/>
              </a:solidFill>
            </a:endParaRPr>
          </a:p>
          <a:p>
            <a:endParaRPr lang="en-US" sz="2000" kern="1200" dirty="0">
              <a:solidFill>
                <a:schemeClr val="tx1"/>
              </a:solidFill>
              <a:latin typeface="+mn-lt"/>
              <a:ea typeface="+mn-ea"/>
              <a:cs typeface="+mn-cs"/>
            </a:endParaRPr>
          </a:p>
          <a:p>
            <a:endParaRPr lang="en-US" sz="2000" kern="1200" dirty="0">
              <a:solidFill>
                <a:schemeClr val="tx1"/>
              </a:solidFill>
              <a:latin typeface="+mn-lt"/>
              <a:ea typeface="+mn-ea"/>
              <a:cs typeface="+mn-cs"/>
            </a:endParaRPr>
          </a:p>
        </p:txBody>
      </p:sp>
      <p:pic>
        <p:nvPicPr>
          <p:cNvPr id="8" name="Picture 2" descr="GitHub Logomark">
            <a:extLst>
              <a:ext uri="{FF2B5EF4-FFF2-40B4-BE49-F238E27FC236}">
                <a16:creationId xmlns:a16="http://schemas.microsoft.com/office/drawing/2014/main" id="{6F1E53EB-98C9-7C77-2322-8D6D53C09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6" y="5226251"/>
            <a:ext cx="509847" cy="5098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1541CA9-7C04-7DBC-961E-81DEEB8031D2}"/>
              </a:ext>
            </a:extLst>
          </p:cNvPr>
          <p:cNvSpPr txBox="1"/>
          <p:nvPr/>
        </p:nvSpPr>
        <p:spPr>
          <a:xfrm>
            <a:off x="653203" y="5895070"/>
            <a:ext cx="6098458" cy="707886"/>
          </a:xfrm>
          <a:prstGeom prst="rect">
            <a:avLst/>
          </a:prstGeom>
          <a:noFill/>
        </p:spPr>
        <p:txBody>
          <a:bodyPr wrap="square">
            <a:spAutoFit/>
          </a:bodyPr>
          <a:lstStyle/>
          <a:p>
            <a:r>
              <a:rPr lang="en-US" sz="2000" dirty="0">
                <a:hlinkClick r:id="rId4"/>
              </a:rPr>
              <a:t>jpomfret7@gmail.com</a:t>
            </a:r>
            <a:endParaRPr lang="en-US" sz="2000" dirty="0"/>
          </a:p>
          <a:p>
            <a:r>
              <a:rPr lang="en-US" sz="2000" dirty="0"/>
              <a:t>linkedin.com/in/</a:t>
            </a:r>
            <a:r>
              <a:rPr lang="en-US" sz="2000" dirty="0" err="1"/>
              <a:t>jpomfret</a:t>
            </a:r>
            <a:r>
              <a:rPr lang="en-US" sz="2000" dirty="0"/>
              <a:t>/</a:t>
            </a:r>
          </a:p>
        </p:txBody>
      </p:sp>
    </p:spTree>
    <p:extLst>
      <p:ext uri="{BB962C8B-B14F-4D97-AF65-F5344CB8AC3E}">
        <p14:creationId xmlns:p14="http://schemas.microsoft.com/office/powerpoint/2010/main" val="343484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5B32-5508-746F-68D8-7CD5B87075B3}"/>
              </a:ext>
            </a:extLst>
          </p:cNvPr>
          <p:cNvSpPr>
            <a:spLocks noGrp="1"/>
          </p:cNvSpPr>
          <p:nvPr>
            <p:ph type="title"/>
          </p:nvPr>
        </p:nvSpPr>
        <p:spPr/>
        <p:txBody>
          <a:bodyPr/>
          <a:lstStyle/>
          <a:p>
            <a:r>
              <a:rPr lang="en-GB"/>
              <a:t>Instructions</a:t>
            </a:r>
          </a:p>
        </p:txBody>
      </p:sp>
      <p:sp>
        <p:nvSpPr>
          <p:cNvPr id="3" name="Content Placeholder 2">
            <a:extLst>
              <a:ext uri="{FF2B5EF4-FFF2-40B4-BE49-F238E27FC236}">
                <a16:creationId xmlns:a16="http://schemas.microsoft.com/office/drawing/2014/main" id="{66E58DE9-2079-E03F-78A8-7FE2D8B2F0E7}"/>
              </a:ext>
            </a:extLst>
          </p:cNvPr>
          <p:cNvSpPr>
            <a:spLocks noGrp="1"/>
          </p:cNvSpPr>
          <p:nvPr>
            <p:ph idx="1"/>
          </p:nvPr>
        </p:nvSpPr>
        <p:spPr/>
        <p:txBody>
          <a:bodyPr>
            <a:normAutofit lnSpcReduction="10000"/>
          </a:bodyPr>
          <a:lstStyle/>
          <a:p>
            <a:r>
              <a:rPr lang="en-GB"/>
              <a:t>Use this template if you want, it’s preferred but not mandatory.</a:t>
            </a:r>
          </a:p>
          <a:p>
            <a:r>
              <a:rPr lang="en-GB"/>
              <a:t>Please make sure our sponsors are mentioned on your first slide after the title.</a:t>
            </a:r>
          </a:p>
          <a:p>
            <a:r>
              <a:rPr lang="en-GB"/>
              <a:t>Do not amend the ratio or the colours of the sponsors’ logo and background.</a:t>
            </a:r>
          </a:p>
          <a:p>
            <a:r>
              <a:rPr lang="en-GB"/>
              <a:t>Update your twitter handle through the master page (see next slides).</a:t>
            </a:r>
          </a:p>
          <a:p>
            <a:endParaRPr lang="en-GB"/>
          </a:p>
        </p:txBody>
      </p:sp>
    </p:spTree>
    <p:extLst>
      <p:ext uri="{BB962C8B-B14F-4D97-AF65-F5344CB8AC3E}">
        <p14:creationId xmlns:p14="http://schemas.microsoft.com/office/powerpoint/2010/main" val="342236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053C-741E-8349-0EAA-61BB90AA5C8A}"/>
              </a:ext>
            </a:extLst>
          </p:cNvPr>
          <p:cNvSpPr>
            <a:spLocks noGrp="1"/>
          </p:cNvSpPr>
          <p:nvPr>
            <p:ph type="title"/>
          </p:nvPr>
        </p:nvSpPr>
        <p:spPr/>
        <p:txBody>
          <a:bodyPr/>
          <a:lstStyle/>
          <a:p>
            <a:r>
              <a:rPr lang="en-GB"/>
              <a:t>Instruction (Continued)</a:t>
            </a:r>
          </a:p>
        </p:txBody>
      </p:sp>
      <p:sp>
        <p:nvSpPr>
          <p:cNvPr id="3" name="Content Placeholder 2">
            <a:extLst>
              <a:ext uri="{FF2B5EF4-FFF2-40B4-BE49-F238E27FC236}">
                <a16:creationId xmlns:a16="http://schemas.microsoft.com/office/drawing/2014/main" id="{D7E72C65-167D-1927-2A32-0E6E760ABC81}"/>
              </a:ext>
            </a:extLst>
          </p:cNvPr>
          <p:cNvSpPr>
            <a:spLocks noGrp="1"/>
          </p:cNvSpPr>
          <p:nvPr>
            <p:ph idx="1"/>
          </p:nvPr>
        </p:nvSpPr>
        <p:spPr/>
        <p:txBody>
          <a:bodyPr/>
          <a:lstStyle/>
          <a:p>
            <a:r>
              <a:rPr lang="en-GB"/>
              <a:t>The session is 30 min.</a:t>
            </a:r>
          </a:p>
          <a:p>
            <a:r>
              <a:rPr lang="en-GB"/>
              <a:t>Then 15min Q&amp;A.</a:t>
            </a:r>
          </a:p>
          <a:p>
            <a:r>
              <a:rPr lang="en-GB"/>
              <a:t>At the end of your 45 min, please leave the room to the next speaker.</a:t>
            </a:r>
          </a:p>
          <a:p>
            <a:r>
              <a:rPr lang="en-GB"/>
              <a:t>You’re welcome to continue the discussion in the Foyer area.</a:t>
            </a:r>
          </a:p>
        </p:txBody>
      </p:sp>
    </p:spTree>
    <p:extLst>
      <p:ext uri="{BB962C8B-B14F-4D97-AF65-F5344CB8AC3E}">
        <p14:creationId xmlns:p14="http://schemas.microsoft.com/office/powerpoint/2010/main" val="296100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12BD2B3-5213-AE89-B245-3E2067844782}"/>
              </a:ext>
            </a:extLst>
          </p:cNvPr>
          <p:cNvSpPr txBox="1">
            <a:spLocks/>
          </p:cNvSpPr>
          <p:nvPr/>
        </p:nvSpPr>
        <p:spPr>
          <a:xfrm>
            <a:off x="1524000" y="4257395"/>
            <a:ext cx="9144000" cy="128779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4400" kern="1200">
                <a:solidFill>
                  <a:srgbClr val="3B2B46"/>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i="1" dirty="0">
                <a:latin typeface="Segoe UI" panose="020B0502040204020203" pitchFamily="34" charset="0"/>
                <a:cs typeface="Segoe UI" panose="020B0502040204020203" pitchFamily="34" charset="0"/>
              </a:rPr>
              <a:t>Jess Pomfret</a:t>
            </a:r>
          </a:p>
          <a:p>
            <a:r>
              <a:rPr lang="en-GB" sz="2800" b="1" i="1" dirty="0">
                <a:latin typeface="Segoe UI" panose="020B0502040204020203" pitchFamily="34" charset="0"/>
                <a:cs typeface="Segoe UI" panose="020B0502040204020203" pitchFamily="34" charset="0"/>
              </a:rPr>
              <a:t>Creating beautiful reports with the PSHTML module</a:t>
            </a:r>
            <a:endParaRPr lang="en-US" b="1" i="1" dirty="0">
              <a:latin typeface="Segoe UI" panose="020B0502040204020203" pitchFamily="34" charset="0"/>
              <a:cs typeface="Segoe UI" panose="020B0502040204020203" pitchFamily="34" charset="0"/>
            </a:endParaRPr>
          </a:p>
          <a:p>
            <a:endParaRPr lang="en-GB" b="1" i="1" dirty="0">
              <a:latin typeface="Segoe UI" panose="020B0502040204020203" pitchFamily="34" charset="0"/>
              <a:cs typeface="Segoe UI" panose="020B0502040204020203" pitchFamily="34" charset="0"/>
            </a:endParaRPr>
          </a:p>
        </p:txBody>
      </p:sp>
      <p:cxnSp>
        <p:nvCxnSpPr>
          <p:cNvPr id="4" name="Connecteur droit 5">
            <a:extLst>
              <a:ext uri="{FF2B5EF4-FFF2-40B4-BE49-F238E27FC236}">
                <a16:creationId xmlns:a16="http://schemas.microsoft.com/office/drawing/2014/main" id="{E9631884-5100-1BA8-2365-47609B2977D7}"/>
              </a:ext>
            </a:extLst>
          </p:cNvPr>
          <p:cNvCxnSpPr/>
          <p:nvPr/>
        </p:nvCxnSpPr>
        <p:spPr>
          <a:xfrm>
            <a:off x="3867150" y="4089400"/>
            <a:ext cx="4508500" cy="0"/>
          </a:xfrm>
          <a:prstGeom prst="line">
            <a:avLst/>
          </a:prstGeom>
          <a:ln>
            <a:solidFill>
              <a:srgbClr val="3B2B46"/>
            </a:solidFill>
          </a:ln>
        </p:spPr>
        <p:style>
          <a:lnRef idx="1">
            <a:schemeClr val="accent1"/>
          </a:lnRef>
          <a:fillRef idx="0">
            <a:schemeClr val="accent1"/>
          </a:fillRef>
          <a:effectRef idx="0">
            <a:schemeClr val="accent1"/>
          </a:effectRef>
          <a:fontRef idx="minor">
            <a:schemeClr val="tx1"/>
          </a:fontRef>
        </p:style>
      </p:cxnSp>
      <p:sp>
        <p:nvSpPr>
          <p:cNvPr id="5" name="Titel 4">
            <a:extLst>
              <a:ext uri="{FF2B5EF4-FFF2-40B4-BE49-F238E27FC236}">
                <a16:creationId xmlns:a16="http://schemas.microsoft.com/office/drawing/2014/main" id="{EC34FE26-AFCF-2A09-DB2E-84FFA4D454A5}"/>
              </a:ext>
            </a:extLst>
          </p:cNvPr>
          <p:cNvSpPr>
            <a:spLocks noGrp="1"/>
          </p:cNvSpPr>
          <p:nvPr>
            <p:ph type="title" idx="4294967295"/>
          </p:nvPr>
        </p:nvSpPr>
        <p:spPr>
          <a:xfrm>
            <a:off x="863600" y="2672840"/>
            <a:ext cx="10515600" cy="1325563"/>
          </a:xfrm>
          <a:prstGeom prst="rect">
            <a:avLst/>
          </a:prstGeom>
        </p:spPr>
        <p:txBody>
          <a:bodyPr anchor="b" anchorCtr="0"/>
          <a:lstStyle/>
          <a:p>
            <a:pPr algn="ctr"/>
            <a:r>
              <a:rPr lang="en-DE" sz="6000" b="1" dirty="0">
                <a:solidFill>
                  <a:srgbClr val="346296"/>
                </a:solidFill>
                <a:latin typeface="Segoe UI Light" panose="020B0502040204020203" pitchFamily="34" charset="0"/>
                <a:cs typeface="Segoe UI Light" panose="020B0502040204020203" pitchFamily="34" charset="0"/>
              </a:rPr>
              <a:t>N</a:t>
            </a:r>
            <a:r>
              <a:rPr lang="en-US" sz="6000" b="1" dirty="0" err="1">
                <a:solidFill>
                  <a:srgbClr val="346296"/>
                </a:solidFill>
                <a:latin typeface="Segoe UI Light" panose="020B0502040204020203" pitchFamily="34" charset="0"/>
                <a:cs typeface="Segoe UI Light" panose="020B0502040204020203" pitchFamily="34" charset="0"/>
              </a:rPr>
              <a:t>ext</a:t>
            </a:r>
            <a:r>
              <a:rPr lang="en-US" sz="6000" b="1" dirty="0">
                <a:solidFill>
                  <a:srgbClr val="346296"/>
                </a:solidFill>
                <a:latin typeface="Segoe UI Light" panose="020B0502040204020203" pitchFamily="34" charset="0"/>
                <a:cs typeface="Segoe UI Light" panose="020B0502040204020203" pitchFamily="34" charset="0"/>
              </a:rPr>
              <a:t> Up:</a:t>
            </a:r>
            <a:endParaRPr lang="en-DE" sz="6000" b="1" dirty="0">
              <a:solidFill>
                <a:srgbClr val="34629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1588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82643D59-896E-68AE-5BCA-3F8558F198EF}"/>
              </a:ext>
            </a:extLst>
          </p:cNvPr>
          <p:cNvSpPr txBox="1">
            <a:spLocks/>
          </p:cNvSpPr>
          <p:nvPr/>
        </p:nvSpPr>
        <p:spPr>
          <a:xfrm>
            <a:off x="838200" y="365125"/>
            <a:ext cx="97332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3</a:t>
            </a:r>
            <a:endParaRPr lang="en-GB"/>
          </a:p>
        </p:txBody>
      </p:sp>
      <p:sp>
        <p:nvSpPr>
          <p:cNvPr id="11" name="Titel 10">
            <a:extLst>
              <a:ext uri="{FF2B5EF4-FFF2-40B4-BE49-F238E27FC236}">
                <a16:creationId xmlns:a16="http://schemas.microsoft.com/office/drawing/2014/main" id="{72D13131-79CF-8701-656B-BEFF02678053}"/>
              </a:ext>
            </a:extLst>
          </p:cNvPr>
          <p:cNvSpPr>
            <a:spLocks noGrp="1"/>
          </p:cNvSpPr>
          <p:nvPr>
            <p:ph type="title" idx="4294967295"/>
          </p:nvPr>
        </p:nvSpPr>
        <p:spPr>
          <a:xfrm>
            <a:off x="0" y="0"/>
            <a:ext cx="12192000" cy="6858000"/>
          </a:xfrm>
          <a:prstGeom prst="rect">
            <a:avLst/>
          </a:prstGeom>
        </p:spPr>
        <p:txBody>
          <a:bodyPr anchor="ctr" anchorCtr="0"/>
          <a:lstStyle/>
          <a:p>
            <a:pPr algn="ctr"/>
            <a:r>
              <a:rPr lang="en-US" sz="25000">
                <a:solidFill>
                  <a:schemeClr val="bg1"/>
                </a:solidFill>
                <a:latin typeface="Stencil" panose="040409050D0802020404" pitchFamily="82" charset="0"/>
              </a:rPr>
              <a:t>3</a:t>
            </a:r>
            <a:endParaRPr lang="en-DE" sz="25000">
              <a:solidFill>
                <a:schemeClr val="bg1"/>
              </a:solidFill>
              <a:latin typeface="Stencil" panose="040409050D0802020404" pitchFamily="82" charset="0"/>
            </a:endParaRPr>
          </a:p>
        </p:txBody>
      </p:sp>
    </p:spTree>
    <p:extLst>
      <p:ext uri="{BB962C8B-B14F-4D97-AF65-F5344CB8AC3E}">
        <p14:creationId xmlns:p14="http://schemas.microsoft.com/office/powerpoint/2010/main" val="2970004164"/>
      </p:ext>
    </p:extLst>
  </p:cSld>
  <p:clrMapOvr>
    <a:masterClrMapping/>
  </p:clrMapOvr>
  <p:transition spd="slow" advTm="1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72D13131-79CF-8701-656B-BEFF02678053}"/>
              </a:ext>
            </a:extLst>
          </p:cNvPr>
          <p:cNvSpPr>
            <a:spLocks noGrp="1"/>
          </p:cNvSpPr>
          <p:nvPr>
            <p:ph type="title" idx="4294967295"/>
          </p:nvPr>
        </p:nvSpPr>
        <p:spPr>
          <a:xfrm>
            <a:off x="0" y="0"/>
            <a:ext cx="12192000" cy="6858000"/>
          </a:xfrm>
          <a:prstGeom prst="rect">
            <a:avLst/>
          </a:prstGeom>
        </p:spPr>
        <p:txBody>
          <a:bodyPr anchor="ctr" anchorCtr="0"/>
          <a:lstStyle/>
          <a:p>
            <a:pPr algn="ctr"/>
            <a:r>
              <a:rPr lang="en-US" sz="25000">
                <a:solidFill>
                  <a:schemeClr val="bg1"/>
                </a:solidFill>
                <a:latin typeface="Stencil" panose="040409050D0802020404" pitchFamily="82" charset="0"/>
              </a:rPr>
              <a:t>2</a:t>
            </a:r>
            <a:endParaRPr lang="en-DE" sz="25000">
              <a:solidFill>
                <a:schemeClr val="bg1"/>
              </a:solidFill>
              <a:latin typeface="Stencil" panose="040409050D0802020404" pitchFamily="82" charset="0"/>
            </a:endParaRPr>
          </a:p>
        </p:txBody>
      </p:sp>
    </p:spTree>
    <p:extLst>
      <p:ext uri="{BB962C8B-B14F-4D97-AF65-F5344CB8AC3E}">
        <p14:creationId xmlns:p14="http://schemas.microsoft.com/office/powerpoint/2010/main" val="986012733"/>
      </p:ext>
    </p:extLst>
  </p:cSld>
  <p:clrMapOvr>
    <a:masterClrMapping/>
  </p:clrMapOvr>
  <p:transition spd="slow" advTm="1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72D13131-79CF-8701-656B-BEFF02678053}"/>
              </a:ext>
            </a:extLst>
          </p:cNvPr>
          <p:cNvSpPr>
            <a:spLocks noGrp="1"/>
          </p:cNvSpPr>
          <p:nvPr>
            <p:ph type="title" idx="4294967295"/>
          </p:nvPr>
        </p:nvSpPr>
        <p:spPr>
          <a:xfrm>
            <a:off x="0" y="0"/>
            <a:ext cx="12192000" cy="6858000"/>
          </a:xfrm>
          <a:prstGeom prst="rect">
            <a:avLst/>
          </a:prstGeom>
        </p:spPr>
        <p:txBody>
          <a:bodyPr anchor="ctr" anchorCtr="0"/>
          <a:lstStyle/>
          <a:p>
            <a:pPr algn="ctr"/>
            <a:r>
              <a:rPr lang="en-US" sz="25000">
                <a:latin typeface="Stencil" panose="040409050D0802020404" pitchFamily="82" charset="0"/>
              </a:rPr>
              <a:t>1</a:t>
            </a:r>
            <a:endParaRPr lang="en-DE" sz="25000">
              <a:latin typeface="Stencil" panose="040409050D0802020404" pitchFamily="82" charset="0"/>
            </a:endParaRPr>
          </a:p>
        </p:txBody>
      </p:sp>
    </p:spTree>
    <p:extLst>
      <p:ext uri="{BB962C8B-B14F-4D97-AF65-F5344CB8AC3E}">
        <p14:creationId xmlns:p14="http://schemas.microsoft.com/office/powerpoint/2010/main" val="73231530"/>
      </p:ext>
    </p:extLst>
  </p:cSld>
  <p:clrMapOvr>
    <a:masterClrMapping/>
  </p:clrMapOvr>
  <p:transition spd="slow" advTm="1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B22B504-146E-1966-17CE-BB797BC6083D}"/>
              </a:ext>
            </a:extLst>
          </p:cNvPr>
          <p:cNvSpPr txBox="1">
            <a:spLocks/>
          </p:cNvSpPr>
          <p:nvPr/>
        </p:nvSpPr>
        <p:spPr>
          <a:xfrm>
            <a:off x="1524000" y="4271395"/>
            <a:ext cx="9144000" cy="631759"/>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4400" kern="1200">
                <a:solidFill>
                  <a:srgbClr val="3B2B46"/>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Jess Pomfret</a:t>
            </a:r>
            <a:endParaRPr lang="en-GB" b="1" i="1" dirty="0"/>
          </a:p>
        </p:txBody>
      </p:sp>
      <p:cxnSp>
        <p:nvCxnSpPr>
          <p:cNvPr id="6" name="Connecteur droit 5">
            <a:extLst>
              <a:ext uri="{FF2B5EF4-FFF2-40B4-BE49-F238E27FC236}">
                <a16:creationId xmlns:a16="http://schemas.microsoft.com/office/drawing/2014/main" id="{A169C0FB-08C4-E3EC-573C-91852880EBAA}"/>
              </a:ext>
            </a:extLst>
          </p:cNvPr>
          <p:cNvCxnSpPr/>
          <p:nvPr/>
        </p:nvCxnSpPr>
        <p:spPr>
          <a:xfrm>
            <a:off x="3867150" y="4089400"/>
            <a:ext cx="4508500" cy="0"/>
          </a:xfrm>
          <a:prstGeom prst="line">
            <a:avLst/>
          </a:prstGeom>
          <a:ln>
            <a:solidFill>
              <a:srgbClr val="3B2B46"/>
            </a:solidFill>
          </a:ln>
        </p:spPr>
        <p:style>
          <a:lnRef idx="1">
            <a:schemeClr val="accent1"/>
          </a:lnRef>
          <a:fillRef idx="0">
            <a:schemeClr val="accent1"/>
          </a:fillRef>
          <a:effectRef idx="0">
            <a:schemeClr val="accent1"/>
          </a:effectRef>
          <a:fontRef idx="minor">
            <a:schemeClr val="tx1"/>
          </a:fontRef>
        </p:style>
      </p:cxnSp>
      <p:sp>
        <p:nvSpPr>
          <p:cNvPr id="4" name="Titel 3">
            <a:extLst>
              <a:ext uri="{FF2B5EF4-FFF2-40B4-BE49-F238E27FC236}">
                <a16:creationId xmlns:a16="http://schemas.microsoft.com/office/drawing/2014/main" id="{0E2348EB-2258-5792-670F-322202E630B4}"/>
              </a:ext>
            </a:extLst>
          </p:cNvPr>
          <p:cNvSpPr>
            <a:spLocks noGrp="1"/>
          </p:cNvSpPr>
          <p:nvPr>
            <p:ph type="title" idx="4294967295"/>
          </p:nvPr>
        </p:nvSpPr>
        <p:spPr>
          <a:xfrm>
            <a:off x="838200" y="2666707"/>
            <a:ext cx="10515600" cy="1325563"/>
          </a:xfrm>
          <a:prstGeom prst="rect">
            <a:avLst/>
          </a:prstGeom>
        </p:spPr>
        <p:txBody>
          <a:bodyPr anchor="b" anchorCtr="0"/>
          <a:lstStyle/>
          <a:p>
            <a:pPr algn="ctr"/>
            <a:r>
              <a:rPr lang="en-GB" sz="6000" b="1" dirty="0">
                <a:solidFill>
                  <a:srgbClr val="346296"/>
                </a:solidFill>
                <a:latin typeface="+mn-lt"/>
              </a:rPr>
              <a:t>Creating beautiful reports with the PSHTML module</a:t>
            </a:r>
          </a:p>
        </p:txBody>
      </p:sp>
    </p:spTree>
    <p:extLst>
      <p:ext uri="{BB962C8B-B14F-4D97-AF65-F5344CB8AC3E}">
        <p14:creationId xmlns:p14="http://schemas.microsoft.com/office/powerpoint/2010/main" val="2193816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texte, Police, logo, Graphique&#10;&#10;Description générée automatiquement">
            <a:extLst>
              <a:ext uri="{FF2B5EF4-FFF2-40B4-BE49-F238E27FC236}">
                <a16:creationId xmlns:a16="http://schemas.microsoft.com/office/drawing/2014/main" id="{0A5C8598-C2B4-AEF3-BCA6-18E8A9AE4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66" y="2500447"/>
            <a:ext cx="9288075" cy="2302011"/>
          </a:xfrm>
          <a:prstGeom prst="rect">
            <a:avLst/>
          </a:prstGeom>
        </p:spPr>
      </p:pic>
      <p:sp>
        <p:nvSpPr>
          <p:cNvPr id="4" name="Titel 3">
            <a:extLst>
              <a:ext uri="{FF2B5EF4-FFF2-40B4-BE49-F238E27FC236}">
                <a16:creationId xmlns:a16="http://schemas.microsoft.com/office/drawing/2014/main" id="{D531CB4D-40EE-4CEA-4C1F-A86C158A8A50}"/>
              </a:ext>
            </a:extLst>
          </p:cNvPr>
          <p:cNvSpPr>
            <a:spLocks noGrp="1"/>
          </p:cNvSpPr>
          <p:nvPr>
            <p:ph type="title" idx="4294967295"/>
          </p:nvPr>
        </p:nvSpPr>
        <p:spPr>
          <a:xfrm>
            <a:off x="1009061" y="630961"/>
            <a:ext cx="9733280" cy="1325563"/>
          </a:xfrm>
        </p:spPr>
        <p:txBody>
          <a:bodyPr/>
          <a:lstStyle/>
          <a:p>
            <a:pPr rtl="0" eaLnBrk="1" latinLnBrk="0" hangingPunct="1"/>
            <a:r>
              <a:rPr lang="fr-FR" sz="4000" b="1" kern="1200">
                <a:solidFill>
                  <a:srgbClr val="346296"/>
                </a:solidFill>
                <a:effectLst/>
                <a:latin typeface="Calibri" panose="020F0502020204030204" pitchFamily="34" charset="0"/>
                <a:ea typeface="+mn-ea"/>
                <a:cs typeface="+mn-cs"/>
              </a:rPr>
              <a:t>Many thanks to our sponsors:</a:t>
            </a:r>
            <a:endParaRPr lang="en-DE"/>
          </a:p>
        </p:txBody>
      </p:sp>
    </p:spTree>
    <p:extLst>
      <p:ext uri="{BB962C8B-B14F-4D97-AF65-F5344CB8AC3E}">
        <p14:creationId xmlns:p14="http://schemas.microsoft.com/office/powerpoint/2010/main" val="3984835757"/>
      </p:ext>
    </p:extLst>
  </p:cSld>
  <p:clrMapOvr>
    <a:masterClrMapping/>
  </p:clrMapOvr>
</p:sld>
</file>

<file path=ppt/theme/theme1.xml><?xml version="1.0" encoding="utf-8"?>
<a:theme xmlns:a="http://schemas.openxmlformats.org/drawingml/2006/main" name="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Speaker's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a:themeElements>
    <a:clrScheme name="PSConfEU">
      <a:dk1>
        <a:sysClr val="windowText" lastClr="000000"/>
      </a:dk1>
      <a:lt1>
        <a:sysClr val="window" lastClr="FFFFFF"/>
      </a:lt1>
      <a:dk2>
        <a:srgbClr val="44546A"/>
      </a:dk2>
      <a:lt2>
        <a:srgbClr val="E7E6E6"/>
      </a:lt2>
      <a:accent1>
        <a:srgbClr val="326198"/>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PSConfEU202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347cc20-e10c-452d-848a-c18e83138525">
      <Terms xmlns="http://schemas.microsoft.com/office/infopath/2007/PartnerControls"/>
    </lcf76f155ced4ddcb4097134ff3c332f>
    <TaxCatchAll xmlns="85c0ce47-fe9c-4809-bf88-519c39a738e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65209AEF8DBB7418260C2A216A09DE4" ma:contentTypeVersion="13" ma:contentTypeDescription="Crée un document." ma:contentTypeScope="" ma:versionID="aacbea182e442c081ba3c266ed8afaf1">
  <xsd:schema xmlns:xsd="http://www.w3.org/2001/XMLSchema" xmlns:xs="http://www.w3.org/2001/XMLSchema" xmlns:p="http://schemas.microsoft.com/office/2006/metadata/properties" xmlns:ns2="2347cc20-e10c-452d-848a-c18e83138525" xmlns:ns3="85c0ce47-fe9c-4809-bf88-519c39a738e6" targetNamespace="http://schemas.microsoft.com/office/2006/metadata/properties" ma:root="true" ma:fieldsID="fe2d8c2794f7059c45f035c586269f9a" ns2:_="" ns3:_="">
    <xsd:import namespace="2347cc20-e10c-452d-848a-c18e83138525"/>
    <xsd:import namespace="85c0ce47-fe9c-4809-bf88-519c39a738e6"/>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7cc20-e10c-452d-848a-c18e8313852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Balises d’images" ma:readOnly="false" ma:fieldId="{5cf76f15-5ced-4ddc-b409-7134ff3c332f}" ma:taxonomyMulti="true" ma:sspId="bd613703-4b30-4a23-b3bf-9e58a81c4af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5c0ce47-fe9c-4809-bf88-519c39a738e6"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00c35df-3d68-4454-bcf4-f7f3572bf991}" ma:internalName="TaxCatchAll" ma:showField="CatchAllData" ma:web="85c0ce47-fe9c-4809-bf88-519c39a738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D9B22B-F436-4FE5-B6C0-65AB2260F593}">
  <ds:schemaRefs>
    <ds:schemaRef ds:uri="http://schemas.microsoft.com/sharepoint/v3/contenttype/forms"/>
  </ds:schemaRefs>
</ds:datastoreItem>
</file>

<file path=customXml/itemProps2.xml><?xml version="1.0" encoding="utf-8"?>
<ds:datastoreItem xmlns:ds="http://schemas.openxmlformats.org/officeDocument/2006/customXml" ds:itemID="{AA9C06E3-346E-408E-B352-32E922A070CE}">
  <ds:schemaRefs>
    <ds:schemaRef ds:uri="http://schemas.microsoft.com/office/2006/metadata/properties"/>
    <ds:schemaRef ds:uri="http://schemas.microsoft.com/office/infopath/2007/PartnerControls"/>
    <ds:schemaRef ds:uri="2347cc20-e10c-452d-848a-c18e83138525"/>
    <ds:schemaRef ds:uri="85c0ce47-fe9c-4809-bf88-519c39a738e6"/>
  </ds:schemaRefs>
</ds:datastoreItem>
</file>

<file path=customXml/itemProps3.xml><?xml version="1.0" encoding="utf-8"?>
<ds:datastoreItem xmlns:ds="http://schemas.openxmlformats.org/officeDocument/2006/customXml" ds:itemID="{2D49AF2C-D145-4497-874A-78CB337234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47cc20-e10c-452d-848a-c18e83138525"/>
    <ds:schemaRef ds:uri="85c0ce47-fe9c-4809-bf88-519c39a73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Widescreen</PresentationFormat>
  <Paragraphs>109</Paragraphs>
  <Slides>16</Slides>
  <Notes>8</Notes>
  <HiddenSlides>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16</vt:i4>
      </vt:variant>
    </vt:vector>
  </HeadingPairs>
  <TitlesOfParts>
    <vt:vector size="27" baseType="lpstr">
      <vt:lpstr>Aptos</vt:lpstr>
      <vt:lpstr>Arial</vt:lpstr>
      <vt:lpstr>Calibri</vt:lpstr>
      <vt:lpstr>Segoe UI</vt:lpstr>
      <vt:lpstr>Segoe UI Light</vt:lpstr>
      <vt:lpstr>Stencil</vt:lpstr>
      <vt:lpstr>Wingdings</vt:lpstr>
      <vt:lpstr>Title</vt:lpstr>
      <vt:lpstr>Blank</vt:lpstr>
      <vt:lpstr>Speaker's slide</vt:lpstr>
      <vt:lpstr>Content</vt:lpstr>
      <vt:lpstr>README</vt:lpstr>
      <vt:lpstr>Instructions</vt:lpstr>
      <vt:lpstr>Instruction (Continued)</vt:lpstr>
      <vt:lpstr>Next Up:</vt:lpstr>
      <vt:lpstr>3</vt:lpstr>
      <vt:lpstr>2</vt:lpstr>
      <vt:lpstr>1</vt:lpstr>
      <vt:lpstr>Creating beautiful reports with the PSHTML module</vt:lpstr>
      <vt:lpstr>Many thanks to our sponsors:</vt:lpstr>
      <vt:lpstr>Jess Pomfret</vt:lpstr>
      <vt:lpstr>Get-Process | ConvertTo-Html | Out-File .\processes.html </vt:lpstr>
      <vt:lpstr>Creating                     reports with the PSHTML module</vt:lpstr>
      <vt:lpstr>PSHTML</vt:lpstr>
      <vt:lpstr>Feature</vt:lpstr>
      <vt:lpstr>Demos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README</dc:title>
  <dc:creator/>
  <cp:lastModifiedBy/>
  <cp:revision>2</cp:revision>
  <dcterms:created xsi:type="dcterms:W3CDTF">2024-03-26T13:08:23Z</dcterms:created>
  <dcterms:modified xsi:type="dcterms:W3CDTF">2024-06-11T11:55:34Z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0x010100465209AEF8DBB7418260C2A216A09DE4</vt:lpwstr>
  </property>
</Properties>
</file>