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2"/>
  </p:notesMasterIdLst>
  <p:sldIdLst>
    <p:sldId id="256" r:id="rId2"/>
    <p:sldId id="258" r:id="rId3"/>
    <p:sldId id="265" r:id="rId4"/>
    <p:sldId id="308" r:id="rId5"/>
    <p:sldId id="310" r:id="rId6"/>
    <p:sldId id="301" r:id="rId7"/>
    <p:sldId id="307" r:id="rId8"/>
    <p:sldId id="303" r:id="rId9"/>
    <p:sldId id="305" r:id="rId10"/>
    <p:sldId id="30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83EFD4-A8A9-4110-8A03-5B52CF334BF8}">
          <p14:sldIdLst>
            <p14:sldId id="256"/>
            <p14:sldId id="258"/>
            <p14:sldId id="265"/>
            <p14:sldId id="308"/>
            <p14:sldId id="310"/>
            <p14:sldId id="301"/>
            <p14:sldId id="307"/>
          </p14:sldIdLst>
        </p14:section>
        <p14:section name="old" id="{A72C475F-498A-4A0E-B760-4599D76F4BC4}">
          <p14:sldIdLst>
            <p14:sldId id="303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4996B-F6C8-4A2D-ABDB-BB70B98BEB7A}" v="103" dt="2019-11-13T11:13:37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65955" autoAdjust="0"/>
  </p:normalViewPr>
  <p:slideViewPr>
    <p:cSldViewPr snapToGrid="0">
      <p:cViewPr varScale="1">
        <p:scale>
          <a:sx n="41" d="100"/>
          <a:sy n="41" d="100"/>
        </p:scale>
        <p:origin x="10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D5261F-491C-4BEE-AB8F-2D7004AD565F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A7E1057B-6BD3-46D6-BCA6-82898E4F588C}">
      <dgm:prSet phldrT="[Text]"/>
      <dgm:spPr/>
      <dgm:t>
        <a:bodyPr/>
        <a:lstStyle/>
        <a:p>
          <a:r>
            <a:rPr lang="en-GB" dirty="0" err="1"/>
            <a:t>dbatools</a:t>
          </a:r>
          <a:endParaRPr lang="en-GB" dirty="0"/>
        </a:p>
      </dgm:t>
    </dgm:pt>
    <dgm:pt modelId="{14EB7CAC-BA7A-419F-8454-93E02F8EB89A}" type="parTrans" cxnId="{BB3A2D4B-B9EE-4C90-8DE6-89F4C9769251}">
      <dgm:prSet/>
      <dgm:spPr/>
      <dgm:t>
        <a:bodyPr/>
        <a:lstStyle/>
        <a:p>
          <a:endParaRPr lang="en-GB"/>
        </a:p>
      </dgm:t>
    </dgm:pt>
    <dgm:pt modelId="{483ED139-C779-4D16-87F6-5499C449E45D}" type="sibTrans" cxnId="{BB3A2D4B-B9EE-4C90-8DE6-89F4C9769251}">
      <dgm:prSet/>
      <dgm:spPr/>
      <dgm:t>
        <a:bodyPr/>
        <a:lstStyle/>
        <a:p>
          <a:endParaRPr lang="en-GB"/>
        </a:p>
      </dgm:t>
    </dgm:pt>
    <dgm:pt modelId="{023A54CD-ECAC-4D16-A059-DD54B5970E1E}">
      <dgm:prSet phldrT="[Text]"/>
      <dgm:spPr/>
      <dgm:t>
        <a:bodyPr/>
        <a:lstStyle/>
        <a:p>
          <a:r>
            <a:rPr lang="en-GB" dirty="0"/>
            <a:t>Morning Checks</a:t>
          </a:r>
        </a:p>
      </dgm:t>
    </dgm:pt>
    <dgm:pt modelId="{BAFDEC5C-FDB2-49E1-8DD3-DE296058030D}" type="parTrans" cxnId="{11F1ACDC-82D7-40CA-BD1C-7261A821E073}">
      <dgm:prSet/>
      <dgm:spPr/>
      <dgm:t>
        <a:bodyPr/>
        <a:lstStyle/>
        <a:p>
          <a:endParaRPr lang="en-GB"/>
        </a:p>
      </dgm:t>
    </dgm:pt>
    <dgm:pt modelId="{B28820F3-146F-40E8-8400-6EC13832B950}" type="sibTrans" cxnId="{11F1ACDC-82D7-40CA-BD1C-7261A821E073}">
      <dgm:prSet/>
      <dgm:spPr/>
      <dgm:t>
        <a:bodyPr/>
        <a:lstStyle/>
        <a:p>
          <a:endParaRPr lang="en-GB"/>
        </a:p>
      </dgm:t>
    </dgm:pt>
    <dgm:pt modelId="{DCF4E779-EAF1-4D57-B545-82CC9A0A2B5A}">
      <dgm:prSet phldrT="[Text]"/>
      <dgm:spPr/>
      <dgm:t>
        <a:bodyPr/>
        <a:lstStyle/>
        <a:p>
          <a:r>
            <a:rPr lang="en-GB" dirty="0"/>
            <a:t>PHSTML</a:t>
          </a:r>
        </a:p>
      </dgm:t>
    </dgm:pt>
    <dgm:pt modelId="{B74BA4EE-6089-4CF1-86DB-238087A133BC}" type="sibTrans" cxnId="{A32CB85D-DAFC-480B-923E-F706875CBE50}">
      <dgm:prSet/>
      <dgm:spPr/>
      <dgm:t>
        <a:bodyPr/>
        <a:lstStyle/>
        <a:p>
          <a:endParaRPr lang="en-GB"/>
        </a:p>
      </dgm:t>
    </dgm:pt>
    <dgm:pt modelId="{5F1377BD-D5D8-4880-BEAC-AF9E363804B7}" type="parTrans" cxnId="{A32CB85D-DAFC-480B-923E-F706875CBE50}">
      <dgm:prSet/>
      <dgm:spPr/>
      <dgm:t>
        <a:bodyPr/>
        <a:lstStyle/>
        <a:p>
          <a:endParaRPr lang="en-GB"/>
        </a:p>
      </dgm:t>
    </dgm:pt>
    <dgm:pt modelId="{4261B06E-302F-48A2-8791-0CF38CADA098}" type="pres">
      <dgm:prSet presAssocID="{3DD5261F-491C-4BEE-AB8F-2D7004AD565F}" presName="linearFlow" presStyleCnt="0">
        <dgm:presLayoutVars>
          <dgm:dir/>
          <dgm:resizeHandles val="exact"/>
        </dgm:presLayoutVars>
      </dgm:prSet>
      <dgm:spPr/>
    </dgm:pt>
    <dgm:pt modelId="{4E0DE7DE-44D1-4F89-8883-F950D521F0A9}" type="pres">
      <dgm:prSet presAssocID="{A7E1057B-6BD3-46D6-BCA6-82898E4F588C}" presName="node" presStyleLbl="node1" presStyleIdx="0" presStyleCnt="3">
        <dgm:presLayoutVars>
          <dgm:bulletEnabled val="1"/>
        </dgm:presLayoutVars>
      </dgm:prSet>
      <dgm:spPr/>
    </dgm:pt>
    <dgm:pt modelId="{3BB146EE-6B71-46F6-8B5D-B7BA976CD8F2}" type="pres">
      <dgm:prSet presAssocID="{483ED139-C779-4D16-87F6-5499C449E45D}" presName="spacerL" presStyleCnt="0"/>
      <dgm:spPr/>
    </dgm:pt>
    <dgm:pt modelId="{195B725D-3499-4BA9-9F4C-E02FCF3C8C49}" type="pres">
      <dgm:prSet presAssocID="{483ED139-C779-4D16-87F6-5499C449E45D}" presName="sibTrans" presStyleLbl="sibTrans2D1" presStyleIdx="0" presStyleCnt="2"/>
      <dgm:spPr/>
    </dgm:pt>
    <dgm:pt modelId="{26AF36E9-B155-4FE1-A81F-1D1EB83EC0D5}" type="pres">
      <dgm:prSet presAssocID="{483ED139-C779-4D16-87F6-5499C449E45D}" presName="spacerR" presStyleCnt="0"/>
      <dgm:spPr/>
    </dgm:pt>
    <dgm:pt modelId="{433D4F1E-AFF8-4E14-89BA-252AF61322CE}" type="pres">
      <dgm:prSet presAssocID="{DCF4E779-EAF1-4D57-B545-82CC9A0A2B5A}" presName="node" presStyleLbl="node1" presStyleIdx="1" presStyleCnt="3">
        <dgm:presLayoutVars>
          <dgm:bulletEnabled val="1"/>
        </dgm:presLayoutVars>
      </dgm:prSet>
      <dgm:spPr/>
    </dgm:pt>
    <dgm:pt modelId="{0513C7C3-5639-4134-A060-BE4647638F6D}" type="pres">
      <dgm:prSet presAssocID="{B74BA4EE-6089-4CF1-86DB-238087A133BC}" presName="spacerL" presStyleCnt="0"/>
      <dgm:spPr/>
    </dgm:pt>
    <dgm:pt modelId="{F4CCF745-73CF-4114-B0E8-C13749E98638}" type="pres">
      <dgm:prSet presAssocID="{B74BA4EE-6089-4CF1-86DB-238087A133BC}" presName="sibTrans" presStyleLbl="sibTrans2D1" presStyleIdx="1" presStyleCnt="2"/>
      <dgm:spPr/>
    </dgm:pt>
    <dgm:pt modelId="{90DF3631-7D4A-4C6C-8AA3-27F95CAF1ECA}" type="pres">
      <dgm:prSet presAssocID="{B74BA4EE-6089-4CF1-86DB-238087A133BC}" presName="spacerR" presStyleCnt="0"/>
      <dgm:spPr/>
    </dgm:pt>
    <dgm:pt modelId="{DE9FDCD8-7EC5-4940-A2F0-B65B6A9AFFB6}" type="pres">
      <dgm:prSet presAssocID="{023A54CD-ECAC-4D16-A059-DD54B5970E1E}" presName="node" presStyleLbl="node1" presStyleIdx="2" presStyleCnt="3">
        <dgm:presLayoutVars>
          <dgm:bulletEnabled val="1"/>
        </dgm:presLayoutVars>
      </dgm:prSet>
      <dgm:spPr/>
    </dgm:pt>
  </dgm:ptLst>
  <dgm:cxnLst>
    <dgm:cxn modelId="{C066F15B-0C7B-495A-8AFF-41763CE5CB3B}" type="presOf" srcId="{A7E1057B-6BD3-46D6-BCA6-82898E4F588C}" destId="{4E0DE7DE-44D1-4F89-8883-F950D521F0A9}" srcOrd="0" destOrd="0" presId="urn:microsoft.com/office/officeart/2005/8/layout/equation1"/>
    <dgm:cxn modelId="{A32CB85D-DAFC-480B-923E-F706875CBE50}" srcId="{3DD5261F-491C-4BEE-AB8F-2D7004AD565F}" destId="{DCF4E779-EAF1-4D57-B545-82CC9A0A2B5A}" srcOrd="1" destOrd="0" parTransId="{5F1377BD-D5D8-4880-BEAC-AF9E363804B7}" sibTransId="{B74BA4EE-6089-4CF1-86DB-238087A133BC}"/>
    <dgm:cxn modelId="{0B10B94A-5DB2-4DC2-AE07-D6BC704470E2}" type="presOf" srcId="{483ED139-C779-4D16-87F6-5499C449E45D}" destId="{195B725D-3499-4BA9-9F4C-E02FCF3C8C49}" srcOrd="0" destOrd="0" presId="urn:microsoft.com/office/officeart/2005/8/layout/equation1"/>
    <dgm:cxn modelId="{BB3A2D4B-B9EE-4C90-8DE6-89F4C9769251}" srcId="{3DD5261F-491C-4BEE-AB8F-2D7004AD565F}" destId="{A7E1057B-6BD3-46D6-BCA6-82898E4F588C}" srcOrd="0" destOrd="0" parTransId="{14EB7CAC-BA7A-419F-8454-93E02F8EB89A}" sibTransId="{483ED139-C779-4D16-87F6-5499C449E45D}"/>
    <dgm:cxn modelId="{34D59D4D-AAE5-4355-B40F-4F5B90ED95BE}" type="presOf" srcId="{B74BA4EE-6089-4CF1-86DB-238087A133BC}" destId="{F4CCF745-73CF-4114-B0E8-C13749E98638}" srcOrd="0" destOrd="0" presId="urn:microsoft.com/office/officeart/2005/8/layout/equation1"/>
    <dgm:cxn modelId="{DCB09C72-814E-40CD-9540-1D57B0BEE8B3}" type="presOf" srcId="{023A54CD-ECAC-4D16-A059-DD54B5970E1E}" destId="{DE9FDCD8-7EC5-4940-A2F0-B65B6A9AFFB6}" srcOrd="0" destOrd="0" presId="urn:microsoft.com/office/officeart/2005/8/layout/equation1"/>
    <dgm:cxn modelId="{974F6483-FD63-4F15-A18E-4D6AEC2C4B7C}" type="presOf" srcId="{3DD5261F-491C-4BEE-AB8F-2D7004AD565F}" destId="{4261B06E-302F-48A2-8791-0CF38CADA098}" srcOrd="0" destOrd="0" presId="urn:microsoft.com/office/officeart/2005/8/layout/equation1"/>
    <dgm:cxn modelId="{11F1ACDC-82D7-40CA-BD1C-7261A821E073}" srcId="{3DD5261F-491C-4BEE-AB8F-2D7004AD565F}" destId="{023A54CD-ECAC-4D16-A059-DD54B5970E1E}" srcOrd="2" destOrd="0" parTransId="{BAFDEC5C-FDB2-49E1-8DD3-DE296058030D}" sibTransId="{B28820F3-146F-40E8-8400-6EC13832B950}"/>
    <dgm:cxn modelId="{5ABDBCF9-986C-4C02-94BF-F156D98F6F10}" type="presOf" srcId="{DCF4E779-EAF1-4D57-B545-82CC9A0A2B5A}" destId="{433D4F1E-AFF8-4E14-89BA-252AF61322CE}" srcOrd="0" destOrd="0" presId="urn:microsoft.com/office/officeart/2005/8/layout/equation1"/>
    <dgm:cxn modelId="{B6BDE2CA-F224-46AB-9504-87FBDED2F4B8}" type="presParOf" srcId="{4261B06E-302F-48A2-8791-0CF38CADA098}" destId="{4E0DE7DE-44D1-4F89-8883-F950D521F0A9}" srcOrd="0" destOrd="0" presId="urn:microsoft.com/office/officeart/2005/8/layout/equation1"/>
    <dgm:cxn modelId="{F08152F5-5CC2-4EE2-9822-9CF4032951CE}" type="presParOf" srcId="{4261B06E-302F-48A2-8791-0CF38CADA098}" destId="{3BB146EE-6B71-46F6-8B5D-B7BA976CD8F2}" srcOrd="1" destOrd="0" presId="urn:microsoft.com/office/officeart/2005/8/layout/equation1"/>
    <dgm:cxn modelId="{F7039988-76AC-4D3E-973F-685DFC8545A2}" type="presParOf" srcId="{4261B06E-302F-48A2-8791-0CF38CADA098}" destId="{195B725D-3499-4BA9-9F4C-E02FCF3C8C49}" srcOrd="2" destOrd="0" presId="urn:microsoft.com/office/officeart/2005/8/layout/equation1"/>
    <dgm:cxn modelId="{2F24BDC1-6D66-44F8-8D20-10405D97B0DF}" type="presParOf" srcId="{4261B06E-302F-48A2-8791-0CF38CADA098}" destId="{26AF36E9-B155-4FE1-A81F-1D1EB83EC0D5}" srcOrd="3" destOrd="0" presId="urn:microsoft.com/office/officeart/2005/8/layout/equation1"/>
    <dgm:cxn modelId="{B6CA3BD0-7353-4581-80AD-310961358E6B}" type="presParOf" srcId="{4261B06E-302F-48A2-8791-0CF38CADA098}" destId="{433D4F1E-AFF8-4E14-89BA-252AF61322CE}" srcOrd="4" destOrd="0" presId="urn:microsoft.com/office/officeart/2005/8/layout/equation1"/>
    <dgm:cxn modelId="{DB26A2D4-65F8-4D3B-9AC9-C5C51BD16937}" type="presParOf" srcId="{4261B06E-302F-48A2-8791-0CF38CADA098}" destId="{0513C7C3-5639-4134-A060-BE4647638F6D}" srcOrd="5" destOrd="0" presId="urn:microsoft.com/office/officeart/2005/8/layout/equation1"/>
    <dgm:cxn modelId="{B38F9F32-3C63-4A23-A80D-1F6E7C885F44}" type="presParOf" srcId="{4261B06E-302F-48A2-8791-0CF38CADA098}" destId="{F4CCF745-73CF-4114-B0E8-C13749E98638}" srcOrd="6" destOrd="0" presId="urn:microsoft.com/office/officeart/2005/8/layout/equation1"/>
    <dgm:cxn modelId="{06A3AD0F-4E5F-46CA-8421-F4B645515A67}" type="presParOf" srcId="{4261B06E-302F-48A2-8791-0CF38CADA098}" destId="{90DF3631-7D4A-4C6C-8AA3-27F95CAF1ECA}" srcOrd="7" destOrd="0" presId="urn:microsoft.com/office/officeart/2005/8/layout/equation1"/>
    <dgm:cxn modelId="{A0ED8E6F-6088-4412-9E2E-9B3360B78F1E}" type="presParOf" srcId="{4261B06E-302F-48A2-8791-0CF38CADA098}" destId="{DE9FDCD8-7EC5-4940-A2F0-B65B6A9AFFB6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DE7DE-44D1-4F89-8883-F950D521F0A9}">
      <dsp:nvSpPr>
        <dsp:cNvPr id="0" name=""/>
        <dsp:cNvSpPr/>
      </dsp:nvSpPr>
      <dsp:spPr>
        <a:xfrm>
          <a:off x="1768" y="1414865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 err="1"/>
            <a:t>dbatools</a:t>
          </a:r>
          <a:endParaRPr lang="en-GB" sz="3500" kern="1200" dirty="0"/>
        </a:p>
      </dsp:txBody>
      <dsp:txXfrm>
        <a:off x="345029" y="1758126"/>
        <a:ext cx="1657409" cy="1657409"/>
      </dsp:txXfrm>
    </dsp:sp>
    <dsp:sp modelId="{195B725D-3499-4BA9-9F4C-E02FCF3C8C49}">
      <dsp:nvSpPr>
        <dsp:cNvPr id="0" name=""/>
        <dsp:cNvSpPr/>
      </dsp:nvSpPr>
      <dsp:spPr>
        <a:xfrm>
          <a:off x="2536026" y="1907091"/>
          <a:ext cx="1359480" cy="135948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2716225" y="2426956"/>
        <a:ext cx="999082" cy="319750"/>
      </dsp:txXfrm>
    </dsp:sp>
    <dsp:sp modelId="{433D4F1E-AFF8-4E14-89BA-252AF61322CE}">
      <dsp:nvSpPr>
        <dsp:cNvPr id="0" name=""/>
        <dsp:cNvSpPr/>
      </dsp:nvSpPr>
      <dsp:spPr>
        <a:xfrm>
          <a:off x="4085834" y="1414865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PHSTML</a:t>
          </a:r>
        </a:p>
      </dsp:txBody>
      <dsp:txXfrm>
        <a:off x="4429095" y="1758126"/>
        <a:ext cx="1657409" cy="1657409"/>
      </dsp:txXfrm>
    </dsp:sp>
    <dsp:sp modelId="{F4CCF745-73CF-4114-B0E8-C13749E98638}">
      <dsp:nvSpPr>
        <dsp:cNvPr id="0" name=""/>
        <dsp:cNvSpPr/>
      </dsp:nvSpPr>
      <dsp:spPr>
        <a:xfrm>
          <a:off x="6620092" y="1907091"/>
          <a:ext cx="1359480" cy="1359480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/>
        </a:p>
      </dsp:txBody>
      <dsp:txXfrm>
        <a:off x="6800291" y="2187144"/>
        <a:ext cx="999082" cy="799374"/>
      </dsp:txXfrm>
    </dsp:sp>
    <dsp:sp modelId="{DE9FDCD8-7EC5-4940-A2F0-B65B6A9AFFB6}">
      <dsp:nvSpPr>
        <dsp:cNvPr id="0" name=""/>
        <dsp:cNvSpPr/>
      </dsp:nvSpPr>
      <dsp:spPr>
        <a:xfrm>
          <a:off x="8169900" y="1414865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Morning Checks</a:t>
          </a:r>
        </a:p>
      </dsp:txBody>
      <dsp:txXfrm>
        <a:off x="8513161" y="1758126"/>
        <a:ext cx="1657409" cy="165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it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batools.io/secure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0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E4D81-B9C0-056A-C237-4C90E17DF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7B59A-E117-62E3-D1E7-09E77508E4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DF0468-7B69-4927-054D-C81D66726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F2113-576D-5D40-1BDD-30701D103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4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2D1AC-7714-DD5D-FE65-9870ADBCB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DC2C23-57BD-0926-9B6E-DBDC56F392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332C5A-481D-C479-7987-DC460539F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4125E-A1FD-1078-858E-9FFDD6831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6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Module – Command line SSMS</a:t>
            </a:r>
          </a:p>
          <a:p>
            <a:r>
              <a:rPr lang="en-US" dirty="0"/>
              <a:t> - makes it easier to manage multiples… multiple servers, databases, jobs, logins, etc.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all the ways to login to SQL Server that SSMS does (including Multi Factor Authentication)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SQL Server 2000 and PowerShell 3 wherever possible – goal is still to make migrations easy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Azure (can migrate to Azure Managed Instances)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 of commands run on Mac OS and Linux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MIT license - </a:t>
            </a:r>
            <a:r>
              <a:rPr lang="en-US" dirty="0">
                <a:hlinkClick r:id="rId3"/>
              </a:rPr>
              <a:t>https://dbatools.io/mit/</a:t>
            </a:r>
            <a:r>
              <a:rPr lang="en-US" dirty="0"/>
              <a:t> - only requirement is to maintain copywrite and license notices.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 for private use or commercial use, modification, distribution</a:t>
            </a:r>
          </a:p>
          <a:p>
            <a:endParaRPr lang="en-US" dirty="0"/>
          </a:p>
          <a:p>
            <a:r>
              <a:rPr lang="en-US" dirty="0"/>
              <a:t>Talking to your company about </a:t>
            </a:r>
            <a:r>
              <a:rPr lang="en-US" dirty="0" err="1"/>
              <a:t>dbatools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https://dbatools.io/secure/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team works hard at “Secure by Design”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signed – verifies the code you receive hasn’t been modified by a third party. Chrissy &amp; Rob are the only people who can sign </a:t>
            </a:r>
            <a:r>
              <a:rPr lang="en-US" dirty="0" err="1"/>
              <a:t>dbatools</a:t>
            </a:r>
            <a:r>
              <a:rPr lang="en-US" dirty="0"/>
              <a:t> releases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Enterprise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Pester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Restricted merging to master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gallery runs a virus scan against the module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2014 – Chrissy had to do a SharePoint migration – lot of databases/logins/jobs/etc.</a:t>
            </a:r>
          </a:p>
          <a:p>
            <a:endParaRPr lang="en-US" dirty="0"/>
          </a:p>
          <a:p>
            <a:r>
              <a:rPr lang="en-US" dirty="0"/>
              <a:t>1.0 -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160 contributors and 550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naming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parameters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days – Chrissy would troll reddit, looking for common problems, automating them and then adding them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dbatools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5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+mj-lt"/>
              </a:rPr>
              <a:t>jesspomfret.com</a:t>
            </a:r>
          </a:p>
          <a:p>
            <a:pPr algn="r"/>
            <a:r>
              <a:rPr lang="en-US" sz="3200" dirty="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3BFCB91-8416-556C-B23B-F46456D8E0FE}"/>
              </a:ext>
            </a:extLst>
          </p:cNvPr>
          <p:cNvSpPr txBox="1"/>
          <p:nvPr userDrawn="1"/>
        </p:nvSpPr>
        <p:spPr>
          <a:xfrm>
            <a:off x="517229" y="6378792"/>
            <a:ext cx="213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jpomfret.co.uk</a:t>
            </a:r>
          </a:p>
        </p:txBody>
      </p:sp>
      <p:pic>
        <p:nvPicPr>
          <p:cNvPr id="6" name="Picture 4" descr="A simplified silhouette of a butterfly, with two symmetric pairs of wings, colored with a sky-blue gradient">
            <a:extLst>
              <a:ext uri="{FF2B5EF4-FFF2-40B4-BE49-F238E27FC236}">
                <a16:creationId xmlns:a16="http://schemas.microsoft.com/office/drawing/2014/main" id="{652A2660-B553-C5F8-FFED-41C95213BA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8" y="6454672"/>
            <a:ext cx="304801" cy="26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BCFCE-7AC5-DF08-B76C-5409937C4E5A}"/>
              </a:ext>
            </a:extLst>
          </p:cNvPr>
          <p:cNvSpPr txBox="1"/>
          <p:nvPr userDrawn="1"/>
        </p:nvSpPr>
        <p:spPr>
          <a:xfrm>
            <a:off x="517229" y="6378792"/>
            <a:ext cx="213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jpomfret.co.uk</a:t>
            </a:r>
          </a:p>
        </p:txBody>
      </p:sp>
      <p:pic>
        <p:nvPicPr>
          <p:cNvPr id="4" name="Picture 4" descr="A simplified silhouette of a butterfly, with two symmetric pairs of wings, colored with a sky-blue gradient">
            <a:extLst>
              <a:ext uri="{FF2B5EF4-FFF2-40B4-BE49-F238E27FC236}">
                <a16:creationId xmlns:a16="http://schemas.microsoft.com/office/drawing/2014/main" id="{AD43F8FB-8D38-7F74-B673-9EAA5BD0C6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8" y="6454672"/>
            <a:ext cx="304801" cy="26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17D0C9-21B5-8628-F7B4-1FA03DD67549}"/>
              </a:ext>
            </a:extLst>
          </p:cNvPr>
          <p:cNvSpPr txBox="1"/>
          <p:nvPr userDrawn="1"/>
        </p:nvSpPr>
        <p:spPr>
          <a:xfrm>
            <a:off x="517229" y="6378792"/>
            <a:ext cx="213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jpomfret.co.uk</a:t>
            </a:r>
          </a:p>
        </p:txBody>
      </p:sp>
      <p:pic>
        <p:nvPicPr>
          <p:cNvPr id="3" name="Picture 4" descr="A simplified silhouette of a butterfly, with two symmetric pairs of wings, colored with a sky-blue gradient">
            <a:extLst>
              <a:ext uri="{FF2B5EF4-FFF2-40B4-BE49-F238E27FC236}">
                <a16:creationId xmlns:a16="http://schemas.microsoft.com/office/drawing/2014/main" id="{B8550C8E-EF29-DF87-D9D5-1FEB5E85E4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8" y="6454672"/>
            <a:ext cx="304801" cy="26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29" y="6378792"/>
            <a:ext cx="213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jpomfret.co.uk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 simplified silhouette of a butterfly, with two symmetric pairs of wings, colored with a sky-blue gradient">
            <a:extLst>
              <a:ext uri="{FF2B5EF4-FFF2-40B4-BE49-F238E27FC236}">
                <a16:creationId xmlns:a16="http://schemas.microsoft.com/office/drawing/2014/main" id="{F6D99B29-A83E-2645-FA44-95FAC3C988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8" y="6454672"/>
            <a:ext cx="304801" cy="26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batools-MorningCheck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batools.io/twitter" TargetMode="External"/><Relationship Id="rId3" Type="http://schemas.openxmlformats.org/officeDocument/2006/relationships/hyperlink" Target="https://dbatools.io/secure/" TargetMode="External"/><Relationship Id="rId7" Type="http://schemas.openxmlformats.org/officeDocument/2006/relationships/hyperlink" Target="https://dbatools.io/slack/" TargetMode="External"/><Relationship Id="rId2" Type="http://schemas.openxmlformats.org/officeDocument/2006/relationships/hyperlink" Target="https://dbatools.io/me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github" TargetMode="External"/><Relationship Id="rId5" Type="http://schemas.openxmlformats.org/officeDocument/2006/relationships/hyperlink" Target="https://dbatools.io/build" TargetMode="External"/><Relationship Id="rId4" Type="http://schemas.openxmlformats.org/officeDocument/2006/relationships/hyperlink" Target="https://docs.dbatools.i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188022"/>
            <a:ext cx="11266004" cy="2387600"/>
          </a:xfrm>
        </p:spPr>
        <p:txBody>
          <a:bodyPr/>
          <a:lstStyle/>
          <a:p>
            <a:r>
              <a:rPr lang="en-US" dirty="0" err="1"/>
              <a:t>dbatools</a:t>
            </a:r>
            <a:r>
              <a:rPr lang="en-US" dirty="0"/>
              <a:t>: Morning Checks</a:t>
            </a:r>
          </a:p>
        </p:txBody>
      </p:sp>
      <p:pic>
        <p:nvPicPr>
          <p:cNvPr id="6" name="Picture 5" descr="dbatools">
            <a:extLst>
              <a:ext uri="{FF2B5EF4-FFF2-40B4-BE49-F238E27FC236}">
                <a16:creationId xmlns:a16="http://schemas.microsoft.com/office/drawing/2014/main" id="{8C6B9BF0-CCF3-43FC-9804-3BEE56C9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04800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D8BB-C850-4B3C-BF45-E76343C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dbatools</a:t>
            </a:r>
            <a:r>
              <a:rPr lang="en-US"/>
              <a:t>: a short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D3AF-15D0-40AA-BA8F-B446D85C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Created by Chrissy </a:t>
            </a:r>
            <a:r>
              <a:rPr lang="en-US" sz="3200" dirty="0" err="1"/>
              <a:t>LeMaire</a:t>
            </a:r>
            <a:r>
              <a:rPr lang="en-US" sz="3200" dirty="0"/>
              <a:t> to migrate SharePoint instances</a:t>
            </a:r>
          </a:p>
          <a:p>
            <a:r>
              <a:rPr lang="en-US" sz="3200" dirty="0"/>
              <a:t>September 2015 – First commit to GitHub</a:t>
            </a:r>
          </a:p>
          <a:p>
            <a:r>
              <a:rPr lang="en-US" sz="3200" dirty="0"/>
              <a:t>June 2019 – 1.0 launch at </a:t>
            </a:r>
            <a:r>
              <a:rPr lang="en-US" sz="3200" dirty="0" err="1"/>
              <a:t>DataGrillen</a:t>
            </a:r>
            <a:endParaRPr lang="en-US" sz="3200" dirty="0"/>
          </a:p>
          <a:p>
            <a:r>
              <a:rPr lang="en-US" sz="3200" dirty="0"/>
              <a:t>Dec 2022 – 2.0 launch – split into two modules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692 Functions (as of 26/2/2021) – v2.1.28</a:t>
            </a:r>
          </a:p>
          <a:p>
            <a:r>
              <a:rPr lang="en-US" sz="3200" dirty="0"/>
              <a:t>700+ Pester tests</a:t>
            </a:r>
          </a:p>
          <a:p>
            <a:endParaRPr lang="en-US" sz="3200" dirty="0"/>
          </a:p>
          <a:p>
            <a:r>
              <a:rPr lang="en-US" sz="3200" dirty="0"/>
              <a:t>Learn </a:t>
            </a:r>
            <a:r>
              <a:rPr lang="en-US" sz="3200" dirty="0" err="1"/>
              <a:t>dbatools</a:t>
            </a:r>
            <a:r>
              <a:rPr lang="en-US" sz="3200" dirty="0"/>
              <a:t> in a Month of Lunches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2CAC2B5-FF16-DBC2-B492-E7217FEB4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086" y="2870133"/>
            <a:ext cx="2639598" cy="330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44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Platform Engineer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/>
              <a:t>Passionate about Automation, Proper Football &amp; Fitness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jesspomfret.com</a:t>
            </a:r>
          </a:p>
          <a:p>
            <a:r>
              <a:rPr lang="en-US" dirty="0"/>
              <a:t>linkedin.com/in/</a:t>
            </a:r>
            <a:r>
              <a:rPr lang="en-US" dirty="0" err="1"/>
              <a:t>jpomfret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C714AD4-83A8-4057-BC8E-2D231207D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321" y="4064138"/>
            <a:ext cx="1296692" cy="20530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C64336-A0D2-4C16-9737-9102E5C20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7451" y="91780"/>
            <a:ext cx="1756562" cy="758256"/>
          </a:xfrm>
          <a:prstGeom prst="rect">
            <a:avLst/>
          </a:prstGeom>
        </p:spPr>
      </p:pic>
      <p:pic>
        <p:nvPicPr>
          <p:cNvPr id="6" name="Picture 5" descr="A person smiling for a picture&#10;&#10;AI-generated content may be incorrect.">
            <a:extLst>
              <a:ext uri="{FF2B5EF4-FFF2-40B4-BE49-F238E27FC236}">
                <a16:creationId xmlns:a16="http://schemas.microsoft.com/office/drawing/2014/main" id="{1FDAF9AD-CE55-000A-47C3-57C965972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6" y="1934137"/>
            <a:ext cx="4291584" cy="42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8C15E8-C7C7-AFB2-0F49-C1D81A18D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737529"/>
              </p:ext>
            </p:extLst>
          </p:nvPr>
        </p:nvGraphicFramePr>
        <p:xfrm>
          <a:off x="838200" y="1003300"/>
          <a:ext cx="10515600" cy="5173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751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0DE7DE-44D1-4F89-8883-F950D521F0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5B725D-3499-4BA9-9F4C-E02FCF3C8C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3D4F1E-AFF8-4E14-89BA-252AF6132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CCF745-73CF-4114-B0E8-C13749E98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9FDCD8-7EC5-4940-A2F0-B65B6A9AF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512B8-5973-559E-06DC-D1A2114F2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9DD0-77DE-0B03-03EB-8586C4DB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DC8D45-4B87-74F7-DD03-CBB4926D6DED}"/>
              </a:ext>
            </a:extLst>
          </p:cNvPr>
          <p:cNvGrpSpPr/>
          <p:nvPr/>
        </p:nvGrpSpPr>
        <p:grpSpPr>
          <a:xfrm>
            <a:off x="5061273" y="2690901"/>
            <a:ext cx="2642748" cy="1656000"/>
            <a:chOff x="5061273" y="2690901"/>
            <a:chExt cx="2642748" cy="1656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0C6E617-E5DC-D669-0EBB-12D7DFF47842}"/>
                </a:ext>
              </a:extLst>
            </p:cNvPr>
            <p:cNvSpPr/>
            <p:nvPr/>
          </p:nvSpPr>
          <p:spPr>
            <a:xfrm>
              <a:off x="5061273" y="3260152"/>
              <a:ext cx="481699" cy="481699"/>
            </a:xfrm>
            <a:custGeom>
              <a:avLst/>
              <a:gdLst>
                <a:gd name="connsiteX0" fmla="*/ 63849 w 481699"/>
                <a:gd name="connsiteY0" fmla="*/ 184202 h 481699"/>
                <a:gd name="connsiteX1" fmla="*/ 184202 w 481699"/>
                <a:gd name="connsiteY1" fmla="*/ 184202 h 481699"/>
                <a:gd name="connsiteX2" fmla="*/ 184202 w 481699"/>
                <a:gd name="connsiteY2" fmla="*/ 63849 h 481699"/>
                <a:gd name="connsiteX3" fmla="*/ 297497 w 481699"/>
                <a:gd name="connsiteY3" fmla="*/ 63849 h 481699"/>
                <a:gd name="connsiteX4" fmla="*/ 297497 w 481699"/>
                <a:gd name="connsiteY4" fmla="*/ 184202 h 481699"/>
                <a:gd name="connsiteX5" fmla="*/ 417850 w 481699"/>
                <a:gd name="connsiteY5" fmla="*/ 184202 h 481699"/>
                <a:gd name="connsiteX6" fmla="*/ 417850 w 481699"/>
                <a:gd name="connsiteY6" fmla="*/ 297497 h 481699"/>
                <a:gd name="connsiteX7" fmla="*/ 297497 w 481699"/>
                <a:gd name="connsiteY7" fmla="*/ 297497 h 481699"/>
                <a:gd name="connsiteX8" fmla="*/ 297497 w 481699"/>
                <a:gd name="connsiteY8" fmla="*/ 417850 h 481699"/>
                <a:gd name="connsiteX9" fmla="*/ 184202 w 481699"/>
                <a:gd name="connsiteY9" fmla="*/ 417850 h 481699"/>
                <a:gd name="connsiteX10" fmla="*/ 184202 w 481699"/>
                <a:gd name="connsiteY10" fmla="*/ 297497 h 481699"/>
                <a:gd name="connsiteX11" fmla="*/ 63849 w 481699"/>
                <a:gd name="connsiteY11" fmla="*/ 297497 h 481699"/>
                <a:gd name="connsiteX12" fmla="*/ 63849 w 481699"/>
                <a:gd name="connsiteY12" fmla="*/ 184202 h 48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1699" h="481699">
                  <a:moveTo>
                    <a:pt x="63849" y="184202"/>
                  </a:moveTo>
                  <a:lnTo>
                    <a:pt x="184202" y="184202"/>
                  </a:lnTo>
                  <a:lnTo>
                    <a:pt x="184202" y="63849"/>
                  </a:lnTo>
                  <a:lnTo>
                    <a:pt x="297497" y="63849"/>
                  </a:lnTo>
                  <a:lnTo>
                    <a:pt x="297497" y="184202"/>
                  </a:lnTo>
                  <a:lnTo>
                    <a:pt x="417850" y="184202"/>
                  </a:lnTo>
                  <a:lnTo>
                    <a:pt x="417850" y="297497"/>
                  </a:lnTo>
                  <a:lnTo>
                    <a:pt x="297497" y="297497"/>
                  </a:lnTo>
                  <a:lnTo>
                    <a:pt x="297497" y="417850"/>
                  </a:lnTo>
                  <a:lnTo>
                    <a:pt x="184202" y="417850"/>
                  </a:lnTo>
                  <a:lnTo>
                    <a:pt x="184202" y="297497"/>
                  </a:lnTo>
                  <a:lnTo>
                    <a:pt x="63849" y="297497"/>
                  </a:lnTo>
                  <a:lnTo>
                    <a:pt x="63849" y="18420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849" tIns="184202" rIns="63849" bIns="184202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800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3E53E5B-092F-D53D-8673-C4A97B727BF1}"/>
                </a:ext>
              </a:extLst>
            </p:cNvPr>
            <p:cNvSpPr/>
            <p:nvPr/>
          </p:nvSpPr>
          <p:spPr>
            <a:xfrm>
              <a:off x="6048021" y="2690901"/>
              <a:ext cx="1656000" cy="1656000"/>
            </a:xfrm>
            <a:custGeom>
              <a:avLst/>
              <a:gdLst>
                <a:gd name="connsiteX0" fmla="*/ 0 w 830516"/>
                <a:gd name="connsiteY0" fmla="*/ 415258 h 830516"/>
                <a:gd name="connsiteX1" fmla="*/ 415258 w 830516"/>
                <a:gd name="connsiteY1" fmla="*/ 0 h 830516"/>
                <a:gd name="connsiteX2" fmla="*/ 830516 w 830516"/>
                <a:gd name="connsiteY2" fmla="*/ 415258 h 830516"/>
                <a:gd name="connsiteX3" fmla="*/ 415258 w 830516"/>
                <a:gd name="connsiteY3" fmla="*/ 830516 h 830516"/>
                <a:gd name="connsiteX4" fmla="*/ 0 w 830516"/>
                <a:gd name="connsiteY4" fmla="*/ 415258 h 83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16" h="830516">
                  <a:moveTo>
                    <a:pt x="0" y="415258"/>
                  </a:moveTo>
                  <a:cubicBezTo>
                    <a:pt x="0" y="185917"/>
                    <a:pt x="185917" y="0"/>
                    <a:pt x="415258" y="0"/>
                  </a:cubicBezTo>
                  <a:cubicBezTo>
                    <a:pt x="644599" y="0"/>
                    <a:pt x="830516" y="185917"/>
                    <a:pt x="830516" y="415258"/>
                  </a:cubicBezTo>
                  <a:cubicBezTo>
                    <a:pt x="830516" y="644599"/>
                    <a:pt x="644599" y="830516"/>
                    <a:pt x="415258" y="830516"/>
                  </a:cubicBezTo>
                  <a:cubicBezTo>
                    <a:pt x="185917" y="830516"/>
                    <a:pt x="0" y="644599"/>
                    <a:pt x="0" y="4152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056" tIns="133056" rIns="133056" bIns="13305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500" kern="1200" dirty="0"/>
                <a:t>PHSTML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1D3BE0-7A33-8808-FDD0-A5305FF5EF48}"/>
              </a:ext>
            </a:extLst>
          </p:cNvPr>
          <p:cNvGrpSpPr/>
          <p:nvPr/>
        </p:nvGrpSpPr>
        <p:grpSpPr>
          <a:xfrm>
            <a:off x="7868015" y="2601000"/>
            <a:ext cx="2237904" cy="1656000"/>
            <a:chOff x="7868015" y="2601000"/>
            <a:chExt cx="2237904" cy="1656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8BC2D1-A663-3E09-B36A-C3B71CFC1890}"/>
                </a:ext>
              </a:extLst>
            </p:cNvPr>
            <p:cNvSpPr/>
            <p:nvPr/>
          </p:nvSpPr>
          <p:spPr>
            <a:xfrm rot="21548260">
              <a:off x="7868015" y="3346526"/>
              <a:ext cx="441902" cy="308952"/>
            </a:xfrm>
            <a:custGeom>
              <a:avLst/>
              <a:gdLst>
                <a:gd name="connsiteX0" fmla="*/ 0 w 441902"/>
                <a:gd name="connsiteY0" fmla="*/ 61790 h 308952"/>
                <a:gd name="connsiteX1" fmla="*/ 287426 w 441902"/>
                <a:gd name="connsiteY1" fmla="*/ 61790 h 308952"/>
                <a:gd name="connsiteX2" fmla="*/ 287426 w 441902"/>
                <a:gd name="connsiteY2" fmla="*/ 0 h 308952"/>
                <a:gd name="connsiteX3" fmla="*/ 441902 w 441902"/>
                <a:gd name="connsiteY3" fmla="*/ 154476 h 308952"/>
                <a:gd name="connsiteX4" fmla="*/ 287426 w 441902"/>
                <a:gd name="connsiteY4" fmla="*/ 308952 h 308952"/>
                <a:gd name="connsiteX5" fmla="*/ 287426 w 441902"/>
                <a:gd name="connsiteY5" fmla="*/ 247162 h 308952"/>
                <a:gd name="connsiteX6" fmla="*/ 0 w 441902"/>
                <a:gd name="connsiteY6" fmla="*/ 247162 h 308952"/>
                <a:gd name="connsiteX7" fmla="*/ 0 w 441902"/>
                <a:gd name="connsiteY7" fmla="*/ 61790 h 30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902" h="308952">
                  <a:moveTo>
                    <a:pt x="0" y="61790"/>
                  </a:moveTo>
                  <a:lnTo>
                    <a:pt x="287426" y="61790"/>
                  </a:lnTo>
                  <a:lnTo>
                    <a:pt x="287426" y="0"/>
                  </a:lnTo>
                  <a:lnTo>
                    <a:pt x="441902" y="154476"/>
                  </a:lnTo>
                  <a:lnTo>
                    <a:pt x="287426" y="308952"/>
                  </a:lnTo>
                  <a:lnTo>
                    <a:pt x="287426" y="247162"/>
                  </a:lnTo>
                  <a:lnTo>
                    <a:pt x="0" y="247162"/>
                  </a:lnTo>
                  <a:lnTo>
                    <a:pt x="0" y="6179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61789" rIns="92686" bIns="6179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8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F9F188B-DB12-2DB2-D6E3-8A846D46487C}"/>
                </a:ext>
              </a:extLst>
            </p:cNvPr>
            <p:cNvSpPr/>
            <p:nvPr/>
          </p:nvSpPr>
          <p:spPr>
            <a:xfrm>
              <a:off x="8449919" y="2601000"/>
              <a:ext cx="1656000" cy="1656000"/>
            </a:xfrm>
            <a:custGeom>
              <a:avLst/>
              <a:gdLst>
                <a:gd name="connsiteX0" fmla="*/ 0 w 1661033"/>
                <a:gd name="connsiteY0" fmla="*/ 830517 h 1661033"/>
                <a:gd name="connsiteX1" fmla="*/ 830517 w 1661033"/>
                <a:gd name="connsiteY1" fmla="*/ 0 h 1661033"/>
                <a:gd name="connsiteX2" fmla="*/ 1661034 w 1661033"/>
                <a:gd name="connsiteY2" fmla="*/ 830517 h 1661033"/>
                <a:gd name="connsiteX3" fmla="*/ 830517 w 1661033"/>
                <a:gd name="connsiteY3" fmla="*/ 1661034 h 1661033"/>
                <a:gd name="connsiteX4" fmla="*/ 0 w 1661033"/>
                <a:gd name="connsiteY4" fmla="*/ 830517 h 1661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033" h="1661033">
                  <a:moveTo>
                    <a:pt x="0" y="830517"/>
                  </a:moveTo>
                  <a:cubicBezTo>
                    <a:pt x="0" y="371835"/>
                    <a:pt x="371835" y="0"/>
                    <a:pt x="830517" y="0"/>
                  </a:cubicBezTo>
                  <a:cubicBezTo>
                    <a:pt x="1289199" y="0"/>
                    <a:pt x="1661034" y="371835"/>
                    <a:pt x="1661034" y="830517"/>
                  </a:cubicBezTo>
                  <a:cubicBezTo>
                    <a:pt x="1661034" y="1289199"/>
                    <a:pt x="1289199" y="1661034"/>
                    <a:pt x="830517" y="1661034"/>
                  </a:cubicBezTo>
                  <a:cubicBezTo>
                    <a:pt x="371835" y="1661034"/>
                    <a:pt x="0" y="1289199"/>
                    <a:pt x="0" y="830517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5003" tIns="275003" rIns="275003" bIns="27500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500" kern="1200" dirty="0"/>
                <a:t>Morning Checks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EEEEB4-BE64-9CEC-ADA4-8604D985C285}"/>
              </a:ext>
            </a:extLst>
          </p:cNvPr>
          <p:cNvGrpSpPr/>
          <p:nvPr/>
        </p:nvGrpSpPr>
        <p:grpSpPr>
          <a:xfrm>
            <a:off x="1271391" y="881825"/>
            <a:ext cx="3586699" cy="1656000"/>
            <a:chOff x="1271391" y="881825"/>
            <a:chExt cx="3586699" cy="1656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7747B3C-4D76-F96A-B503-1ACE883D6933}"/>
                </a:ext>
              </a:extLst>
            </p:cNvPr>
            <p:cNvSpPr/>
            <p:nvPr/>
          </p:nvSpPr>
          <p:spPr>
            <a:xfrm>
              <a:off x="3202090" y="881825"/>
              <a:ext cx="1656000" cy="1656000"/>
            </a:xfrm>
            <a:custGeom>
              <a:avLst/>
              <a:gdLst>
                <a:gd name="connsiteX0" fmla="*/ 0 w 830516"/>
                <a:gd name="connsiteY0" fmla="*/ 415258 h 830516"/>
                <a:gd name="connsiteX1" fmla="*/ 415258 w 830516"/>
                <a:gd name="connsiteY1" fmla="*/ 0 h 830516"/>
                <a:gd name="connsiteX2" fmla="*/ 830516 w 830516"/>
                <a:gd name="connsiteY2" fmla="*/ 415258 h 830516"/>
                <a:gd name="connsiteX3" fmla="*/ 415258 w 830516"/>
                <a:gd name="connsiteY3" fmla="*/ 830516 h 830516"/>
                <a:gd name="connsiteX4" fmla="*/ 0 w 830516"/>
                <a:gd name="connsiteY4" fmla="*/ 415258 h 83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16" h="830516">
                  <a:moveTo>
                    <a:pt x="0" y="415258"/>
                  </a:moveTo>
                  <a:cubicBezTo>
                    <a:pt x="0" y="185917"/>
                    <a:pt x="185917" y="0"/>
                    <a:pt x="415258" y="0"/>
                  </a:cubicBezTo>
                  <a:cubicBezTo>
                    <a:pt x="644599" y="0"/>
                    <a:pt x="830516" y="185917"/>
                    <a:pt x="830516" y="415258"/>
                  </a:cubicBezTo>
                  <a:cubicBezTo>
                    <a:pt x="830516" y="644599"/>
                    <a:pt x="644599" y="830516"/>
                    <a:pt x="415258" y="830516"/>
                  </a:cubicBezTo>
                  <a:cubicBezTo>
                    <a:pt x="185917" y="830516"/>
                    <a:pt x="0" y="644599"/>
                    <a:pt x="0" y="4152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056" tIns="133056" rIns="133056" bIns="13305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kern="1200" dirty="0" err="1"/>
                <a:t>dbatools</a:t>
              </a:r>
              <a:endParaRPr lang="en-GB" sz="2400" kern="1200" dirty="0"/>
            </a:p>
          </p:txBody>
        </p:sp>
        <p:pic>
          <p:nvPicPr>
            <p:cNvPr id="5" name="Picture 4" descr="dbatools">
              <a:extLst>
                <a:ext uri="{FF2B5EF4-FFF2-40B4-BE49-F238E27FC236}">
                  <a16:creationId xmlns:a16="http://schemas.microsoft.com/office/drawing/2014/main" id="{678B5746-2F4E-1D68-3C5D-7A7AE4143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1391" y="1097825"/>
              <a:ext cx="1440000" cy="14400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FB123A-81ED-E1A0-98B5-3E0BE5705CFD}"/>
              </a:ext>
            </a:extLst>
          </p:cNvPr>
          <p:cNvGrpSpPr/>
          <p:nvPr/>
        </p:nvGrpSpPr>
        <p:grpSpPr>
          <a:xfrm>
            <a:off x="1271391" y="4464177"/>
            <a:ext cx="3586699" cy="1656000"/>
            <a:chOff x="1271391" y="4464177"/>
            <a:chExt cx="3586699" cy="1656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A7B4C28-6823-66E0-830D-BF55F842EB90}"/>
                </a:ext>
              </a:extLst>
            </p:cNvPr>
            <p:cNvSpPr/>
            <p:nvPr/>
          </p:nvSpPr>
          <p:spPr>
            <a:xfrm>
              <a:off x="3202090" y="4464177"/>
              <a:ext cx="1656000" cy="1656000"/>
            </a:xfrm>
            <a:custGeom>
              <a:avLst/>
              <a:gdLst>
                <a:gd name="connsiteX0" fmla="*/ 0 w 830516"/>
                <a:gd name="connsiteY0" fmla="*/ 415258 h 830516"/>
                <a:gd name="connsiteX1" fmla="*/ 415258 w 830516"/>
                <a:gd name="connsiteY1" fmla="*/ 0 h 830516"/>
                <a:gd name="connsiteX2" fmla="*/ 830516 w 830516"/>
                <a:gd name="connsiteY2" fmla="*/ 415258 h 830516"/>
                <a:gd name="connsiteX3" fmla="*/ 415258 w 830516"/>
                <a:gd name="connsiteY3" fmla="*/ 830516 h 830516"/>
                <a:gd name="connsiteX4" fmla="*/ 0 w 830516"/>
                <a:gd name="connsiteY4" fmla="*/ 415258 h 83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16" h="830516">
                  <a:moveTo>
                    <a:pt x="0" y="415258"/>
                  </a:moveTo>
                  <a:cubicBezTo>
                    <a:pt x="0" y="185917"/>
                    <a:pt x="185917" y="0"/>
                    <a:pt x="415258" y="0"/>
                  </a:cubicBezTo>
                  <a:cubicBezTo>
                    <a:pt x="644599" y="0"/>
                    <a:pt x="830516" y="185917"/>
                    <a:pt x="830516" y="415258"/>
                  </a:cubicBezTo>
                  <a:cubicBezTo>
                    <a:pt x="830516" y="644599"/>
                    <a:pt x="644599" y="830516"/>
                    <a:pt x="415258" y="830516"/>
                  </a:cubicBezTo>
                  <a:cubicBezTo>
                    <a:pt x="185917" y="830516"/>
                    <a:pt x="0" y="644599"/>
                    <a:pt x="0" y="4152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056" tIns="133056" rIns="133056" bIns="13305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kern="1200" dirty="0" err="1"/>
                <a:t>FabricTools</a:t>
              </a:r>
              <a:endParaRPr lang="en-GB" sz="2400" kern="1200" dirty="0"/>
            </a:p>
          </p:txBody>
        </p:sp>
        <p:pic>
          <p:nvPicPr>
            <p:cNvPr id="1026" name="Picture 2" descr="drawing">
              <a:extLst>
                <a:ext uri="{FF2B5EF4-FFF2-40B4-BE49-F238E27FC236}">
                  <a16:creationId xmlns:a16="http://schemas.microsoft.com/office/drawing/2014/main" id="{8775ABAB-4C33-D412-B989-15CC9D4E4D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391" y="4599101"/>
              <a:ext cx="1440000" cy="1482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4D8C84-8E50-A92A-1497-745E1BAF4821}"/>
              </a:ext>
            </a:extLst>
          </p:cNvPr>
          <p:cNvGrpSpPr/>
          <p:nvPr/>
        </p:nvGrpSpPr>
        <p:grpSpPr>
          <a:xfrm>
            <a:off x="1271391" y="2673001"/>
            <a:ext cx="3601049" cy="1656000"/>
            <a:chOff x="1271391" y="2673001"/>
            <a:chExt cx="3601049" cy="1656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2603B7B-6234-E9C7-C9E2-895FE819CE92}"/>
                </a:ext>
              </a:extLst>
            </p:cNvPr>
            <p:cNvSpPr/>
            <p:nvPr/>
          </p:nvSpPr>
          <p:spPr>
            <a:xfrm>
              <a:off x="3216440" y="2673001"/>
              <a:ext cx="1656000" cy="1656000"/>
            </a:xfrm>
            <a:custGeom>
              <a:avLst/>
              <a:gdLst>
                <a:gd name="connsiteX0" fmla="*/ 0 w 830516"/>
                <a:gd name="connsiteY0" fmla="*/ 415258 h 830516"/>
                <a:gd name="connsiteX1" fmla="*/ 415258 w 830516"/>
                <a:gd name="connsiteY1" fmla="*/ 0 h 830516"/>
                <a:gd name="connsiteX2" fmla="*/ 830516 w 830516"/>
                <a:gd name="connsiteY2" fmla="*/ 415258 h 830516"/>
                <a:gd name="connsiteX3" fmla="*/ 415258 w 830516"/>
                <a:gd name="connsiteY3" fmla="*/ 830516 h 830516"/>
                <a:gd name="connsiteX4" fmla="*/ 0 w 830516"/>
                <a:gd name="connsiteY4" fmla="*/ 415258 h 83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16" h="830516">
                  <a:moveTo>
                    <a:pt x="0" y="415258"/>
                  </a:moveTo>
                  <a:cubicBezTo>
                    <a:pt x="0" y="185917"/>
                    <a:pt x="185917" y="0"/>
                    <a:pt x="415258" y="0"/>
                  </a:cubicBezTo>
                  <a:cubicBezTo>
                    <a:pt x="644599" y="0"/>
                    <a:pt x="830516" y="185917"/>
                    <a:pt x="830516" y="415258"/>
                  </a:cubicBezTo>
                  <a:cubicBezTo>
                    <a:pt x="830516" y="644599"/>
                    <a:pt x="644599" y="830516"/>
                    <a:pt x="415258" y="830516"/>
                  </a:cubicBezTo>
                  <a:cubicBezTo>
                    <a:pt x="185917" y="830516"/>
                    <a:pt x="0" y="644599"/>
                    <a:pt x="0" y="4152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056" tIns="133056" rIns="133056" bIns="13305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kern="1200" dirty="0"/>
                <a:t>Az</a:t>
              </a:r>
            </a:p>
          </p:txBody>
        </p:sp>
        <p:pic>
          <p:nvPicPr>
            <p:cNvPr id="2050" name="Picture 2" descr="Azure has a new logo, but where do you download it? Here!">
              <a:extLst>
                <a:ext uri="{FF2B5EF4-FFF2-40B4-BE49-F238E27FC236}">
                  <a16:creationId xmlns:a16="http://schemas.microsoft.com/office/drawing/2014/main" id="{CFE9E483-C650-22AC-1704-9B9138A95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391" y="2848463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05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0E522-73E2-8D7B-7CB3-1F8327343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14D2-92FF-2749-D8DC-839E1215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Secret...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05577B-C449-8F35-ECFC-925929F649AF}"/>
              </a:ext>
            </a:extLst>
          </p:cNvPr>
          <p:cNvGrpSpPr/>
          <p:nvPr/>
        </p:nvGrpSpPr>
        <p:grpSpPr>
          <a:xfrm>
            <a:off x="5061273" y="2690901"/>
            <a:ext cx="2642748" cy="1656000"/>
            <a:chOff x="5061273" y="2690901"/>
            <a:chExt cx="2642748" cy="1656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DEDFB-938E-9527-B845-E2C722AAEDF8}"/>
                </a:ext>
              </a:extLst>
            </p:cNvPr>
            <p:cNvSpPr/>
            <p:nvPr/>
          </p:nvSpPr>
          <p:spPr>
            <a:xfrm>
              <a:off x="5061273" y="3260152"/>
              <a:ext cx="481699" cy="481699"/>
            </a:xfrm>
            <a:custGeom>
              <a:avLst/>
              <a:gdLst>
                <a:gd name="connsiteX0" fmla="*/ 63849 w 481699"/>
                <a:gd name="connsiteY0" fmla="*/ 184202 h 481699"/>
                <a:gd name="connsiteX1" fmla="*/ 184202 w 481699"/>
                <a:gd name="connsiteY1" fmla="*/ 184202 h 481699"/>
                <a:gd name="connsiteX2" fmla="*/ 184202 w 481699"/>
                <a:gd name="connsiteY2" fmla="*/ 63849 h 481699"/>
                <a:gd name="connsiteX3" fmla="*/ 297497 w 481699"/>
                <a:gd name="connsiteY3" fmla="*/ 63849 h 481699"/>
                <a:gd name="connsiteX4" fmla="*/ 297497 w 481699"/>
                <a:gd name="connsiteY4" fmla="*/ 184202 h 481699"/>
                <a:gd name="connsiteX5" fmla="*/ 417850 w 481699"/>
                <a:gd name="connsiteY5" fmla="*/ 184202 h 481699"/>
                <a:gd name="connsiteX6" fmla="*/ 417850 w 481699"/>
                <a:gd name="connsiteY6" fmla="*/ 297497 h 481699"/>
                <a:gd name="connsiteX7" fmla="*/ 297497 w 481699"/>
                <a:gd name="connsiteY7" fmla="*/ 297497 h 481699"/>
                <a:gd name="connsiteX8" fmla="*/ 297497 w 481699"/>
                <a:gd name="connsiteY8" fmla="*/ 417850 h 481699"/>
                <a:gd name="connsiteX9" fmla="*/ 184202 w 481699"/>
                <a:gd name="connsiteY9" fmla="*/ 417850 h 481699"/>
                <a:gd name="connsiteX10" fmla="*/ 184202 w 481699"/>
                <a:gd name="connsiteY10" fmla="*/ 297497 h 481699"/>
                <a:gd name="connsiteX11" fmla="*/ 63849 w 481699"/>
                <a:gd name="connsiteY11" fmla="*/ 297497 h 481699"/>
                <a:gd name="connsiteX12" fmla="*/ 63849 w 481699"/>
                <a:gd name="connsiteY12" fmla="*/ 184202 h 48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1699" h="481699">
                  <a:moveTo>
                    <a:pt x="63849" y="184202"/>
                  </a:moveTo>
                  <a:lnTo>
                    <a:pt x="184202" y="184202"/>
                  </a:lnTo>
                  <a:lnTo>
                    <a:pt x="184202" y="63849"/>
                  </a:lnTo>
                  <a:lnTo>
                    <a:pt x="297497" y="63849"/>
                  </a:lnTo>
                  <a:lnTo>
                    <a:pt x="297497" y="184202"/>
                  </a:lnTo>
                  <a:lnTo>
                    <a:pt x="417850" y="184202"/>
                  </a:lnTo>
                  <a:lnTo>
                    <a:pt x="417850" y="297497"/>
                  </a:lnTo>
                  <a:lnTo>
                    <a:pt x="297497" y="297497"/>
                  </a:lnTo>
                  <a:lnTo>
                    <a:pt x="297497" y="417850"/>
                  </a:lnTo>
                  <a:lnTo>
                    <a:pt x="184202" y="417850"/>
                  </a:lnTo>
                  <a:lnTo>
                    <a:pt x="184202" y="297497"/>
                  </a:lnTo>
                  <a:lnTo>
                    <a:pt x="63849" y="297497"/>
                  </a:lnTo>
                  <a:lnTo>
                    <a:pt x="63849" y="18420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849" tIns="184202" rIns="63849" bIns="184202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800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8496C87-D6BB-DB00-8478-03AE604B2D8B}"/>
                </a:ext>
              </a:extLst>
            </p:cNvPr>
            <p:cNvSpPr/>
            <p:nvPr/>
          </p:nvSpPr>
          <p:spPr>
            <a:xfrm>
              <a:off x="6048021" y="2690901"/>
              <a:ext cx="1656000" cy="1656000"/>
            </a:xfrm>
            <a:custGeom>
              <a:avLst/>
              <a:gdLst>
                <a:gd name="connsiteX0" fmla="*/ 0 w 830516"/>
                <a:gd name="connsiteY0" fmla="*/ 415258 h 830516"/>
                <a:gd name="connsiteX1" fmla="*/ 415258 w 830516"/>
                <a:gd name="connsiteY1" fmla="*/ 0 h 830516"/>
                <a:gd name="connsiteX2" fmla="*/ 830516 w 830516"/>
                <a:gd name="connsiteY2" fmla="*/ 415258 h 830516"/>
                <a:gd name="connsiteX3" fmla="*/ 415258 w 830516"/>
                <a:gd name="connsiteY3" fmla="*/ 830516 h 830516"/>
                <a:gd name="connsiteX4" fmla="*/ 0 w 830516"/>
                <a:gd name="connsiteY4" fmla="*/ 415258 h 83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16" h="830516">
                  <a:moveTo>
                    <a:pt x="0" y="415258"/>
                  </a:moveTo>
                  <a:cubicBezTo>
                    <a:pt x="0" y="185917"/>
                    <a:pt x="185917" y="0"/>
                    <a:pt x="415258" y="0"/>
                  </a:cubicBezTo>
                  <a:cubicBezTo>
                    <a:pt x="644599" y="0"/>
                    <a:pt x="830516" y="185917"/>
                    <a:pt x="830516" y="415258"/>
                  </a:cubicBezTo>
                  <a:cubicBezTo>
                    <a:pt x="830516" y="644599"/>
                    <a:pt x="644599" y="830516"/>
                    <a:pt x="415258" y="830516"/>
                  </a:cubicBezTo>
                  <a:cubicBezTo>
                    <a:pt x="185917" y="830516"/>
                    <a:pt x="0" y="644599"/>
                    <a:pt x="0" y="4152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056" tIns="133056" rIns="133056" bIns="13305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500" kern="1200" dirty="0"/>
                <a:t>PHSTML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8FA2BA-FD89-F545-16C9-A280603498F6}"/>
              </a:ext>
            </a:extLst>
          </p:cNvPr>
          <p:cNvGrpSpPr/>
          <p:nvPr/>
        </p:nvGrpSpPr>
        <p:grpSpPr>
          <a:xfrm>
            <a:off x="7868015" y="2601000"/>
            <a:ext cx="2237904" cy="1656000"/>
            <a:chOff x="7868015" y="2601000"/>
            <a:chExt cx="2237904" cy="1656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C2C2C7-BB96-2A32-D606-BE855A37DE8E}"/>
                </a:ext>
              </a:extLst>
            </p:cNvPr>
            <p:cNvSpPr/>
            <p:nvPr/>
          </p:nvSpPr>
          <p:spPr>
            <a:xfrm rot="21548260">
              <a:off x="7868015" y="3346526"/>
              <a:ext cx="441902" cy="308952"/>
            </a:xfrm>
            <a:custGeom>
              <a:avLst/>
              <a:gdLst>
                <a:gd name="connsiteX0" fmla="*/ 0 w 441902"/>
                <a:gd name="connsiteY0" fmla="*/ 61790 h 308952"/>
                <a:gd name="connsiteX1" fmla="*/ 287426 w 441902"/>
                <a:gd name="connsiteY1" fmla="*/ 61790 h 308952"/>
                <a:gd name="connsiteX2" fmla="*/ 287426 w 441902"/>
                <a:gd name="connsiteY2" fmla="*/ 0 h 308952"/>
                <a:gd name="connsiteX3" fmla="*/ 441902 w 441902"/>
                <a:gd name="connsiteY3" fmla="*/ 154476 h 308952"/>
                <a:gd name="connsiteX4" fmla="*/ 287426 w 441902"/>
                <a:gd name="connsiteY4" fmla="*/ 308952 h 308952"/>
                <a:gd name="connsiteX5" fmla="*/ 287426 w 441902"/>
                <a:gd name="connsiteY5" fmla="*/ 247162 h 308952"/>
                <a:gd name="connsiteX6" fmla="*/ 0 w 441902"/>
                <a:gd name="connsiteY6" fmla="*/ 247162 h 308952"/>
                <a:gd name="connsiteX7" fmla="*/ 0 w 441902"/>
                <a:gd name="connsiteY7" fmla="*/ 61790 h 30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902" h="308952">
                  <a:moveTo>
                    <a:pt x="0" y="61790"/>
                  </a:moveTo>
                  <a:lnTo>
                    <a:pt x="287426" y="61790"/>
                  </a:lnTo>
                  <a:lnTo>
                    <a:pt x="287426" y="0"/>
                  </a:lnTo>
                  <a:lnTo>
                    <a:pt x="441902" y="154476"/>
                  </a:lnTo>
                  <a:lnTo>
                    <a:pt x="287426" y="308952"/>
                  </a:lnTo>
                  <a:lnTo>
                    <a:pt x="287426" y="247162"/>
                  </a:lnTo>
                  <a:lnTo>
                    <a:pt x="0" y="247162"/>
                  </a:lnTo>
                  <a:lnTo>
                    <a:pt x="0" y="6179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61789" rIns="92686" bIns="6179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8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2AB94D-914E-FBE4-B24D-0B3B7E85A16B}"/>
                </a:ext>
              </a:extLst>
            </p:cNvPr>
            <p:cNvSpPr/>
            <p:nvPr/>
          </p:nvSpPr>
          <p:spPr>
            <a:xfrm>
              <a:off x="8449919" y="2601000"/>
              <a:ext cx="1656000" cy="1656000"/>
            </a:xfrm>
            <a:custGeom>
              <a:avLst/>
              <a:gdLst>
                <a:gd name="connsiteX0" fmla="*/ 0 w 1661033"/>
                <a:gd name="connsiteY0" fmla="*/ 830517 h 1661033"/>
                <a:gd name="connsiteX1" fmla="*/ 830517 w 1661033"/>
                <a:gd name="connsiteY1" fmla="*/ 0 h 1661033"/>
                <a:gd name="connsiteX2" fmla="*/ 1661034 w 1661033"/>
                <a:gd name="connsiteY2" fmla="*/ 830517 h 1661033"/>
                <a:gd name="connsiteX3" fmla="*/ 830517 w 1661033"/>
                <a:gd name="connsiteY3" fmla="*/ 1661034 h 1661033"/>
                <a:gd name="connsiteX4" fmla="*/ 0 w 1661033"/>
                <a:gd name="connsiteY4" fmla="*/ 830517 h 1661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033" h="1661033">
                  <a:moveTo>
                    <a:pt x="0" y="830517"/>
                  </a:moveTo>
                  <a:cubicBezTo>
                    <a:pt x="0" y="371835"/>
                    <a:pt x="371835" y="0"/>
                    <a:pt x="830517" y="0"/>
                  </a:cubicBezTo>
                  <a:cubicBezTo>
                    <a:pt x="1289199" y="0"/>
                    <a:pt x="1661034" y="371835"/>
                    <a:pt x="1661034" y="830517"/>
                  </a:cubicBezTo>
                  <a:cubicBezTo>
                    <a:pt x="1661034" y="1289199"/>
                    <a:pt x="1289199" y="1661034"/>
                    <a:pt x="830517" y="1661034"/>
                  </a:cubicBezTo>
                  <a:cubicBezTo>
                    <a:pt x="371835" y="1661034"/>
                    <a:pt x="0" y="1289199"/>
                    <a:pt x="0" y="830517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5003" tIns="275003" rIns="275003" bIns="27500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500" kern="1200" dirty="0"/>
                <a:t>Morning Checks</a:t>
              </a:r>
            </a:p>
          </p:txBody>
        </p:sp>
      </p:grpSp>
      <p:pic>
        <p:nvPicPr>
          <p:cNvPr id="4" name="Picture 3" descr="A cartoon of a person in a garment&#10;&#10;AI-generated content may be incorrect.">
            <a:extLst>
              <a:ext uri="{FF2B5EF4-FFF2-40B4-BE49-F238E27FC236}">
                <a16:creationId xmlns:a16="http://schemas.microsoft.com/office/drawing/2014/main" id="{9D8DEDD6-5EED-31EF-E51A-2524B3F79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21" y="1276350"/>
            <a:ext cx="27876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0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Files available here: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https://github.com/jpomfret/dbatools-MorningChecks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9ACEE-D10C-0952-C392-3DA5431A0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F666-52C5-CAEB-9B08-C918B761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06DA-B970-8F56-40E3-EAB14B75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Jess Pomfret</a:t>
            </a:r>
          </a:p>
          <a:p>
            <a:endParaRPr lang="en-US" b="1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jesspomfret.com</a:t>
            </a:r>
          </a:p>
          <a:p>
            <a:r>
              <a:rPr lang="en-US" dirty="0"/>
              <a:t>jpomfret.co.uk</a:t>
            </a:r>
          </a:p>
          <a:p>
            <a:r>
              <a:rPr lang="en-US" dirty="0"/>
              <a:t>linkedin.com/in/</a:t>
            </a:r>
            <a:r>
              <a:rPr lang="en-US" dirty="0" err="1"/>
              <a:t>jpomfret</a:t>
            </a:r>
            <a:r>
              <a:rPr lang="en-US" dirty="0"/>
              <a:t>/</a:t>
            </a:r>
          </a:p>
          <a:p>
            <a:r>
              <a:rPr lang="en-US" dirty="0"/>
              <a:t>github.com\</a:t>
            </a:r>
            <a:r>
              <a:rPr lang="en-US" dirty="0" err="1"/>
              <a:t>jpomfret</a:t>
            </a:r>
            <a:endParaRPr lang="en-US" dirty="0"/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8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FBAA-F213-4F01-B509-33CC7B3B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A7B6-1C31-40D6-8E2D-0F9CB3B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dbatools</a:t>
            </a:r>
            <a:r>
              <a:rPr lang="en-US"/>
              <a:t> Blog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https://dbatools.io/meap/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3"/>
              </a:rPr>
              <a:t>https://dbatools.io/secure/</a:t>
            </a:r>
            <a:endParaRPr lang="en-US"/>
          </a:p>
          <a:p>
            <a:endParaRPr lang="en-US"/>
          </a:p>
          <a:p>
            <a:r>
              <a:rPr lang="en-US"/>
              <a:t>Docs</a:t>
            </a:r>
          </a:p>
          <a:p>
            <a:pPr marL="457200" lvl="1" indent="0">
              <a:buNone/>
            </a:pPr>
            <a:r>
              <a:rPr lang="en-US">
                <a:hlinkClick r:id="rId4"/>
              </a:rPr>
              <a:t>https://docs.dbatools.io/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5"/>
              </a:rPr>
              <a:t>https://dbatools.io/build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Other</a:t>
            </a:r>
          </a:p>
          <a:p>
            <a:pPr marL="457200" lvl="1" indent="0">
              <a:buNone/>
            </a:pPr>
            <a:r>
              <a:rPr lang="en-US">
                <a:hlinkClick r:id="rId6"/>
              </a:rPr>
              <a:t>https://dbatools.io/github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7"/>
              </a:rPr>
              <a:t>https://dbatools.io/slack/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8"/>
              </a:rPr>
              <a:t>http://dbatools.io/twitter</a:t>
            </a:r>
            <a:r>
              <a:rPr lang="en-US"/>
              <a:t> - @</a:t>
            </a:r>
            <a:r>
              <a:rPr lang="en-US" err="1"/>
              <a:t>psdbatools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8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FDFA-BBBF-433D-A172-9FD4CCC0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6DF0-9379-45E7-A275-7C7CB75D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Open-Source PowerShell Module</a:t>
            </a:r>
          </a:p>
          <a:p>
            <a:pPr lvl="1"/>
            <a:r>
              <a:rPr lang="en-US" dirty="0"/>
              <a:t>Command line SSMS</a:t>
            </a:r>
          </a:p>
          <a:p>
            <a:pPr lvl="1"/>
            <a:r>
              <a:rPr lang="en-US" dirty="0"/>
              <a:t>Great for handling multiples</a:t>
            </a:r>
          </a:p>
          <a:p>
            <a:pPr lvl="1"/>
            <a:endParaRPr lang="en-US" dirty="0"/>
          </a:p>
          <a:p>
            <a:r>
              <a:rPr lang="en-US" dirty="0"/>
              <a:t>MIT Licensed</a:t>
            </a:r>
          </a:p>
          <a:p>
            <a:pPr lvl="1"/>
            <a:r>
              <a:rPr lang="en-US" dirty="0"/>
              <a:t>“A short and simple permissive license”</a:t>
            </a:r>
          </a:p>
          <a:p>
            <a:pPr lvl="1"/>
            <a:endParaRPr lang="en-US" dirty="0"/>
          </a:p>
          <a:p>
            <a:r>
              <a:rPr lang="en-US" dirty="0"/>
              <a:t>Secure!</a:t>
            </a:r>
          </a:p>
          <a:p>
            <a:pPr lvl="1"/>
            <a:r>
              <a:rPr lang="en-US" dirty="0"/>
              <a:t>PowerShell - “Secure by Design”</a:t>
            </a:r>
          </a:p>
          <a:p>
            <a:pPr lvl="1"/>
            <a:r>
              <a:rPr lang="en-US" dirty="0"/>
              <a:t>Code Signed</a:t>
            </a:r>
          </a:p>
          <a:p>
            <a:pPr lvl="1"/>
            <a:r>
              <a:rPr lang="en-US" dirty="0"/>
              <a:t>Pester tests</a:t>
            </a:r>
          </a:p>
          <a:p>
            <a:pPr lvl="1"/>
            <a:r>
              <a:rPr lang="en-US" dirty="0"/>
              <a:t>Branch policies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A3B461-7BE6-48B5-8D69-D3B4EB47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454" y="2996648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58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</TotalTime>
  <Words>517</Words>
  <Application>Microsoft Office PowerPoint</Application>
  <PresentationFormat>Widescreen</PresentationFormat>
  <Paragraphs>105</Paragraphs>
  <Slides>10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dbatools: Morning Checks</vt:lpstr>
      <vt:lpstr>Jess Pomfret (She/Her)</vt:lpstr>
      <vt:lpstr>Ingredients</vt:lpstr>
      <vt:lpstr>Ingredients</vt:lpstr>
      <vt:lpstr>The Secret...</vt:lpstr>
      <vt:lpstr>Demo Time</vt:lpstr>
      <vt:lpstr>Questions? </vt:lpstr>
      <vt:lpstr>Resources </vt:lpstr>
      <vt:lpstr>What is dbatools?</vt:lpstr>
      <vt:lpstr>dbatools: a short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30</cp:revision>
  <dcterms:created xsi:type="dcterms:W3CDTF">2019-02-14T03:37:16Z</dcterms:created>
  <dcterms:modified xsi:type="dcterms:W3CDTF">2025-06-06T07:02:43Z</dcterms:modified>
</cp:coreProperties>
</file>