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15"/>
  </p:notesMasterIdLst>
  <p:handoutMasterIdLst>
    <p:handoutMasterId r:id="rId16"/>
  </p:handoutMasterIdLst>
  <p:sldIdLst>
    <p:sldId id="259" r:id="rId7"/>
    <p:sldId id="261" r:id="rId8"/>
    <p:sldId id="267" r:id="rId9"/>
    <p:sldId id="260" r:id="rId10"/>
    <p:sldId id="263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D7A"/>
    <a:srgbClr val="010B37"/>
    <a:srgbClr val="CF142B"/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24" autoAdjust="0"/>
  </p:normalViewPr>
  <p:slideViewPr>
    <p:cSldViewPr snapToGrid="0">
      <p:cViewPr varScale="1">
        <p:scale>
          <a:sx n="35" d="100"/>
          <a:sy n="35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sqlcollaborative/dbatools/releases/tag/v1.1.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4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https://dbatools.io/meap/</a:t>
            </a:r>
            <a:r>
              <a:rPr lang="en-US" dirty="0"/>
              <a:t> (16/28 chapters available)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Release v1.1.0 · </a:t>
            </a:r>
            <a:r>
              <a:rPr lang="en-US" dirty="0" err="1">
                <a:hlinkClick r:id="rId4"/>
              </a:rPr>
              <a:t>sqlcollaborative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dbatools</a:t>
            </a:r>
            <a:r>
              <a:rPr lang="en-US" dirty="0">
                <a:hlinkClick r:id="rId4"/>
              </a:rPr>
              <a:t> (github.com)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89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0F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B4D7A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46A45C-5953-8879-B966-30127F5A56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4D0A8B-3CA5-5365-50D9-FCC3B0592A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4" y="6104859"/>
            <a:ext cx="2899746" cy="67615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6E6A0D6-1261-6B4C-2140-F642D59FCB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07" y="275978"/>
            <a:ext cx="1678584" cy="17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EE7E2BD-999D-78D7-A4DB-19B910DF5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426397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</a:rPr>
              <a:t>linkedin.com/in/jpomfret/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604800-44BF-486D-B925-18BBB9401B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7F5571-F38A-71DF-52AD-C57453A290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36" y="209206"/>
            <a:ext cx="982687" cy="10298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F0EDD6-6EFD-436E-B4BF-9A91B6C92B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70" y="6386567"/>
            <a:ext cx="370082" cy="3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2A758BE-089D-7547-2C48-E3747B1A6E1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24B1977-A411-6BB0-9E72-D0DFB3958F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03" y="195659"/>
            <a:ext cx="982687" cy="1029891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ED5685-EF10-8941-B736-8999D085E4B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72836BFD-F023-7313-D923-8DD4E796436F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426397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</a:rPr>
              <a:t>linkedin.com/in/jpomfret/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ECB06-2CB5-1FEB-8ECD-47E6C3CB466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70" y="6386567"/>
            <a:ext cx="370082" cy="3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00B0F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>
                <a:solidFill>
                  <a:schemeClr val="bg1"/>
                </a:solidFill>
              </a:rPr>
              <a:t>Life Hacks: </a:t>
            </a:r>
            <a:r>
              <a:rPr lang="en-GB" sz="6000" dirty="0" err="1">
                <a:solidFill>
                  <a:schemeClr val="bg1"/>
                </a:solidFill>
              </a:rPr>
              <a:t>dbatools</a:t>
            </a:r>
            <a:r>
              <a:rPr lang="en-GB" sz="6000" dirty="0">
                <a:solidFill>
                  <a:schemeClr val="bg1"/>
                </a:solidFill>
              </a:rPr>
              <a:t> edition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>
                <a:solidFill>
                  <a:srgbClr val="00B0F0"/>
                </a:solidFill>
              </a:rPr>
              <a:t>Jess Pomfret</a:t>
            </a:r>
            <a:endParaRPr lang="en-GB" b="1" i="1" dirty="0">
              <a:solidFill>
                <a:srgbClr val="00B0F0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2C9BB8-4681-CE1B-68C1-1580FBF98730}"/>
              </a:ext>
            </a:extLst>
          </p:cNvPr>
          <p:cNvSpPr/>
          <p:nvPr/>
        </p:nvSpPr>
        <p:spPr>
          <a:xfrm>
            <a:off x="947057" y="2396986"/>
            <a:ext cx="10249678" cy="31080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381F8E-136A-9F6A-5074-1DBF37A9F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6" r="33059"/>
          <a:stretch/>
        </p:blipFill>
        <p:spPr>
          <a:xfrm>
            <a:off x="2647563" y="2486426"/>
            <a:ext cx="3122059" cy="288003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29EDF8-8A5D-99AD-DFF1-C98BB06E6164}"/>
              </a:ext>
            </a:extLst>
          </p:cNvPr>
          <p:cNvSpPr txBox="1"/>
          <p:nvPr/>
        </p:nvSpPr>
        <p:spPr>
          <a:xfrm>
            <a:off x="1052186" y="16891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err="1">
                <a:solidFill>
                  <a:schemeClr val="bg1"/>
                </a:solidFill>
              </a:rPr>
              <a:t>Many</a:t>
            </a:r>
            <a:r>
              <a:rPr lang="fr-FR" sz="4000" b="1">
                <a:solidFill>
                  <a:schemeClr val="bg1"/>
                </a:solidFill>
              </a:rPr>
              <a:t> </a:t>
            </a:r>
            <a:r>
              <a:rPr lang="fr-FR" sz="4000" b="1" err="1">
                <a:solidFill>
                  <a:schemeClr val="bg1"/>
                </a:solidFill>
              </a:rPr>
              <a:t>thanks</a:t>
            </a:r>
            <a:r>
              <a:rPr lang="fr-FR" sz="4000" b="1">
                <a:solidFill>
                  <a:schemeClr val="bg1"/>
                </a:solidFill>
              </a:rPr>
              <a:t> to </a:t>
            </a:r>
            <a:r>
              <a:rPr lang="fr-FR" sz="4000" b="1" err="1">
                <a:solidFill>
                  <a:schemeClr val="bg1"/>
                </a:solidFill>
              </a:rPr>
              <a:t>our</a:t>
            </a:r>
            <a:r>
              <a:rPr lang="fr-FR" sz="4000" b="1">
                <a:solidFill>
                  <a:schemeClr val="bg1"/>
                </a:solidFill>
              </a:rPr>
              <a:t> sponsors!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91D86D-0DB3-80B4-D474-91F8617C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166135"/>
            <a:ext cx="2227007" cy="15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Jess Pomfret</a:t>
            </a:r>
          </a:p>
          <a:p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(she/her)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Data Platform Architect</a:t>
            </a:r>
          </a:p>
          <a:p>
            <a:r>
              <a:rPr lang="en-US" dirty="0">
                <a:solidFill>
                  <a:srgbClr val="00B0F0"/>
                </a:solidFill>
              </a:rPr>
              <a:t>Open Source Contributor</a:t>
            </a:r>
          </a:p>
          <a:p>
            <a:pPr lvl="1"/>
            <a:r>
              <a:rPr lang="en-US" sz="3200" dirty="0" err="1">
                <a:solidFill>
                  <a:srgbClr val="00B0F0"/>
                </a:solidFill>
              </a:rPr>
              <a:t>dbatools</a:t>
            </a:r>
            <a:r>
              <a:rPr lang="en-US" sz="3200" dirty="0">
                <a:solidFill>
                  <a:srgbClr val="00B0F0"/>
                </a:solidFill>
              </a:rPr>
              <a:t>, </a:t>
            </a:r>
            <a:r>
              <a:rPr lang="en-US" sz="3200" dirty="0" err="1">
                <a:solidFill>
                  <a:srgbClr val="00B0F0"/>
                </a:solidFill>
              </a:rPr>
              <a:t>dbachecks</a:t>
            </a:r>
            <a:r>
              <a:rPr lang="en-US" sz="3200" dirty="0">
                <a:solidFill>
                  <a:srgbClr val="00B0F0"/>
                </a:solidFill>
              </a:rPr>
              <a:t>, </a:t>
            </a:r>
            <a:r>
              <a:rPr lang="en-US" sz="3200" dirty="0" err="1">
                <a:solidFill>
                  <a:srgbClr val="00B0F0"/>
                </a:solidFill>
              </a:rPr>
              <a:t>SqlServerDsc</a:t>
            </a:r>
            <a:endParaRPr lang="en-US" sz="3200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Passionate about SQL Server, PowerShell &amp; Proper Football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jpomfret7@gmail.com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LinkedIn - </a:t>
            </a:r>
            <a:r>
              <a:rPr lang="en-US" dirty="0" err="1">
                <a:solidFill>
                  <a:srgbClr val="00B0F0"/>
                </a:solidFill>
              </a:rPr>
              <a:t>jpomfret</a:t>
            </a:r>
            <a:endParaRPr lang="en-US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9AE1AA-FA2C-4C86-8FC5-BF44EF543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05E5C"/>
                </a:solidFill>
                <a:effectLst/>
                <a:latin typeface="FabricMDL2Icons"/>
                <a:cs typeface="Segoe UI" panose="020B0502040204020203" pitchFamily="34" charset="0"/>
              </a:rPr>
              <a:t>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32313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05E5C"/>
                </a:solidFill>
                <a:effectLst/>
                <a:latin typeface="FabricMDL2Icons"/>
                <a:cs typeface="Segoe UI" panose="020B0502040204020203" pitchFamily="34" charset="0"/>
              </a:rPr>
              <a:t>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32313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C4DC24-2400-BE58-888E-E63810268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324853"/>
            <a:ext cx="2345391" cy="234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FC28DD7-4F61-6847-CDBB-440CE82E4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65" y="2995096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r>
              <a:rPr lang="en-US" dirty="0"/>
              <a:t>PowerShell 101\Intro to </a:t>
            </a:r>
            <a:r>
              <a:rPr lang="en-US" dirty="0" err="1"/>
              <a:t>dbatools</a:t>
            </a:r>
            <a:endParaRPr lang="en-US" dirty="0"/>
          </a:p>
          <a:p>
            <a:r>
              <a:rPr lang="en-US" dirty="0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Manage Logins &amp;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Database Snapshots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Documentation for everyone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8DE9-2079-E03F-78A8-7FE2D8B2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6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: a short history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Created by Chrissy </a:t>
            </a:r>
            <a:r>
              <a:rPr lang="en-US" sz="3600" dirty="0" err="1"/>
              <a:t>LeMaire</a:t>
            </a:r>
            <a:r>
              <a:rPr lang="en-US" sz="3600" dirty="0"/>
              <a:t> to migrate SharePoint instances</a:t>
            </a:r>
          </a:p>
          <a:p>
            <a:r>
              <a:rPr lang="en-US" sz="3600" dirty="0"/>
              <a:t>September 2015 – First commit to GitHub</a:t>
            </a:r>
          </a:p>
          <a:p>
            <a:r>
              <a:rPr lang="en-US" sz="3600" dirty="0"/>
              <a:t>June 2019 – 1.0 launch at </a:t>
            </a:r>
            <a:r>
              <a:rPr lang="en-US" sz="3600" dirty="0" err="1"/>
              <a:t>DataGrillen</a:t>
            </a:r>
            <a:endParaRPr lang="en-US" sz="3600" dirty="0"/>
          </a:p>
          <a:p>
            <a:r>
              <a:rPr lang="en-US" sz="3600" dirty="0"/>
              <a:t>July 2021 – 1.1 update – SMO, Azure connections</a:t>
            </a:r>
          </a:p>
          <a:p>
            <a:r>
              <a:rPr lang="en-US" sz="3600" dirty="0"/>
              <a:t>Coming soon – 2.0 – New SMO, Replication, more!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533 Commands (2020-03-01) – v1.1.145</a:t>
            </a:r>
          </a:p>
          <a:p>
            <a:r>
              <a:rPr lang="en-US" sz="3600" dirty="0"/>
              <a:t>590 Pester tests1</a:t>
            </a:r>
          </a:p>
          <a:p>
            <a:endParaRPr lang="en-US" sz="3600" dirty="0"/>
          </a:p>
          <a:p>
            <a:r>
              <a:rPr lang="en-US" sz="3600" dirty="0"/>
              <a:t>Learn </a:t>
            </a:r>
            <a:r>
              <a:rPr lang="en-US" sz="3600" dirty="0" err="1"/>
              <a:t>dbatools</a:t>
            </a:r>
            <a:r>
              <a:rPr lang="en-US" sz="3600" dirty="0"/>
              <a:t> in a Month of Lunches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BB788A-FB5D-A465-B19A-256AD2E3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589" y="3429000"/>
            <a:ext cx="1988211" cy="24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0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 dirty="0"/>
              <a:t>We love Demos!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dist="12700" dir="1200000" algn="tl" rotWithShape="0">
              <a:schemeClr val="bg1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7D7E1A-1E43-F9D8-A951-93931F37EEA2}"/>
              </a:ext>
            </a:extLst>
          </p:cNvPr>
          <p:cNvSpPr/>
          <p:nvPr/>
        </p:nvSpPr>
        <p:spPr>
          <a:xfrm>
            <a:off x="2435225" y="5204242"/>
            <a:ext cx="8912225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https://github.com/jpomfret/dbatoolsLifehacks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00B0F0"/>
                </a:solidFill>
              </a:rPr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912D6-F375-7F6D-390C-33265CDBDA54}"/>
              </a:ext>
            </a:extLst>
          </p:cNvPr>
          <p:cNvSpPr txBox="1"/>
          <p:nvPr/>
        </p:nvSpPr>
        <p:spPr>
          <a:xfrm>
            <a:off x="8277225" y="1447707"/>
            <a:ext cx="4095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jpomfret7@gmail.com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LinkedIn - </a:t>
            </a:r>
            <a:r>
              <a:rPr lang="en-US" dirty="0" err="1">
                <a:solidFill>
                  <a:srgbClr val="00B0F0"/>
                </a:solidFill>
              </a:rPr>
              <a:t>jpomfret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21C8E53CB9745ACC21EB3D24457A9" ma:contentTypeVersion="12" ma:contentTypeDescription="Create a new document." ma:contentTypeScope="" ma:versionID="0ad913b7afbe0dbc35de55cc3caec6aa">
  <xsd:schema xmlns:xsd="http://www.w3.org/2001/XMLSchema" xmlns:xs="http://www.w3.org/2001/XMLSchema" xmlns:p="http://schemas.microsoft.com/office/2006/metadata/properties" xmlns:ns2="bd297347-8c74-4a03-a42f-06ff7841fbbf" xmlns:ns3="5b653a37-a943-418c-a7e6-aa09ee196dc6" targetNamespace="http://schemas.microsoft.com/office/2006/metadata/properties" ma:root="true" ma:fieldsID="acef38a848af31f044c29f791bbe99b1" ns2:_="" ns3:_="">
    <xsd:import namespace="bd297347-8c74-4a03-a42f-06ff7841fbbf"/>
    <xsd:import namespace="5b653a37-a943-418c-a7e6-aa09ee196d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97347-8c74-4a03-a42f-06ff7841fb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0530233-fbd5-46b3-8246-79f8dc20705a}" ma:internalName="TaxCatchAll" ma:showField="CatchAllData" ma:web="bd297347-8c74-4a03-a42f-06ff7841fb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53a37-a943-418c-a7e6-aa09ee196d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b653a37-a943-418c-a7e6-aa09ee196dc6" xsi:nil="true"/>
    <TaxCatchAll xmlns="bd297347-8c74-4a03-a42f-06ff7841fbbf" xsi:nil="true"/>
    <lcf76f155ced4ddcb4097134ff3c332f xmlns="5b653a37-a943-418c-a7e6-aa09ee196d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AB816A-8A03-424A-861B-638C91F8BD55}">
  <ds:schemaRefs>
    <ds:schemaRef ds:uri="5b653a37-a943-418c-a7e6-aa09ee196dc6"/>
    <ds:schemaRef ds:uri="bd297347-8c74-4a03-a42f-06ff7841fb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6E60845-C3D9-4D03-A1AD-12FE491785E0}">
  <ds:schemaRefs>
    <ds:schemaRef ds:uri="4563f563-c449-4e77-a40e-5b9e0aaf3585"/>
    <ds:schemaRef ds:uri="5b653a37-a943-418c-a7e6-aa09ee196dc6"/>
    <ds:schemaRef ds:uri="77a6bfb6-2998-4a23-879f-63f0920c2601"/>
    <ds:schemaRef ds:uri="bd297347-8c74-4a03-a42f-06ff7841fbbf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480</Words>
  <Application>Microsoft Office PowerPoint</Application>
  <PresentationFormat>Widescreen</PresentationFormat>
  <Paragraphs>88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FabricMDL2Icons</vt:lpstr>
      <vt:lpstr>Segoe UI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Agenda</vt:lpstr>
      <vt:lpstr>What is dbatools?</vt:lpstr>
      <vt:lpstr>dbatools: a short history</vt:lpstr>
      <vt:lpstr>Demos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Jess Pomfret</cp:lastModifiedBy>
  <cp:revision>5</cp:revision>
  <dcterms:created xsi:type="dcterms:W3CDTF">2022-05-02T14:38:43Z</dcterms:created>
  <dcterms:modified xsi:type="dcterms:W3CDTF">2023-03-01T14:12:05Z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0x01010090421C8E53CB9745ACC21EB3D24457A9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