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1"/>
  </p:notesMasterIdLst>
  <p:handoutMasterIdLst>
    <p:handoutMasterId r:id="rId22"/>
  </p:handoutMasterIdLst>
  <p:sldIdLst>
    <p:sldId id="256" r:id="rId2"/>
    <p:sldId id="311" r:id="rId3"/>
    <p:sldId id="313" r:id="rId4"/>
    <p:sldId id="312" r:id="rId5"/>
    <p:sldId id="258" r:id="rId6"/>
    <p:sldId id="306" r:id="rId7"/>
    <p:sldId id="308" r:id="rId8"/>
    <p:sldId id="310" r:id="rId9"/>
    <p:sldId id="307" r:id="rId10"/>
    <p:sldId id="309" r:id="rId11"/>
    <p:sldId id="304" r:id="rId12"/>
    <p:sldId id="315" r:id="rId13"/>
    <p:sldId id="301" r:id="rId14"/>
    <p:sldId id="302" r:id="rId15"/>
    <p:sldId id="316" r:id="rId16"/>
    <p:sldId id="314" r:id="rId17"/>
    <p:sldId id="317" r:id="rId18"/>
    <p:sldId id="305" r:id="rId19"/>
    <p:sldId id="30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335" autoAdjust="0"/>
  </p:normalViewPr>
  <p:slideViewPr>
    <p:cSldViewPr snapToGrid="0">
      <p:cViewPr varScale="1">
        <p:scale>
          <a:sx n="71" d="100"/>
          <a:sy n="71" d="100"/>
        </p:scale>
        <p:origin x="1164" y="78"/>
      </p:cViewPr>
      <p:guideLst/>
    </p:cSldViewPr>
  </p:slideViewPr>
  <p:notesTextViewPr>
    <p:cViewPr>
      <p:scale>
        <a:sx n="1" d="1"/>
        <a:sy n="1" d="1"/>
      </p:scale>
      <p:origin x="0" y="0"/>
    </p:cViewPr>
  </p:notesTextViewPr>
  <p:notesViewPr>
    <p:cSldViewPr snapToGrid="0">
      <p:cViewPr varScale="1">
        <p:scale>
          <a:sx n="81" d="100"/>
          <a:sy n="81" d="100"/>
        </p:scale>
        <p:origin x="389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E66DAE-DBDB-42C3-9413-E326FEFF616C}" type="doc">
      <dgm:prSet loTypeId="urn:microsoft.com/office/officeart/2005/8/layout/default" loCatId="list" qsTypeId="urn:microsoft.com/office/officeart/2005/8/quickstyle/simple4" qsCatId="simple" csTypeId="urn:microsoft.com/office/officeart/2005/8/colors/accent2_2" csCatId="accent2" phldr="1"/>
      <dgm:spPr/>
      <dgm:t>
        <a:bodyPr/>
        <a:lstStyle/>
        <a:p>
          <a:endParaRPr lang="en-US"/>
        </a:p>
      </dgm:t>
    </dgm:pt>
    <dgm:pt modelId="{E421D6DE-E08B-45CA-A89B-5A7ACB9603C0}">
      <dgm:prSet/>
      <dgm:spPr/>
      <dgm:t>
        <a:bodyPr/>
        <a:lstStyle/>
        <a:p>
          <a:r>
            <a:rPr lang="en-GB"/>
            <a:t>Azure Functions</a:t>
          </a:r>
          <a:endParaRPr lang="en-US"/>
        </a:p>
      </dgm:t>
    </dgm:pt>
    <dgm:pt modelId="{F15BFFA3-A1D3-4EEA-9ED8-CEDAAB3CFE56}" type="parTrans" cxnId="{6321AF4B-91A0-4FBD-BDCC-89E89696BF6D}">
      <dgm:prSet/>
      <dgm:spPr/>
      <dgm:t>
        <a:bodyPr/>
        <a:lstStyle/>
        <a:p>
          <a:endParaRPr lang="en-US"/>
        </a:p>
      </dgm:t>
    </dgm:pt>
    <dgm:pt modelId="{5093195B-7AB0-40E6-BA7D-D175A66FF0CD}" type="sibTrans" cxnId="{6321AF4B-91A0-4FBD-BDCC-89E89696BF6D}">
      <dgm:prSet/>
      <dgm:spPr/>
      <dgm:t>
        <a:bodyPr/>
        <a:lstStyle/>
        <a:p>
          <a:endParaRPr lang="en-US"/>
        </a:p>
      </dgm:t>
    </dgm:pt>
    <dgm:pt modelId="{EAEA27A3-E14D-4402-BA84-4386F4D418ED}">
      <dgm:prSet/>
      <dgm:spPr/>
      <dgm:t>
        <a:bodyPr/>
        <a:lstStyle/>
        <a:p>
          <a:r>
            <a:rPr lang="en-GB"/>
            <a:t>Azure Logic Apps</a:t>
          </a:r>
          <a:endParaRPr lang="en-US"/>
        </a:p>
      </dgm:t>
    </dgm:pt>
    <dgm:pt modelId="{2264AC69-A3A8-485B-9EF8-95EFCCA467E4}" type="parTrans" cxnId="{33208372-A15A-4658-961B-EEA9AD4A88D5}">
      <dgm:prSet/>
      <dgm:spPr/>
      <dgm:t>
        <a:bodyPr/>
        <a:lstStyle/>
        <a:p>
          <a:endParaRPr lang="en-US"/>
        </a:p>
      </dgm:t>
    </dgm:pt>
    <dgm:pt modelId="{C7CBD9C9-5CB4-4BE8-AB52-71702744BDD8}" type="sibTrans" cxnId="{33208372-A15A-4658-961B-EEA9AD4A88D5}">
      <dgm:prSet/>
      <dgm:spPr/>
      <dgm:t>
        <a:bodyPr/>
        <a:lstStyle/>
        <a:p>
          <a:endParaRPr lang="en-US"/>
        </a:p>
      </dgm:t>
    </dgm:pt>
    <dgm:pt modelId="{5F46895F-6BCC-4FA8-83E4-CCA511529696}">
      <dgm:prSet/>
      <dgm:spPr/>
      <dgm:t>
        <a:bodyPr/>
        <a:lstStyle/>
        <a:p>
          <a:r>
            <a:rPr lang="en-GB"/>
            <a:t>Azure Event Hubs</a:t>
          </a:r>
          <a:endParaRPr lang="en-US"/>
        </a:p>
      </dgm:t>
    </dgm:pt>
    <dgm:pt modelId="{3E8BB3DF-8F94-4FF1-BA8D-BC51D251F531}" type="parTrans" cxnId="{45158E16-E110-4503-B35C-5D745FBDB2E2}">
      <dgm:prSet/>
      <dgm:spPr/>
      <dgm:t>
        <a:bodyPr/>
        <a:lstStyle/>
        <a:p>
          <a:endParaRPr lang="en-US"/>
        </a:p>
      </dgm:t>
    </dgm:pt>
    <dgm:pt modelId="{84283E1C-9F9D-4C11-B625-E43D1918F09A}" type="sibTrans" cxnId="{45158E16-E110-4503-B35C-5D745FBDB2E2}">
      <dgm:prSet/>
      <dgm:spPr/>
      <dgm:t>
        <a:bodyPr/>
        <a:lstStyle/>
        <a:p>
          <a:endParaRPr lang="en-US"/>
        </a:p>
      </dgm:t>
    </dgm:pt>
    <dgm:pt modelId="{F5EADF77-CD94-45B3-BB0F-1CBDE585EE88}">
      <dgm:prSet/>
      <dgm:spPr/>
      <dgm:t>
        <a:bodyPr/>
        <a:lstStyle/>
        <a:p>
          <a:r>
            <a:rPr lang="en-GB" dirty="0"/>
            <a:t>Azure Cognitive Services</a:t>
          </a:r>
          <a:endParaRPr lang="en-US" dirty="0"/>
        </a:p>
      </dgm:t>
    </dgm:pt>
    <dgm:pt modelId="{699E834A-DF8B-46B9-ACFD-63846CF686B2}" type="parTrans" cxnId="{C7EDB1E5-ABEF-4187-95F6-938DD67236E9}">
      <dgm:prSet/>
      <dgm:spPr/>
      <dgm:t>
        <a:bodyPr/>
        <a:lstStyle/>
        <a:p>
          <a:endParaRPr lang="en-US"/>
        </a:p>
      </dgm:t>
    </dgm:pt>
    <dgm:pt modelId="{3632AA32-524E-40AD-AF68-EA09022B91B1}" type="sibTrans" cxnId="{C7EDB1E5-ABEF-4187-95F6-938DD67236E9}">
      <dgm:prSet/>
      <dgm:spPr/>
      <dgm:t>
        <a:bodyPr/>
        <a:lstStyle/>
        <a:p>
          <a:endParaRPr lang="en-US"/>
        </a:p>
      </dgm:t>
    </dgm:pt>
    <dgm:pt modelId="{DE919885-8AFF-4333-AFFC-5BC466EB6C49}">
      <dgm:prSet/>
      <dgm:spPr/>
      <dgm:t>
        <a:bodyPr/>
        <a:lstStyle/>
        <a:p>
          <a:r>
            <a:rPr lang="en-GB" dirty="0" err="1"/>
            <a:t>PowerBI</a:t>
          </a:r>
          <a:endParaRPr lang="en-US" dirty="0"/>
        </a:p>
      </dgm:t>
    </dgm:pt>
    <dgm:pt modelId="{9990BF4E-157E-4BC8-BB5E-39EA2EA64ED1}" type="parTrans" cxnId="{5E80DEDC-3003-4FF3-B6E4-88BE883052AC}">
      <dgm:prSet/>
      <dgm:spPr/>
      <dgm:t>
        <a:bodyPr/>
        <a:lstStyle/>
        <a:p>
          <a:endParaRPr lang="en-US"/>
        </a:p>
      </dgm:t>
    </dgm:pt>
    <dgm:pt modelId="{65BDC3BE-B53D-4EC5-93EA-CBE9AC896826}" type="sibTrans" cxnId="{5E80DEDC-3003-4FF3-B6E4-88BE883052AC}">
      <dgm:prSet/>
      <dgm:spPr/>
      <dgm:t>
        <a:bodyPr/>
        <a:lstStyle/>
        <a:p>
          <a:endParaRPr lang="en-US"/>
        </a:p>
      </dgm:t>
    </dgm:pt>
    <dgm:pt modelId="{57B6CACB-B180-4C07-89EB-A3F0DC7F7F48}">
      <dgm:prSet/>
      <dgm:spPr/>
      <dgm:t>
        <a:bodyPr/>
        <a:lstStyle/>
        <a:p>
          <a:r>
            <a:rPr lang="en-GB"/>
            <a:t>IoT Central</a:t>
          </a:r>
          <a:endParaRPr lang="en-US"/>
        </a:p>
      </dgm:t>
    </dgm:pt>
    <dgm:pt modelId="{C470737C-63E2-460A-86B8-D945E98F2516}" type="parTrans" cxnId="{849B61AC-6E2C-4D31-AD4E-7186899FF387}">
      <dgm:prSet/>
      <dgm:spPr/>
      <dgm:t>
        <a:bodyPr/>
        <a:lstStyle/>
        <a:p>
          <a:endParaRPr lang="en-US"/>
        </a:p>
      </dgm:t>
    </dgm:pt>
    <dgm:pt modelId="{06630D7D-12F4-4237-8B44-10E41DD09C2A}" type="sibTrans" cxnId="{849B61AC-6E2C-4D31-AD4E-7186899FF387}">
      <dgm:prSet/>
      <dgm:spPr/>
      <dgm:t>
        <a:bodyPr/>
        <a:lstStyle/>
        <a:p>
          <a:endParaRPr lang="en-US"/>
        </a:p>
      </dgm:t>
    </dgm:pt>
    <dgm:pt modelId="{BB8E200B-F1D9-400D-B0EB-6ADF4E125355}">
      <dgm:prSet/>
      <dgm:spPr/>
      <dgm:t>
        <a:bodyPr/>
        <a:lstStyle/>
        <a:p>
          <a:r>
            <a:rPr lang="en-GB" dirty="0"/>
            <a:t>API Management</a:t>
          </a:r>
          <a:endParaRPr lang="en-US" dirty="0"/>
        </a:p>
      </dgm:t>
    </dgm:pt>
    <dgm:pt modelId="{99F2FBB7-42BB-44BD-8262-BA84A3C9AA2C}" type="parTrans" cxnId="{1689FE34-74F5-46B2-BE8A-28C0F6F9B617}">
      <dgm:prSet/>
      <dgm:spPr/>
      <dgm:t>
        <a:bodyPr/>
        <a:lstStyle/>
        <a:p>
          <a:endParaRPr lang="en-US"/>
        </a:p>
      </dgm:t>
    </dgm:pt>
    <dgm:pt modelId="{F31FC5EB-CFAD-44A1-B261-966B43DE02DC}" type="sibTrans" cxnId="{1689FE34-74F5-46B2-BE8A-28C0F6F9B617}">
      <dgm:prSet/>
      <dgm:spPr/>
      <dgm:t>
        <a:bodyPr/>
        <a:lstStyle/>
        <a:p>
          <a:endParaRPr lang="en-US"/>
        </a:p>
      </dgm:t>
    </dgm:pt>
    <dgm:pt modelId="{ECB4D72C-68E1-49F5-B572-C3E05FE946FB}" type="pres">
      <dgm:prSet presAssocID="{33E66DAE-DBDB-42C3-9413-E326FEFF616C}" presName="diagram" presStyleCnt="0">
        <dgm:presLayoutVars>
          <dgm:dir/>
          <dgm:resizeHandles val="exact"/>
        </dgm:presLayoutVars>
      </dgm:prSet>
      <dgm:spPr/>
    </dgm:pt>
    <dgm:pt modelId="{74DF5124-DE8C-468E-898C-984D56AEE116}" type="pres">
      <dgm:prSet presAssocID="{E421D6DE-E08B-45CA-A89B-5A7ACB9603C0}" presName="node" presStyleLbl="node1" presStyleIdx="0" presStyleCnt="7">
        <dgm:presLayoutVars>
          <dgm:bulletEnabled val="1"/>
        </dgm:presLayoutVars>
      </dgm:prSet>
      <dgm:spPr/>
    </dgm:pt>
    <dgm:pt modelId="{B672FE8C-7626-460B-838C-E5C28B49E062}" type="pres">
      <dgm:prSet presAssocID="{5093195B-7AB0-40E6-BA7D-D175A66FF0CD}" presName="sibTrans" presStyleCnt="0"/>
      <dgm:spPr/>
    </dgm:pt>
    <dgm:pt modelId="{4545D883-AE7C-46A8-BFF8-1EBF49B7C7C4}" type="pres">
      <dgm:prSet presAssocID="{EAEA27A3-E14D-4402-BA84-4386F4D418ED}" presName="node" presStyleLbl="node1" presStyleIdx="1" presStyleCnt="7">
        <dgm:presLayoutVars>
          <dgm:bulletEnabled val="1"/>
        </dgm:presLayoutVars>
      </dgm:prSet>
      <dgm:spPr/>
    </dgm:pt>
    <dgm:pt modelId="{08B7B8E9-974A-4204-B525-5C9658C39C2F}" type="pres">
      <dgm:prSet presAssocID="{C7CBD9C9-5CB4-4BE8-AB52-71702744BDD8}" presName="sibTrans" presStyleCnt="0"/>
      <dgm:spPr/>
    </dgm:pt>
    <dgm:pt modelId="{C27F5B8F-33A0-44AB-91AE-14944421B638}" type="pres">
      <dgm:prSet presAssocID="{5F46895F-6BCC-4FA8-83E4-CCA511529696}" presName="node" presStyleLbl="node1" presStyleIdx="2" presStyleCnt="7">
        <dgm:presLayoutVars>
          <dgm:bulletEnabled val="1"/>
        </dgm:presLayoutVars>
      </dgm:prSet>
      <dgm:spPr/>
    </dgm:pt>
    <dgm:pt modelId="{D741728B-80BB-475E-9E39-FE18A2889277}" type="pres">
      <dgm:prSet presAssocID="{84283E1C-9F9D-4C11-B625-E43D1918F09A}" presName="sibTrans" presStyleCnt="0"/>
      <dgm:spPr/>
    </dgm:pt>
    <dgm:pt modelId="{516349E2-68DD-425B-BBD6-963356695A48}" type="pres">
      <dgm:prSet presAssocID="{F5EADF77-CD94-45B3-BB0F-1CBDE585EE88}" presName="node" presStyleLbl="node1" presStyleIdx="3" presStyleCnt="7">
        <dgm:presLayoutVars>
          <dgm:bulletEnabled val="1"/>
        </dgm:presLayoutVars>
      </dgm:prSet>
      <dgm:spPr/>
    </dgm:pt>
    <dgm:pt modelId="{A8405B43-1486-4189-A5D8-871B9AC709BF}" type="pres">
      <dgm:prSet presAssocID="{3632AA32-524E-40AD-AF68-EA09022B91B1}" presName="sibTrans" presStyleCnt="0"/>
      <dgm:spPr/>
    </dgm:pt>
    <dgm:pt modelId="{2EF03876-60B8-4AFE-8D11-F6B1BE461ED3}" type="pres">
      <dgm:prSet presAssocID="{DE919885-8AFF-4333-AFFC-5BC466EB6C49}" presName="node" presStyleLbl="node1" presStyleIdx="4" presStyleCnt="7">
        <dgm:presLayoutVars>
          <dgm:bulletEnabled val="1"/>
        </dgm:presLayoutVars>
      </dgm:prSet>
      <dgm:spPr/>
    </dgm:pt>
    <dgm:pt modelId="{86C2AA31-6FCB-4FAD-A5A7-699B6CE92585}" type="pres">
      <dgm:prSet presAssocID="{65BDC3BE-B53D-4EC5-93EA-CBE9AC896826}" presName="sibTrans" presStyleCnt="0"/>
      <dgm:spPr/>
    </dgm:pt>
    <dgm:pt modelId="{46F9A8DF-82D1-4400-AF6C-5802CB7F404E}" type="pres">
      <dgm:prSet presAssocID="{57B6CACB-B180-4C07-89EB-A3F0DC7F7F48}" presName="node" presStyleLbl="node1" presStyleIdx="5" presStyleCnt="7">
        <dgm:presLayoutVars>
          <dgm:bulletEnabled val="1"/>
        </dgm:presLayoutVars>
      </dgm:prSet>
      <dgm:spPr/>
    </dgm:pt>
    <dgm:pt modelId="{6C49A613-4300-45D1-A539-E87543F9F8E3}" type="pres">
      <dgm:prSet presAssocID="{06630D7D-12F4-4237-8B44-10E41DD09C2A}" presName="sibTrans" presStyleCnt="0"/>
      <dgm:spPr/>
    </dgm:pt>
    <dgm:pt modelId="{99A85135-09BA-4163-BFED-13AB15D0F85B}" type="pres">
      <dgm:prSet presAssocID="{BB8E200B-F1D9-400D-B0EB-6ADF4E125355}" presName="node" presStyleLbl="node1" presStyleIdx="6" presStyleCnt="7">
        <dgm:presLayoutVars>
          <dgm:bulletEnabled val="1"/>
        </dgm:presLayoutVars>
      </dgm:prSet>
      <dgm:spPr/>
    </dgm:pt>
  </dgm:ptLst>
  <dgm:cxnLst>
    <dgm:cxn modelId="{A642D004-DE9B-4194-8B11-1D190B2082D7}" type="presOf" srcId="{F5EADF77-CD94-45B3-BB0F-1CBDE585EE88}" destId="{516349E2-68DD-425B-BBD6-963356695A48}" srcOrd="0" destOrd="0" presId="urn:microsoft.com/office/officeart/2005/8/layout/default"/>
    <dgm:cxn modelId="{45158E16-E110-4503-B35C-5D745FBDB2E2}" srcId="{33E66DAE-DBDB-42C3-9413-E326FEFF616C}" destId="{5F46895F-6BCC-4FA8-83E4-CCA511529696}" srcOrd="2" destOrd="0" parTransId="{3E8BB3DF-8F94-4FF1-BA8D-BC51D251F531}" sibTransId="{84283E1C-9F9D-4C11-B625-E43D1918F09A}"/>
    <dgm:cxn modelId="{ABDE4C22-5CD9-4B45-8BF5-1391BC92743D}" type="presOf" srcId="{EAEA27A3-E14D-4402-BA84-4386F4D418ED}" destId="{4545D883-AE7C-46A8-BFF8-1EBF49B7C7C4}" srcOrd="0" destOrd="0" presId="urn:microsoft.com/office/officeart/2005/8/layout/default"/>
    <dgm:cxn modelId="{1689FE34-74F5-46B2-BE8A-28C0F6F9B617}" srcId="{33E66DAE-DBDB-42C3-9413-E326FEFF616C}" destId="{BB8E200B-F1D9-400D-B0EB-6ADF4E125355}" srcOrd="6" destOrd="0" parTransId="{99F2FBB7-42BB-44BD-8262-BA84A3C9AA2C}" sibTransId="{F31FC5EB-CFAD-44A1-B261-966B43DE02DC}"/>
    <dgm:cxn modelId="{A5148369-8346-4F52-B795-2F9AAA5E450D}" type="presOf" srcId="{33E66DAE-DBDB-42C3-9413-E326FEFF616C}" destId="{ECB4D72C-68E1-49F5-B572-C3E05FE946FB}" srcOrd="0" destOrd="0" presId="urn:microsoft.com/office/officeart/2005/8/layout/default"/>
    <dgm:cxn modelId="{6321AF4B-91A0-4FBD-BDCC-89E89696BF6D}" srcId="{33E66DAE-DBDB-42C3-9413-E326FEFF616C}" destId="{E421D6DE-E08B-45CA-A89B-5A7ACB9603C0}" srcOrd="0" destOrd="0" parTransId="{F15BFFA3-A1D3-4EEA-9ED8-CEDAAB3CFE56}" sibTransId="{5093195B-7AB0-40E6-BA7D-D175A66FF0CD}"/>
    <dgm:cxn modelId="{33208372-A15A-4658-961B-EEA9AD4A88D5}" srcId="{33E66DAE-DBDB-42C3-9413-E326FEFF616C}" destId="{EAEA27A3-E14D-4402-BA84-4386F4D418ED}" srcOrd="1" destOrd="0" parTransId="{2264AC69-A3A8-485B-9EF8-95EFCCA467E4}" sibTransId="{C7CBD9C9-5CB4-4BE8-AB52-71702744BDD8}"/>
    <dgm:cxn modelId="{1ADDDD86-6400-4DEB-8342-9019F2E14E07}" type="presOf" srcId="{DE919885-8AFF-4333-AFFC-5BC466EB6C49}" destId="{2EF03876-60B8-4AFE-8D11-F6B1BE461ED3}" srcOrd="0" destOrd="0" presId="urn:microsoft.com/office/officeart/2005/8/layout/default"/>
    <dgm:cxn modelId="{4730B089-24CC-4A2C-8673-2A6DA1E6156D}" type="presOf" srcId="{5F46895F-6BCC-4FA8-83E4-CCA511529696}" destId="{C27F5B8F-33A0-44AB-91AE-14944421B638}" srcOrd="0" destOrd="0" presId="urn:microsoft.com/office/officeart/2005/8/layout/default"/>
    <dgm:cxn modelId="{849B61AC-6E2C-4D31-AD4E-7186899FF387}" srcId="{33E66DAE-DBDB-42C3-9413-E326FEFF616C}" destId="{57B6CACB-B180-4C07-89EB-A3F0DC7F7F48}" srcOrd="5" destOrd="0" parTransId="{C470737C-63E2-460A-86B8-D945E98F2516}" sibTransId="{06630D7D-12F4-4237-8B44-10E41DD09C2A}"/>
    <dgm:cxn modelId="{B2DA87BF-E890-4F4E-ABC8-916DDC7831FF}" type="presOf" srcId="{BB8E200B-F1D9-400D-B0EB-6ADF4E125355}" destId="{99A85135-09BA-4163-BFED-13AB15D0F85B}" srcOrd="0" destOrd="0" presId="urn:microsoft.com/office/officeart/2005/8/layout/default"/>
    <dgm:cxn modelId="{EE87AACB-1650-41B8-A455-7D7B8965D757}" type="presOf" srcId="{E421D6DE-E08B-45CA-A89B-5A7ACB9603C0}" destId="{74DF5124-DE8C-468E-898C-984D56AEE116}" srcOrd="0" destOrd="0" presId="urn:microsoft.com/office/officeart/2005/8/layout/default"/>
    <dgm:cxn modelId="{5E80DEDC-3003-4FF3-B6E4-88BE883052AC}" srcId="{33E66DAE-DBDB-42C3-9413-E326FEFF616C}" destId="{DE919885-8AFF-4333-AFFC-5BC466EB6C49}" srcOrd="4" destOrd="0" parTransId="{9990BF4E-157E-4BC8-BB5E-39EA2EA64ED1}" sibTransId="{65BDC3BE-B53D-4EC5-93EA-CBE9AC896826}"/>
    <dgm:cxn modelId="{C7EDB1E5-ABEF-4187-95F6-938DD67236E9}" srcId="{33E66DAE-DBDB-42C3-9413-E326FEFF616C}" destId="{F5EADF77-CD94-45B3-BB0F-1CBDE585EE88}" srcOrd="3" destOrd="0" parTransId="{699E834A-DF8B-46B9-ACFD-63846CF686B2}" sibTransId="{3632AA32-524E-40AD-AF68-EA09022B91B1}"/>
    <dgm:cxn modelId="{E9EAF4F7-2CC1-46EB-8015-CFCAFF91DAD6}" type="presOf" srcId="{57B6CACB-B180-4C07-89EB-A3F0DC7F7F48}" destId="{46F9A8DF-82D1-4400-AF6C-5802CB7F404E}" srcOrd="0" destOrd="0" presId="urn:microsoft.com/office/officeart/2005/8/layout/default"/>
    <dgm:cxn modelId="{BB8370EB-7482-47AA-89C8-2A62AE28F7BB}" type="presParOf" srcId="{ECB4D72C-68E1-49F5-B572-C3E05FE946FB}" destId="{74DF5124-DE8C-468E-898C-984D56AEE116}" srcOrd="0" destOrd="0" presId="urn:microsoft.com/office/officeart/2005/8/layout/default"/>
    <dgm:cxn modelId="{23C0B870-D5C5-4ABA-88B6-D29137D7AC70}" type="presParOf" srcId="{ECB4D72C-68E1-49F5-B572-C3E05FE946FB}" destId="{B672FE8C-7626-460B-838C-E5C28B49E062}" srcOrd="1" destOrd="0" presId="urn:microsoft.com/office/officeart/2005/8/layout/default"/>
    <dgm:cxn modelId="{B2885CFE-034F-49F2-9D7E-E8074742EAD2}" type="presParOf" srcId="{ECB4D72C-68E1-49F5-B572-C3E05FE946FB}" destId="{4545D883-AE7C-46A8-BFF8-1EBF49B7C7C4}" srcOrd="2" destOrd="0" presId="urn:microsoft.com/office/officeart/2005/8/layout/default"/>
    <dgm:cxn modelId="{F658EEFF-F7D7-457A-B30F-AAC5818A3D84}" type="presParOf" srcId="{ECB4D72C-68E1-49F5-B572-C3E05FE946FB}" destId="{08B7B8E9-974A-4204-B525-5C9658C39C2F}" srcOrd="3" destOrd="0" presId="urn:microsoft.com/office/officeart/2005/8/layout/default"/>
    <dgm:cxn modelId="{4989A776-E09C-41E2-8AE0-FC11695EFAF4}" type="presParOf" srcId="{ECB4D72C-68E1-49F5-B572-C3E05FE946FB}" destId="{C27F5B8F-33A0-44AB-91AE-14944421B638}" srcOrd="4" destOrd="0" presId="urn:microsoft.com/office/officeart/2005/8/layout/default"/>
    <dgm:cxn modelId="{B0B0BAEB-720A-442D-938B-51C0859D854D}" type="presParOf" srcId="{ECB4D72C-68E1-49F5-B572-C3E05FE946FB}" destId="{D741728B-80BB-475E-9E39-FE18A2889277}" srcOrd="5" destOrd="0" presId="urn:microsoft.com/office/officeart/2005/8/layout/default"/>
    <dgm:cxn modelId="{9DE444EE-400A-456C-A4B8-0F16CCC9DFE7}" type="presParOf" srcId="{ECB4D72C-68E1-49F5-B572-C3E05FE946FB}" destId="{516349E2-68DD-425B-BBD6-963356695A48}" srcOrd="6" destOrd="0" presId="urn:microsoft.com/office/officeart/2005/8/layout/default"/>
    <dgm:cxn modelId="{BD011F9A-042B-4F4D-8AB4-70F99BB425A9}" type="presParOf" srcId="{ECB4D72C-68E1-49F5-B572-C3E05FE946FB}" destId="{A8405B43-1486-4189-A5D8-871B9AC709BF}" srcOrd="7" destOrd="0" presId="urn:microsoft.com/office/officeart/2005/8/layout/default"/>
    <dgm:cxn modelId="{4622D4FA-5FC9-4826-B394-F31C22BAA903}" type="presParOf" srcId="{ECB4D72C-68E1-49F5-B572-C3E05FE946FB}" destId="{2EF03876-60B8-4AFE-8D11-F6B1BE461ED3}" srcOrd="8" destOrd="0" presId="urn:microsoft.com/office/officeart/2005/8/layout/default"/>
    <dgm:cxn modelId="{09F95267-0A3D-415F-946D-7A2CC46F351A}" type="presParOf" srcId="{ECB4D72C-68E1-49F5-B572-C3E05FE946FB}" destId="{86C2AA31-6FCB-4FAD-A5A7-699B6CE92585}" srcOrd="9" destOrd="0" presId="urn:microsoft.com/office/officeart/2005/8/layout/default"/>
    <dgm:cxn modelId="{E8F28A9A-0071-40AF-B744-681D8FED66B6}" type="presParOf" srcId="{ECB4D72C-68E1-49F5-B572-C3E05FE946FB}" destId="{46F9A8DF-82D1-4400-AF6C-5802CB7F404E}" srcOrd="10" destOrd="0" presId="urn:microsoft.com/office/officeart/2005/8/layout/default"/>
    <dgm:cxn modelId="{F1A6DDED-6FEB-4ACF-93BF-99A7D254A9C4}" type="presParOf" srcId="{ECB4D72C-68E1-49F5-B572-C3E05FE946FB}" destId="{6C49A613-4300-45D1-A539-E87543F9F8E3}" srcOrd="11" destOrd="0" presId="urn:microsoft.com/office/officeart/2005/8/layout/default"/>
    <dgm:cxn modelId="{C7F6BA2C-9B6D-4A66-AF1C-0177F3DE3DA1}" type="presParOf" srcId="{ECB4D72C-68E1-49F5-B572-C3E05FE946FB}" destId="{99A85135-09BA-4163-BFED-13AB15D0F85B}"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E66DAE-DBDB-42C3-9413-E326FEFF616C}" type="doc">
      <dgm:prSet loTypeId="urn:microsoft.com/office/officeart/2005/8/layout/default" loCatId="list" qsTypeId="urn:microsoft.com/office/officeart/2005/8/quickstyle/simple4" qsCatId="simple" csTypeId="urn:microsoft.com/office/officeart/2005/8/colors/accent2_2" csCatId="accent2" phldr="1"/>
      <dgm:spPr/>
      <dgm:t>
        <a:bodyPr/>
        <a:lstStyle/>
        <a:p>
          <a:endParaRPr lang="en-US"/>
        </a:p>
      </dgm:t>
    </dgm:pt>
    <dgm:pt modelId="{E421D6DE-E08B-45CA-A89B-5A7ACB9603C0}">
      <dgm:prSet/>
      <dgm:spPr/>
      <dgm:t>
        <a:bodyPr/>
        <a:lstStyle/>
        <a:p>
          <a:r>
            <a:rPr lang="en-GB"/>
            <a:t>Azure Functions</a:t>
          </a:r>
          <a:endParaRPr lang="en-US"/>
        </a:p>
      </dgm:t>
    </dgm:pt>
    <dgm:pt modelId="{F15BFFA3-A1D3-4EEA-9ED8-CEDAAB3CFE56}" type="parTrans" cxnId="{6321AF4B-91A0-4FBD-BDCC-89E89696BF6D}">
      <dgm:prSet/>
      <dgm:spPr/>
      <dgm:t>
        <a:bodyPr/>
        <a:lstStyle/>
        <a:p>
          <a:endParaRPr lang="en-US"/>
        </a:p>
      </dgm:t>
    </dgm:pt>
    <dgm:pt modelId="{5093195B-7AB0-40E6-BA7D-D175A66FF0CD}" type="sibTrans" cxnId="{6321AF4B-91A0-4FBD-BDCC-89E89696BF6D}">
      <dgm:prSet/>
      <dgm:spPr/>
      <dgm:t>
        <a:bodyPr/>
        <a:lstStyle/>
        <a:p>
          <a:endParaRPr lang="en-US"/>
        </a:p>
      </dgm:t>
    </dgm:pt>
    <dgm:pt modelId="{EAEA27A3-E14D-4402-BA84-4386F4D418ED}">
      <dgm:prSet/>
      <dgm:spPr>
        <a:solidFill>
          <a:schemeClr val="accent3"/>
        </a:solidFill>
      </dgm:spPr>
      <dgm:t>
        <a:bodyPr/>
        <a:lstStyle/>
        <a:p>
          <a:r>
            <a:rPr lang="en-GB" dirty="0"/>
            <a:t>Azure Logic Apps</a:t>
          </a:r>
          <a:endParaRPr lang="en-US" dirty="0"/>
        </a:p>
      </dgm:t>
    </dgm:pt>
    <dgm:pt modelId="{2264AC69-A3A8-485B-9EF8-95EFCCA467E4}" type="parTrans" cxnId="{33208372-A15A-4658-961B-EEA9AD4A88D5}">
      <dgm:prSet/>
      <dgm:spPr/>
      <dgm:t>
        <a:bodyPr/>
        <a:lstStyle/>
        <a:p>
          <a:endParaRPr lang="en-US"/>
        </a:p>
      </dgm:t>
    </dgm:pt>
    <dgm:pt modelId="{C7CBD9C9-5CB4-4BE8-AB52-71702744BDD8}" type="sibTrans" cxnId="{33208372-A15A-4658-961B-EEA9AD4A88D5}">
      <dgm:prSet/>
      <dgm:spPr/>
      <dgm:t>
        <a:bodyPr/>
        <a:lstStyle/>
        <a:p>
          <a:endParaRPr lang="en-US"/>
        </a:p>
      </dgm:t>
    </dgm:pt>
    <dgm:pt modelId="{5F46895F-6BCC-4FA8-83E4-CCA511529696}">
      <dgm:prSet/>
      <dgm:spPr>
        <a:solidFill>
          <a:schemeClr val="accent3"/>
        </a:solidFill>
      </dgm:spPr>
      <dgm:t>
        <a:bodyPr/>
        <a:lstStyle/>
        <a:p>
          <a:r>
            <a:rPr lang="en-GB"/>
            <a:t>Azure Event Hubs</a:t>
          </a:r>
          <a:endParaRPr lang="en-US"/>
        </a:p>
      </dgm:t>
    </dgm:pt>
    <dgm:pt modelId="{3E8BB3DF-8F94-4FF1-BA8D-BC51D251F531}" type="parTrans" cxnId="{45158E16-E110-4503-B35C-5D745FBDB2E2}">
      <dgm:prSet/>
      <dgm:spPr/>
      <dgm:t>
        <a:bodyPr/>
        <a:lstStyle/>
        <a:p>
          <a:endParaRPr lang="en-US"/>
        </a:p>
      </dgm:t>
    </dgm:pt>
    <dgm:pt modelId="{84283E1C-9F9D-4C11-B625-E43D1918F09A}" type="sibTrans" cxnId="{45158E16-E110-4503-B35C-5D745FBDB2E2}">
      <dgm:prSet/>
      <dgm:spPr/>
      <dgm:t>
        <a:bodyPr/>
        <a:lstStyle/>
        <a:p>
          <a:endParaRPr lang="en-US"/>
        </a:p>
      </dgm:t>
    </dgm:pt>
    <dgm:pt modelId="{F5EADF77-CD94-45B3-BB0F-1CBDE585EE88}">
      <dgm:prSet/>
      <dgm:spPr>
        <a:solidFill>
          <a:schemeClr val="accent3"/>
        </a:solidFill>
      </dgm:spPr>
      <dgm:t>
        <a:bodyPr/>
        <a:lstStyle/>
        <a:p>
          <a:r>
            <a:rPr lang="en-GB" dirty="0"/>
            <a:t>Azure Cognitive Services</a:t>
          </a:r>
          <a:endParaRPr lang="en-US" dirty="0"/>
        </a:p>
      </dgm:t>
    </dgm:pt>
    <dgm:pt modelId="{699E834A-DF8B-46B9-ACFD-63846CF686B2}" type="parTrans" cxnId="{C7EDB1E5-ABEF-4187-95F6-938DD67236E9}">
      <dgm:prSet/>
      <dgm:spPr/>
      <dgm:t>
        <a:bodyPr/>
        <a:lstStyle/>
        <a:p>
          <a:endParaRPr lang="en-US"/>
        </a:p>
      </dgm:t>
    </dgm:pt>
    <dgm:pt modelId="{3632AA32-524E-40AD-AF68-EA09022B91B1}" type="sibTrans" cxnId="{C7EDB1E5-ABEF-4187-95F6-938DD67236E9}">
      <dgm:prSet/>
      <dgm:spPr/>
      <dgm:t>
        <a:bodyPr/>
        <a:lstStyle/>
        <a:p>
          <a:endParaRPr lang="en-US"/>
        </a:p>
      </dgm:t>
    </dgm:pt>
    <dgm:pt modelId="{DE919885-8AFF-4333-AFFC-5BC466EB6C49}">
      <dgm:prSet/>
      <dgm:spPr>
        <a:solidFill>
          <a:schemeClr val="accent3"/>
        </a:solidFill>
      </dgm:spPr>
      <dgm:t>
        <a:bodyPr/>
        <a:lstStyle/>
        <a:p>
          <a:r>
            <a:rPr lang="en-GB" dirty="0" err="1"/>
            <a:t>PowerBI</a:t>
          </a:r>
          <a:endParaRPr lang="en-US" dirty="0"/>
        </a:p>
      </dgm:t>
    </dgm:pt>
    <dgm:pt modelId="{9990BF4E-157E-4BC8-BB5E-39EA2EA64ED1}" type="parTrans" cxnId="{5E80DEDC-3003-4FF3-B6E4-88BE883052AC}">
      <dgm:prSet/>
      <dgm:spPr/>
      <dgm:t>
        <a:bodyPr/>
        <a:lstStyle/>
        <a:p>
          <a:endParaRPr lang="en-US"/>
        </a:p>
      </dgm:t>
    </dgm:pt>
    <dgm:pt modelId="{65BDC3BE-B53D-4EC5-93EA-CBE9AC896826}" type="sibTrans" cxnId="{5E80DEDC-3003-4FF3-B6E4-88BE883052AC}">
      <dgm:prSet/>
      <dgm:spPr/>
      <dgm:t>
        <a:bodyPr/>
        <a:lstStyle/>
        <a:p>
          <a:endParaRPr lang="en-US"/>
        </a:p>
      </dgm:t>
    </dgm:pt>
    <dgm:pt modelId="{57B6CACB-B180-4C07-89EB-A3F0DC7F7F48}">
      <dgm:prSet/>
      <dgm:spPr>
        <a:solidFill>
          <a:schemeClr val="accent3"/>
        </a:solidFill>
      </dgm:spPr>
      <dgm:t>
        <a:bodyPr/>
        <a:lstStyle/>
        <a:p>
          <a:r>
            <a:rPr lang="en-GB" dirty="0"/>
            <a:t>IoT Central</a:t>
          </a:r>
          <a:endParaRPr lang="en-US" dirty="0"/>
        </a:p>
      </dgm:t>
    </dgm:pt>
    <dgm:pt modelId="{C470737C-63E2-460A-86B8-D945E98F2516}" type="parTrans" cxnId="{849B61AC-6E2C-4D31-AD4E-7186899FF387}">
      <dgm:prSet/>
      <dgm:spPr/>
      <dgm:t>
        <a:bodyPr/>
        <a:lstStyle/>
        <a:p>
          <a:endParaRPr lang="en-US"/>
        </a:p>
      </dgm:t>
    </dgm:pt>
    <dgm:pt modelId="{06630D7D-12F4-4237-8B44-10E41DD09C2A}" type="sibTrans" cxnId="{849B61AC-6E2C-4D31-AD4E-7186899FF387}">
      <dgm:prSet/>
      <dgm:spPr/>
      <dgm:t>
        <a:bodyPr/>
        <a:lstStyle/>
        <a:p>
          <a:endParaRPr lang="en-US"/>
        </a:p>
      </dgm:t>
    </dgm:pt>
    <dgm:pt modelId="{BB8E200B-F1D9-400D-B0EB-6ADF4E125355}">
      <dgm:prSet/>
      <dgm:spPr/>
      <dgm:t>
        <a:bodyPr/>
        <a:lstStyle/>
        <a:p>
          <a:r>
            <a:rPr lang="en-GB" dirty="0"/>
            <a:t>API Management</a:t>
          </a:r>
          <a:endParaRPr lang="en-US" dirty="0"/>
        </a:p>
      </dgm:t>
    </dgm:pt>
    <dgm:pt modelId="{99F2FBB7-42BB-44BD-8262-BA84A3C9AA2C}" type="parTrans" cxnId="{1689FE34-74F5-46B2-BE8A-28C0F6F9B617}">
      <dgm:prSet/>
      <dgm:spPr/>
      <dgm:t>
        <a:bodyPr/>
        <a:lstStyle/>
        <a:p>
          <a:endParaRPr lang="en-US"/>
        </a:p>
      </dgm:t>
    </dgm:pt>
    <dgm:pt modelId="{F31FC5EB-CFAD-44A1-B261-966B43DE02DC}" type="sibTrans" cxnId="{1689FE34-74F5-46B2-BE8A-28C0F6F9B617}">
      <dgm:prSet/>
      <dgm:spPr/>
      <dgm:t>
        <a:bodyPr/>
        <a:lstStyle/>
        <a:p>
          <a:endParaRPr lang="en-US"/>
        </a:p>
      </dgm:t>
    </dgm:pt>
    <dgm:pt modelId="{ECB4D72C-68E1-49F5-B572-C3E05FE946FB}" type="pres">
      <dgm:prSet presAssocID="{33E66DAE-DBDB-42C3-9413-E326FEFF616C}" presName="diagram" presStyleCnt="0">
        <dgm:presLayoutVars>
          <dgm:dir/>
          <dgm:resizeHandles val="exact"/>
        </dgm:presLayoutVars>
      </dgm:prSet>
      <dgm:spPr/>
    </dgm:pt>
    <dgm:pt modelId="{74DF5124-DE8C-468E-898C-984D56AEE116}" type="pres">
      <dgm:prSet presAssocID="{E421D6DE-E08B-45CA-A89B-5A7ACB9603C0}" presName="node" presStyleLbl="node1" presStyleIdx="0" presStyleCnt="7">
        <dgm:presLayoutVars>
          <dgm:bulletEnabled val="1"/>
        </dgm:presLayoutVars>
      </dgm:prSet>
      <dgm:spPr/>
    </dgm:pt>
    <dgm:pt modelId="{B672FE8C-7626-460B-838C-E5C28B49E062}" type="pres">
      <dgm:prSet presAssocID="{5093195B-7AB0-40E6-BA7D-D175A66FF0CD}" presName="sibTrans" presStyleCnt="0"/>
      <dgm:spPr/>
    </dgm:pt>
    <dgm:pt modelId="{4545D883-AE7C-46A8-BFF8-1EBF49B7C7C4}" type="pres">
      <dgm:prSet presAssocID="{EAEA27A3-E14D-4402-BA84-4386F4D418ED}" presName="node" presStyleLbl="node1" presStyleIdx="1" presStyleCnt="7">
        <dgm:presLayoutVars>
          <dgm:bulletEnabled val="1"/>
        </dgm:presLayoutVars>
      </dgm:prSet>
      <dgm:spPr/>
    </dgm:pt>
    <dgm:pt modelId="{08B7B8E9-974A-4204-B525-5C9658C39C2F}" type="pres">
      <dgm:prSet presAssocID="{C7CBD9C9-5CB4-4BE8-AB52-71702744BDD8}" presName="sibTrans" presStyleCnt="0"/>
      <dgm:spPr/>
    </dgm:pt>
    <dgm:pt modelId="{C27F5B8F-33A0-44AB-91AE-14944421B638}" type="pres">
      <dgm:prSet presAssocID="{5F46895F-6BCC-4FA8-83E4-CCA511529696}" presName="node" presStyleLbl="node1" presStyleIdx="2" presStyleCnt="7">
        <dgm:presLayoutVars>
          <dgm:bulletEnabled val="1"/>
        </dgm:presLayoutVars>
      </dgm:prSet>
      <dgm:spPr/>
    </dgm:pt>
    <dgm:pt modelId="{D741728B-80BB-475E-9E39-FE18A2889277}" type="pres">
      <dgm:prSet presAssocID="{84283E1C-9F9D-4C11-B625-E43D1918F09A}" presName="sibTrans" presStyleCnt="0"/>
      <dgm:spPr/>
    </dgm:pt>
    <dgm:pt modelId="{516349E2-68DD-425B-BBD6-963356695A48}" type="pres">
      <dgm:prSet presAssocID="{F5EADF77-CD94-45B3-BB0F-1CBDE585EE88}" presName="node" presStyleLbl="node1" presStyleIdx="3" presStyleCnt="7">
        <dgm:presLayoutVars>
          <dgm:bulletEnabled val="1"/>
        </dgm:presLayoutVars>
      </dgm:prSet>
      <dgm:spPr/>
    </dgm:pt>
    <dgm:pt modelId="{A8405B43-1486-4189-A5D8-871B9AC709BF}" type="pres">
      <dgm:prSet presAssocID="{3632AA32-524E-40AD-AF68-EA09022B91B1}" presName="sibTrans" presStyleCnt="0"/>
      <dgm:spPr/>
    </dgm:pt>
    <dgm:pt modelId="{2EF03876-60B8-4AFE-8D11-F6B1BE461ED3}" type="pres">
      <dgm:prSet presAssocID="{DE919885-8AFF-4333-AFFC-5BC466EB6C49}" presName="node" presStyleLbl="node1" presStyleIdx="4" presStyleCnt="7">
        <dgm:presLayoutVars>
          <dgm:bulletEnabled val="1"/>
        </dgm:presLayoutVars>
      </dgm:prSet>
      <dgm:spPr/>
    </dgm:pt>
    <dgm:pt modelId="{86C2AA31-6FCB-4FAD-A5A7-699B6CE92585}" type="pres">
      <dgm:prSet presAssocID="{65BDC3BE-B53D-4EC5-93EA-CBE9AC896826}" presName="sibTrans" presStyleCnt="0"/>
      <dgm:spPr/>
    </dgm:pt>
    <dgm:pt modelId="{46F9A8DF-82D1-4400-AF6C-5802CB7F404E}" type="pres">
      <dgm:prSet presAssocID="{57B6CACB-B180-4C07-89EB-A3F0DC7F7F48}" presName="node" presStyleLbl="node1" presStyleIdx="5" presStyleCnt="7">
        <dgm:presLayoutVars>
          <dgm:bulletEnabled val="1"/>
        </dgm:presLayoutVars>
      </dgm:prSet>
      <dgm:spPr/>
    </dgm:pt>
    <dgm:pt modelId="{6C49A613-4300-45D1-A539-E87543F9F8E3}" type="pres">
      <dgm:prSet presAssocID="{06630D7D-12F4-4237-8B44-10E41DD09C2A}" presName="sibTrans" presStyleCnt="0"/>
      <dgm:spPr/>
    </dgm:pt>
    <dgm:pt modelId="{99A85135-09BA-4163-BFED-13AB15D0F85B}" type="pres">
      <dgm:prSet presAssocID="{BB8E200B-F1D9-400D-B0EB-6ADF4E125355}" presName="node" presStyleLbl="node1" presStyleIdx="6" presStyleCnt="7">
        <dgm:presLayoutVars>
          <dgm:bulletEnabled val="1"/>
        </dgm:presLayoutVars>
      </dgm:prSet>
      <dgm:spPr/>
    </dgm:pt>
  </dgm:ptLst>
  <dgm:cxnLst>
    <dgm:cxn modelId="{A642D004-DE9B-4194-8B11-1D190B2082D7}" type="presOf" srcId="{F5EADF77-CD94-45B3-BB0F-1CBDE585EE88}" destId="{516349E2-68DD-425B-BBD6-963356695A48}" srcOrd="0" destOrd="0" presId="urn:microsoft.com/office/officeart/2005/8/layout/default"/>
    <dgm:cxn modelId="{45158E16-E110-4503-B35C-5D745FBDB2E2}" srcId="{33E66DAE-DBDB-42C3-9413-E326FEFF616C}" destId="{5F46895F-6BCC-4FA8-83E4-CCA511529696}" srcOrd="2" destOrd="0" parTransId="{3E8BB3DF-8F94-4FF1-BA8D-BC51D251F531}" sibTransId="{84283E1C-9F9D-4C11-B625-E43D1918F09A}"/>
    <dgm:cxn modelId="{ABDE4C22-5CD9-4B45-8BF5-1391BC92743D}" type="presOf" srcId="{EAEA27A3-E14D-4402-BA84-4386F4D418ED}" destId="{4545D883-AE7C-46A8-BFF8-1EBF49B7C7C4}" srcOrd="0" destOrd="0" presId="urn:microsoft.com/office/officeart/2005/8/layout/default"/>
    <dgm:cxn modelId="{1689FE34-74F5-46B2-BE8A-28C0F6F9B617}" srcId="{33E66DAE-DBDB-42C3-9413-E326FEFF616C}" destId="{BB8E200B-F1D9-400D-B0EB-6ADF4E125355}" srcOrd="6" destOrd="0" parTransId="{99F2FBB7-42BB-44BD-8262-BA84A3C9AA2C}" sibTransId="{F31FC5EB-CFAD-44A1-B261-966B43DE02DC}"/>
    <dgm:cxn modelId="{A5148369-8346-4F52-B795-2F9AAA5E450D}" type="presOf" srcId="{33E66DAE-DBDB-42C3-9413-E326FEFF616C}" destId="{ECB4D72C-68E1-49F5-B572-C3E05FE946FB}" srcOrd="0" destOrd="0" presId="urn:microsoft.com/office/officeart/2005/8/layout/default"/>
    <dgm:cxn modelId="{6321AF4B-91A0-4FBD-BDCC-89E89696BF6D}" srcId="{33E66DAE-DBDB-42C3-9413-E326FEFF616C}" destId="{E421D6DE-E08B-45CA-A89B-5A7ACB9603C0}" srcOrd="0" destOrd="0" parTransId="{F15BFFA3-A1D3-4EEA-9ED8-CEDAAB3CFE56}" sibTransId="{5093195B-7AB0-40E6-BA7D-D175A66FF0CD}"/>
    <dgm:cxn modelId="{33208372-A15A-4658-961B-EEA9AD4A88D5}" srcId="{33E66DAE-DBDB-42C3-9413-E326FEFF616C}" destId="{EAEA27A3-E14D-4402-BA84-4386F4D418ED}" srcOrd="1" destOrd="0" parTransId="{2264AC69-A3A8-485B-9EF8-95EFCCA467E4}" sibTransId="{C7CBD9C9-5CB4-4BE8-AB52-71702744BDD8}"/>
    <dgm:cxn modelId="{1ADDDD86-6400-4DEB-8342-9019F2E14E07}" type="presOf" srcId="{DE919885-8AFF-4333-AFFC-5BC466EB6C49}" destId="{2EF03876-60B8-4AFE-8D11-F6B1BE461ED3}" srcOrd="0" destOrd="0" presId="urn:microsoft.com/office/officeart/2005/8/layout/default"/>
    <dgm:cxn modelId="{4730B089-24CC-4A2C-8673-2A6DA1E6156D}" type="presOf" srcId="{5F46895F-6BCC-4FA8-83E4-CCA511529696}" destId="{C27F5B8F-33A0-44AB-91AE-14944421B638}" srcOrd="0" destOrd="0" presId="urn:microsoft.com/office/officeart/2005/8/layout/default"/>
    <dgm:cxn modelId="{849B61AC-6E2C-4D31-AD4E-7186899FF387}" srcId="{33E66DAE-DBDB-42C3-9413-E326FEFF616C}" destId="{57B6CACB-B180-4C07-89EB-A3F0DC7F7F48}" srcOrd="5" destOrd="0" parTransId="{C470737C-63E2-460A-86B8-D945E98F2516}" sibTransId="{06630D7D-12F4-4237-8B44-10E41DD09C2A}"/>
    <dgm:cxn modelId="{B2DA87BF-E890-4F4E-ABC8-916DDC7831FF}" type="presOf" srcId="{BB8E200B-F1D9-400D-B0EB-6ADF4E125355}" destId="{99A85135-09BA-4163-BFED-13AB15D0F85B}" srcOrd="0" destOrd="0" presId="urn:microsoft.com/office/officeart/2005/8/layout/default"/>
    <dgm:cxn modelId="{EE87AACB-1650-41B8-A455-7D7B8965D757}" type="presOf" srcId="{E421D6DE-E08B-45CA-A89B-5A7ACB9603C0}" destId="{74DF5124-DE8C-468E-898C-984D56AEE116}" srcOrd="0" destOrd="0" presId="urn:microsoft.com/office/officeart/2005/8/layout/default"/>
    <dgm:cxn modelId="{5E80DEDC-3003-4FF3-B6E4-88BE883052AC}" srcId="{33E66DAE-DBDB-42C3-9413-E326FEFF616C}" destId="{DE919885-8AFF-4333-AFFC-5BC466EB6C49}" srcOrd="4" destOrd="0" parTransId="{9990BF4E-157E-4BC8-BB5E-39EA2EA64ED1}" sibTransId="{65BDC3BE-B53D-4EC5-93EA-CBE9AC896826}"/>
    <dgm:cxn modelId="{C7EDB1E5-ABEF-4187-95F6-938DD67236E9}" srcId="{33E66DAE-DBDB-42C3-9413-E326FEFF616C}" destId="{F5EADF77-CD94-45B3-BB0F-1CBDE585EE88}" srcOrd="3" destOrd="0" parTransId="{699E834A-DF8B-46B9-ACFD-63846CF686B2}" sibTransId="{3632AA32-524E-40AD-AF68-EA09022B91B1}"/>
    <dgm:cxn modelId="{E9EAF4F7-2CC1-46EB-8015-CFCAFF91DAD6}" type="presOf" srcId="{57B6CACB-B180-4C07-89EB-A3F0DC7F7F48}" destId="{46F9A8DF-82D1-4400-AF6C-5802CB7F404E}" srcOrd="0" destOrd="0" presId="urn:microsoft.com/office/officeart/2005/8/layout/default"/>
    <dgm:cxn modelId="{BB8370EB-7482-47AA-89C8-2A62AE28F7BB}" type="presParOf" srcId="{ECB4D72C-68E1-49F5-B572-C3E05FE946FB}" destId="{74DF5124-DE8C-468E-898C-984D56AEE116}" srcOrd="0" destOrd="0" presId="urn:microsoft.com/office/officeart/2005/8/layout/default"/>
    <dgm:cxn modelId="{23C0B870-D5C5-4ABA-88B6-D29137D7AC70}" type="presParOf" srcId="{ECB4D72C-68E1-49F5-B572-C3E05FE946FB}" destId="{B672FE8C-7626-460B-838C-E5C28B49E062}" srcOrd="1" destOrd="0" presId="urn:microsoft.com/office/officeart/2005/8/layout/default"/>
    <dgm:cxn modelId="{B2885CFE-034F-49F2-9D7E-E8074742EAD2}" type="presParOf" srcId="{ECB4D72C-68E1-49F5-B572-C3E05FE946FB}" destId="{4545D883-AE7C-46A8-BFF8-1EBF49B7C7C4}" srcOrd="2" destOrd="0" presId="urn:microsoft.com/office/officeart/2005/8/layout/default"/>
    <dgm:cxn modelId="{F658EEFF-F7D7-457A-B30F-AAC5818A3D84}" type="presParOf" srcId="{ECB4D72C-68E1-49F5-B572-C3E05FE946FB}" destId="{08B7B8E9-974A-4204-B525-5C9658C39C2F}" srcOrd="3" destOrd="0" presId="urn:microsoft.com/office/officeart/2005/8/layout/default"/>
    <dgm:cxn modelId="{4989A776-E09C-41E2-8AE0-FC11695EFAF4}" type="presParOf" srcId="{ECB4D72C-68E1-49F5-B572-C3E05FE946FB}" destId="{C27F5B8F-33A0-44AB-91AE-14944421B638}" srcOrd="4" destOrd="0" presId="urn:microsoft.com/office/officeart/2005/8/layout/default"/>
    <dgm:cxn modelId="{B0B0BAEB-720A-442D-938B-51C0859D854D}" type="presParOf" srcId="{ECB4D72C-68E1-49F5-B572-C3E05FE946FB}" destId="{D741728B-80BB-475E-9E39-FE18A2889277}" srcOrd="5" destOrd="0" presId="urn:microsoft.com/office/officeart/2005/8/layout/default"/>
    <dgm:cxn modelId="{9DE444EE-400A-456C-A4B8-0F16CCC9DFE7}" type="presParOf" srcId="{ECB4D72C-68E1-49F5-B572-C3E05FE946FB}" destId="{516349E2-68DD-425B-BBD6-963356695A48}" srcOrd="6" destOrd="0" presId="urn:microsoft.com/office/officeart/2005/8/layout/default"/>
    <dgm:cxn modelId="{BD011F9A-042B-4F4D-8AB4-70F99BB425A9}" type="presParOf" srcId="{ECB4D72C-68E1-49F5-B572-C3E05FE946FB}" destId="{A8405B43-1486-4189-A5D8-871B9AC709BF}" srcOrd="7" destOrd="0" presId="urn:microsoft.com/office/officeart/2005/8/layout/default"/>
    <dgm:cxn modelId="{4622D4FA-5FC9-4826-B394-F31C22BAA903}" type="presParOf" srcId="{ECB4D72C-68E1-49F5-B572-C3E05FE946FB}" destId="{2EF03876-60B8-4AFE-8D11-F6B1BE461ED3}" srcOrd="8" destOrd="0" presId="urn:microsoft.com/office/officeart/2005/8/layout/default"/>
    <dgm:cxn modelId="{09F95267-0A3D-415F-946D-7A2CC46F351A}" type="presParOf" srcId="{ECB4D72C-68E1-49F5-B572-C3E05FE946FB}" destId="{86C2AA31-6FCB-4FAD-A5A7-699B6CE92585}" srcOrd="9" destOrd="0" presId="urn:microsoft.com/office/officeart/2005/8/layout/default"/>
    <dgm:cxn modelId="{E8F28A9A-0071-40AF-B744-681D8FED66B6}" type="presParOf" srcId="{ECB4D72C-68E1-49F5-B572-C3E05FE946FB}" destId="{46F9A8DF-82D1-4400-AF6C-5802CB7F404E}" srcOrd="10" destOrd="0" presId="urn:microsoft.com/office/officeart/2005/8/layout/default"/>
    <dgm:cxn modelId="{F1A6DDED-6FEB-4ACF-93BF-99A7D254A9C4}" type="presParOf" srcId="{ECB4D72C-68E1-49F5-B572-C3E05FE946FB}" destId="{6C49A613-4300-45D1-A539-E87543F9F8E3}" srcOrd="11" destOrd="0" presId="urn:microsoft.com/office/officeart/2005/8/layout/default"/>
    <dgm:cxn modelId="{C7F6BA2C-9B6D-4A66-AF1C-0177F3DE3DA1}" type="presParOf" srcId="{ECB4D72C-68E1-49F5-B572-C3E05FE946FB}" destId="{99A85135-09BA-4163-BFED-13AB15D0F85B}"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36FC28-4797-46FA-ADAF-F3C0831BD64C}"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834F7204-DA7B-441E-86E5-FF7263CA9B99}">
      <dgm:prSet/>
      <dgm:spPr/>
      <dgm:t>
        <a:bodyPr/>
        <a:lstStyle/>
        <a:p>
          <a:r>
            <a:rPr lang="en-GB" dirty="0"/>
            <a:t>Anything you can write in &lt;&lt;ENTER Azure Function Language&gt;&gt; </a:t>
          </a:r>
          <a:endParaRPr lang="en-US" dirty="0"/>
        </a:p>
      </dgm:t>
    </dgm:pt>
    <dgm:pt modelId="{4737301B-85C9-4985-AE3E-0E6910B0FC73}" type="parTrans" cxnId="{0921CDA9-DC1E-40AC-B764-F3A2707D57C1}">
      <dgm:prSet/>
      <dgm:spPr/>
      <dgm:t>
        <a:bodyPr/>
        <a:lstStyle/>
        <a:p>
          <a:endParaRPr lang="en-US"/>
        </a:p>
      </dgm:t>
    </dgm:pt>
    <dgm:pt modelId="{DE20F981-21E7-4D09-BBAD-0698A19C6B59}" type="sibTrans" cxnId="{0921CDA9-DC1E-40AC-B764-F3A2707D57C1}">
      <dgm:prSet/>
      <dgm:spPr/>
      <dgm:t>
        <a:bodyPr/>
        <a:lstStyle/>
        <a:p>
          <a:endParaRPr lang="en-US"/>
        </a:p>
      </dgm:t>
    </dgm:pt>
    <dgm:pt modelId="{921D3504-54DC-4516-80B6-0648A8E0DB61}">
      <dgm:prSet/>
      <dgm:spPr/>
      <dgm:t>
        <a:bodyPr/>
        <a:lstStyle/>
        <a:p>
          <a:r>
            <a:rPr lang="en-GB"/>
            <a:t>Application calls</a:t>
          </a:r>
          <a:endParaRPr lang="en-US"/>
        </a:p>
      </dgm:t>
    </dgm:pt>
    <dgm:pt modelId="{C3927F69-6294-4D31-A652-155F67EB3E2A}" type="parTrans" cxnId="{D07E94C3-4A41-4B60-83BC-07049D7AA684}">
      <dgm:prSet/>
      <dgm:spPr/>
      <dgm:t>
        <a:bodyPr/>
        <a:lstStyle/>
        <a:p>
          <a:endParaRPr lang="en-US"/>
        </a:p>
      </dgm:t>
    </dgm:pt>
    <dgm:pt modelId="{CA553E30-D674-4BFA-8EA9-82FB2A025169}" type="sibTrans" cxnId="{D07E94C3-4A41-4B60-83BC-07049D7AA684}">
      <dgm:prSet/>
      <dgm:spPr/>
      <dgm:t>
        <a:bodyPr/>
        <a:lstStyle/>
        <a:p>
          <a:endParaRPr lang="en-US"/>
        </a:p>
      </dgm:t>
    </dgm:pt>
    <dgm:pt modelId="{3C458D75-DB8A-4A64-807A-E46156CA2E65}">
      <dgm:prSet/>
      <dgm:spPr/>
      <dgm:t>
        <a:bodyPr/>
        <a:lstStyle/>
        <a:p>
          <a:r>
            <a:rPr lang="en-GB"/>
            <a:t>Data processing</a:t>
          </a:r>
          <a:endParaRPr lang="en-US"/>
        </a:p>
      </dgm:t>
    </dgm:pt>
    <dgm:pt modelId="{891865F0-EF4C-440A-8D94-11F8F1795987}" type="parTrans" cxnId="{DE094AD0-5180-49E8-92B1-14C5EFB27F61}">
      <dgm:prSet/>
      <dgm:spPr/>
      <dgm:t>
        <a:bodyPr/>
        <a:lstStyle/>
        <a:p>
          <a:endParaRPr lang="en-US"/>
        </a:p>
      </dgm:t>
    </dgm:pt>
    <dgm:pt modelId="{5289F21B-3E48-486D-A61B-DDCE192B5D8C}" type="sibTrans" cxnId="{DE094AD0-5180-49E8-92B1-14C5EFB27F61}">
      <dgm:prSet/>
      <dgm:spPr/>
      <dgm:t>
        <a:bodyPr/>
        <a:lstStyle/>
        <a:p>
          <a:endParaRPr lang="en-US"/>
        </a:p>
      </dgm:t>
    </dgm:pt>
    <dgm:pt modelId="{4B5E75D4-B4C1-4D3E-884A-93CA7D322328}">
      <dgm:prSet/>
      <dgm:spPr/>
      <dgm:t>
        <a:bodyPr/>
        <a:lstStyle/>
        <a:p>
          <a:r>
            <a:rPr lang="en-GB"/>
            <a:t>Azure Infrastructure tasks</a:t>
          </a:r>
          <a:endParaRPr lang="en-US"/>
        </a:p>
      </dgm:t>
    </dgm:pt>
    <dgm:pt modelId="{5B349516-478B-43FE-B9DE-86D92BD6DE11}" type="parTrans" cxnId="{1A85F940-3691-4A68-AA5D-4FA5297D4E05}">
      <dgm:prSet/>
      <dgm:spPr/>
      <dgm:t>
        <a:bodyPr/>
        <a:lstStyle/>
        <a:p>
          <a:endParaRPr lang="en-US"/>
        </a:p>
      </dgm:t>
    </dgm:pt>
    <dgm:pt modelId="{80D437B6-09BC-4D33-9B9A-AD310A62432C}" type="sibTrans" cxnId="{1A85F940-3691-4A68-AA5D-4FA5297D4E05}">
      <dgm:prSet/>
      <dgm:spPr/>
      <dgm:t>
        <a:bodyPr/>
        <a:lstStyle/>
        <a:p>
          <a:endParaRPr lang="en-US"/>
        </a:p>
      </dgm:t>
    </dgm:pt>
    <dgm:pt modelId="{F4D47938-E7FA-449D-A7B4-811780E79EC2}">
      <dgm:prSet/>
      <dgm:spPr/>
      <dgm:t>
        <a:bodyPr/>
        <a:lstStyle/>
        <a:p>
          <a:r>
            <a:rPr lang="en-GB"/>
            <a:t>Data API Builder</a:t>
          </a:r>
          <a:endParaRPr lang="en-US"/>
        </a:p>
      </dgm:t>
    </dgm:pt>
    <dgm:pt modelId="{073ADFAA-B536-4FB6-A8E3-531F378DF348}" type="parTrans" cxnId="{CB1C7A1F-6819-41C4-B127-0915A2583D82}">
      <dgm:prSet/>
      <dgm:spPr/>
      <dgm:t>
        <a:bodyPr/>
        <a:lstStyle/>
        <a:p>
          <a:endParaRPr lang="en-US"/>
        </a:p>
      </dgm:t>
    </dgm:pt>
    <dgm:pt modelId="{C16A40D9-9A07-4C82-8D3E-223358A961C6}" type="sibTrans" cxnId="{CB1C7A1F-6819-41C4-B127-0915A2583D82}">
      <dgm:prSet/>
      <dgm:spPr/>
      <dgm:t>
        <a:bodyPr/>
        <a:lstStyle/>
        <a:p>
          <a:endParaRPr lang="en-US"/>
        </a:p>
      </dgm:t>
    </dgm:pt>
    <dgm:pt modelId="{C8EEEE37-1FDB-4057-9FC3-BCD355A6BAA7}">
      <dgm:prSet/>
      <dgm:spPr/>
      <dgm:t>
        <a:bodyPr/>
        <a:lstStyle/>
        <a:p>
          <a:r>
            <a:rPr lang="en-GB"/>
            <a:t>CDC from one database </a:t>
          </a:r>
          <a:r>
            <a:rPr lang="en-GB">
              <a:sym typeface="Wingdings" panose="05000000000000000000" pitchFamily="2" charset="2"/>
            </a:rPr>
            <a:t></a:t>
          </a:r>
          <a:r>
            <a:rPr lang="en-GB"/>
            <a:t> into the other</a:t>
          </a:r>
          <a:endParaRPr lang="en-US"/>
        </a:p>
      </dgm:t>
    </dgm:pt>
    <dgm:pt modelId="{2D99FBF6-531F-4BFD-B163-54CD5693D980}" type="parTrans" cxnId="{94F37934-6711-4B98-982A-2F2635A03A8F}">
      <dgm:prSet/>
      <dgm:spPr/>
      <dgm:t>
        <a:bodyPr/>
        <a:lstStyle/>
        <a:p>
          <a:endParaRPr lang="en-US"/>
        </a:p>
      </dgm:t>
    </dgm:pt>
    <dgm:pt modelId="{23A2281B-1CA9-4AFD-B286-27E8D35F196B}" type="sibTrans" cxnId="{94F37934-6711-4B98-982A-2F2635A03A8F}">
      <dgm:prSet/>
      <dgm:spPr/>
      <dgm:t>
        <a:bodyPr/>
        <a:lstStyle/>
        <a:p>
          <a:endParaRPr lang="en-US"/>
        </a:p>
      </dgm:t>
    </dgm:pt>
    <dgm:pt modelId="{5B76DF0B-B3F6-429F-B4B4-4404BEA00634}">
      <dgm:prSet/>
      <dgm:spPr/>
      <dgm:t>
        <a:bodyPr/>
        <a:lstStyle/>
        <a:p>
          <a:r>
            <a:rPr lang="en-GB"/>
            <a:t>Inserting data ‘across a linked server’</a:t>
          </a:r>
          <a:endParaRPr lang="en-US"/>
        </a:p>
      </dgm:t>
    </dgm:pt>
    <dgm:pt modelId="{3A3B7547-85F7-4F62-B4E9-68458C0C4D4F}" type="parTrans" cxnId="{E8EA71BF-6004-47AC-82E0-A6FFD6181F36}">
      <dgm:prSet/>
      <dgm:spPr/>
      <dgm:t>
        <a:bodyPr/>
        <a:lstStyle/>
        <a:p>
          <a:endParaRPr lang="en-US"/>
        </a:p>
      </dgm:t>
    </dgm:pt>
    <dgm:pt modelId="{9D5E4BEC-514B-460E-8AF3-81DE1275D545}" type="sibTrans" cxnId="{E8EA71BF-6004-47AC-82E0-A6FFD6181F36}">
      <dgm:prSet/>
      <dgm:spPr/>
      <dgm:t>
        <a:bodyPr/>
        <a:lstStyle/>
        <a:p>
          <a:endParaRPr lang="en-US"/>
        </a:p>
      </dgm:t>
    </dgm:pt>
    <dgm:pt modelId="{F76C08AD-5984-4408-9884-C6087D6A75E4}" type="pres">
      <dgm:prSet presAssocID="{1536FC28-4797-46FA-ADAF-F3C0831BD64C}" presName="linear" presStyleCnt="0">
        <dgm:presLayoutVars>
          <dgm:dir/>
          <dgm:animLvl val="lvl"/>
          <dgm:resizeHandles val="exact"/>
        </dgm:presLayoutVars>
      </dgm:prSet>
      <dgm:spPr/>
    </dgm:pt>
    <dgm:pt modelId="{D3237F6E-F3F4-453A-BFFC-1D4F911890C8}" type="pres">
      <dgm:prSet presAssocID="{834F7204-DA7B-441E-86E5-FF7263CA9B99}" presName="parentLin" presStyleCnt="0"/>
      <dgm:spPr/>
    </dgm:pt>
    <dgm:pt modelId="{1B097EF6-5F8B-41AF-91FE-EDB83A80AB4B}" type="pres">
      <dgm:prSet presAssocID="{834F7204-DA7B-441E-86E5-FF7263CA9B99}" presName="parentLeftMargin" presStyleLbl="node1" presStyleIdx="0" presStyleCnt="2"/>
      <dgm:spPr/>
    </dgm:pt>
    <dgm:pt modelId="{A582A718-0E5C-4096-A90B-04C4EA83C068}" type="pres">
      <dgm:prSet presAssocID="{834F7204-DA7B-441E-86E5-FF7263CA9B99}" presName="parentText" presStyleLbl="node1" presStyleIdx="0" presStyleCnt="2">
        <dgm:presLayoutVars>
          <dgm:chMax val="0"/>
          <dgm:bulletEnabled val="1"/>
        </dgm:presLayoutVars>
      </dgm:prSet>
      <dgm:spPr/>
    </dgm:pt>
    <dgm:pt modelId="{300CEA7D-D23A-474D-BBFC-86473D4DB51F}" type="pres">
      <dgm:prSet presAssocID="{834F7204-DA7B-441E-86E5-FF7263CA9B99}" presName="negativeSpace" presStyleCnt="0"/>
      <dgm:spPr/>
    </dgm:pt>
    <dgm:pt modelId="{02DA5FDC-04CC-4F69-AC9D-933DFA580C94}" type="pres">
      <dgm:prSet presAssocID="{834F7204-DA7B-441E-86E5-FF7263CA9B99}" presName="childText" presStyleLbl="conFgAcc1" presStyleIdx="0" presStyleCnt="2">
        <dgm:presLayoutVars>
          <dgm:bulletEnabled val="1"/>
        </dgm:presLayoutVars>
      </dgm:prSet>
      <dgm:spPr/>
    </dgm:pt>
    <dgm:pt modelId="{F5001FEA-A79C-4907-9EF5-1B1A1021D148}" type="pres">
      <dgm:prSet presAssocID="{DE20F981-21E7-4D09-BBAD-0698A19C6B59}" presName="spaceBetweenRectangles" presStyleCnt="0"/>
      <dgm:spPr/>
    </dgm:pt>
    <dgm:pt modelId="{4B5086F2-4D04-4185-AE6E-D6F127A1BB2B}" type="pres">
      <dgm:prSet presAssocID="{F4D47938-E7FA-449D-A7B4-811780E79EC2}" presName="parentLin" presStyleCnt="0"/>
      <dgm:spPr/>
    </dgm:pt>
    <dgm:pt modelId="{D07441E0-61C9-4EC8-8B4A-453D447961E7}" type="pres">
      <dgm:prSet presAssocID="{F4D47938-E7FA-449D-A7B4-811780E79EC2}" presName="parentLeftMargin" presStyleLbl="node1" presStyleIdx="0" presStyleCnt="2"/>
      <dgm:spPr/>
    </dgm:pt>
    <dgm:pt modelId="{20727F6A-0E15-47E0-A1C2-1A6BEFF60BB3}" type="pres">
      <dgm:prSet presAssocID="{F4D47938-E7FA-449D-A7B4-811780E79EC2}" presName="parentText" presStyleLbl="node1" presStyleIdx="1" presStyleCnt="2">
        <dgm:presLayoutVars>
          <dgm:chMax val="0"/>
          <dgm:bulletEnabled val="1"/>
        </dgm:presLayoutVars>
      </dgm:prSet>
      <dgm:spPr/>
    </dgm:pt>
    <dgm:pt modelId="{2F135119-3C9E-4CF1-80A7-E895C19BE0F3}" type="pres">
      <dgm:prSet presAssocID="{F4D47938-E7FA-449D-A7B4-811780E79EC2}" presName="negativeSpace" presStyleCnt="0"/>
      <dgm:spPr/>
    </dgm:pt>
    <dgm:pt modelId="{4C38A6F0-4419-4F63-9A61-839EF3D122C4}" type="pres">
      <dgm:prSet presAssocID="{F4D47938-E7FA-449D-A7B4-811780E79EC2}" presName="childText" presStyleLbl="conFgAcc1" presStyleIdx="1" presStyleCnt="2">
        <dgm:presLayoutVars>
          <dgm:bulletEnabled val="1"/>
        </dgm:presLayoutVars>
      </dgm:prSet>
      <dgm:spPr/>
    </dgm:pt>
  </dgm:ptLst>
  <dgm:cxnLst>
    <dgm:cxn modelId="{924F9617-B55C-425A-88A0-17A502C4EAEE}" type="presOf" srcId="{5B76DF0B-B3F6-429F-B4B4-4404BEA00634}" destId="{4C38A6F0-4419-4F63-9A61-839EF3D122C4}" srcOrd="0" destOrd="1" presId="urn:microsoft.com/office/officeart/2005/8/layout/list1"/>
    <dgm:cxn modelId="{CB1C7A1F-6819-41C4-B127-0915A2583D82}" srcId="{1536FC28-4797-46FA-ADAF-F3C0831BD64C}" destId="{F4D47938-E7FA-449D-A7B4-811780E79EC2}" srcOrd="1" destOrd="0" parTransId="{073ADFAA-B536-4FB6-A8E3-531F378DF348}" sibTransId="{C16A40D9-9A07-4C82-8D3E-223358A961C6}"/>
    <dgm:cxn modelId="{ABCD8024-E9DB-4C8A-A180-3E0B1FAADC88}" type="presOf" srcId="{834F7204-DA7B-441E-86E5-FF7263CA9B99}" destId="{A582A718-0E5C-4096-A90B-04C4EA83C068}" srcOrd="1" destOrd="0" presId="urn:microsoft.com/office/officeart/2005/8/layout/list1"/>
    <dgm:cxn modelId="{46223A33-B2DE-4FE2-BB75-AFE5B8021908}" type="presOf" srcId="{1536FC28-4797-46FA-ADAF-F3C0831BD64C}" destId="{F76C08AD-5984-4408-9884-C6087D6A75E4}" srcOrd="0" destOrd="0" presId="urn:microsoft.com/office/officeart/2005/8/layout/list1"/>
    <dgm:cxn modelId="{94F37934-6711-4B98-982A-2F2635A03A8F}" srcId="{F4D47938-E7FA-449D-A7B4-811780E79EC2}" destId="{C8EEEE37-1FDB-4057-9FC3-BCD355A6BAA7}" srcOrd="0" destOrd="0" parTransId="{2D99FBF6-531F-4BFD-B163-54CD5693D980}" sibTransId="{23A2281B-1CA9-4AFD-B286-27E8D35F196B}"/>
    <dgm:cxn modelId="{22A7EB3C-FE41-453E-9BC5-2D3F7BCBFBE2}" type="presOf" srcId="{921D3504-54DC-4516-80B6-0648A8E0DB61}" destId="{02DA5FDC-04CC-4F69-AC9D-933DFA580C94}" srcOrd="0" destOrd="0" presId="urn:microsoft.com/office/officeart/2005/8/layout/list1"/>
    <dgm:cxn modelId="{1A85F940-3691-4A68-AA5D-4FA5297D4E05}" srcId="{834F7204-DA7B-441E-86E5-FF7263CA9B99}" destId="{4B5E75D4-B4C1-4D3E-884A-93CA7D322328}" srcOrd="2" destOrd="0" parTransId="{5B349516-478B-43FE-B9DE-86D92BD6DE11}" sibTransId="{80D437B6-09BC-4D33-9B9A-AD310A62432C}"/>
    <dgm:cxn modelId="{9611DD5D-94BE-459D-A981-F1F3C34ACD0C}" type="presOf" srcId="{3C458D75-DB8A-4A64-807A-E46156CA2E65}" destId="{02DA5FDC-04CC-4F69-AC9D-933DFA580C94}" srcOrd="0" destOrd="1" presId="urn:microsoft.com/office/officeart/2005/8/layout/list1"/>
    <dgm:cxn modelId="{A2CC7A42-1614-4641-AC1B-9D3D74366DB8}" type="presOf" srcId="{F4D47938-E7FA-449D-A7B4-811780E79EC2}" destId="{20727F6A-0E15-47E0-A1C2-1A6BEFF60BB3}" srcOrd="1" destOrd="0" presId="urn:microsoft.com/office/officeart/2005/8/layout/list1"/>
    <dgm:cxn modelId="{05A3CF70-A26B-439A-8CC2-688430BBAA93}" type="presOf" srcId="{834F7204-DA7B-441E-86E5-FF7263CA9B99}" destId="{1B097EF6-5F8B-41AF-91FE-EDB83A80AB4B}" srcOrd="0" destOrd="0" presId="urn:microsoft.com/office/officeart/2005/8/layout/list1"/>
    <dgm:cxn modelId="{E7400D7F-6792-48BC-8497-8B0C2E8EA183}" type="presOf" srcId="{C8EEEE37-1FDB-4057-9FC3-BCD355A6BAA7}" destId="{4C38A6F0-4419-4F63-9A61-839EF3D122C4}" srcOrd="0" destOrd="0" presId="urn:microsoft.com/office/officeart/2005/8/layout/list1"/>
    <dgm:cxn modelId="{0921CDA9-DC1E-40AC-B764-F3A2707D57C1}" srcId="{1536FC28-4797-46FA-ADAF-F3C0831BD64C}" destId="{834F7204-DA7B-441E-86E5-FF7263CA9B99}" srcOrd="0" destOrd="0" parTransId="{4737301B-85C9-4985-AE3E-0E6910B0FC73}" sibTransId="{DE20F981-21E7-4D09-BBAD-0698A19C6B59}"/>
    <dgm:cxn modelId="{E8EA71BF-6004-47AC-82E0-A6FFD6181F36}" srcId="{F4D47938-E7FA-449D-A7B4-811780E79EC2}" destId="{5B76DF0B-B3F6-429F-B4B4-4404BEA00634}" srcOrd="1" destOrd="0" parTransId="{3A3B7547-85F7-4F62-B4E9-68458C0C4D4F}" sibTransId="{9D5E4BEC-514B-460E-8AF3-81DE1275D545}"/>
    <dgm:cxn modelId="{6EA928C1-8B04-44C6-BE25-1E92146413B4}" type="presOf" srcId="{F4D47938-E7FA-449D-A7B4-811780E79EC2}" destId="{D07441E0-61C9-4EC8-8B4A-453D447961E7}" srcOrd="0" destOrd="0" presId="urn:microsoft.com/office/officeart/2005/8/layout/list1"/>
    <dgm:cxn modelId="{D07E94C3-4A41-4B60-83BC-07049D7AA684}" srcId="{834F7204-DA7B-441E-86E5-FF7263CA9B99}" destId="{921D3504-54DC-4516-80B6-0648A8E0DB61}" srcOrd="0" destOrd="0" parTransId="{C3927F69-6294-4D31-A652-155F67EB3E2A}" sibTransId="{CA553E30-D674-4BFA-8EA9-82FB2A025169}"/>
    <dgm:cxn modelId="{DE094AD0-5180-49E8-92B1-14C5EFB27F61}" srcId="{834F7204-DA7B-441E-86E5-FF7263CA9B99}" destId="{3C458D75-DB8A-4A64-807A-E46156CA2E65}" srcOrd="1" destOrd="0" parTransId="{891865F0-EF4C-440A-8D94-11F8F1795987}" sibTransId="{5289F21B-3E48-486D-A61B-DDCE192B5D8C}"/>
    <dgm:cxn modelId="{69C5B4D5-1C23-49FE-81B8-A5B0ACFC0EFF}" type="presOf" srcId="{4B5E75D4-B4C1-4D3E-884A-93CA7D322328}" destId="{02DA5FDC-04CC-4F69-AC9D-933DFA580C94}" srcOrd="0" destOrd="2" presId="urn:microsoft.com/office/officeart/2005/8/layout/list1"/>
    <dgm:cxn modelId="{34CBBE6A-DCCA-414F-AD19-00CCEA159454}" type="presParOf" srcId="{F76C08AD-5984-4408-9884-C6087D6A75E4}" destId="{D3237F6E-F3F4-453A-BFFC-1D4F911890C8}" srcOrd="0" destOrd="0" presId="urn:microsoft.com/office/officeart/2005/8/layout/list1"/>
    <dgm:cxn modelId="{D4551CAC-FC91-490E-9747-3D48FA561FBB}" type="presParOf" srcId="{D3237F6E-F3F4-453A-BFFC-1D4F911890C8}" destId="{1B097EF6-5F8B-41AF-91FE-EDB83A80AB4B}" srcOrd="0" destOrd="0" presId="urn:microsoft.com/office/officeart/2005/8/layout/list1"/>
    <dgm:cxn modelId="{C27A65CB-A262-4DCE-8642-1C0C8E76C800}" type="presParOf" srcId="{D3237F6E-F3F4-453A-BFFC-1D4F911890C8}" destId="{A582A718-0E5C-4096-A90B-04C4EA83C068}" srcOrd="1" destOrd="0" presId="urn:microsoft.com/office/officeart/2005/8/layout/list1"/>
    <dgm:cxn modelId="{61D2F88B-1785-40A5-8366-1CB49335F5B8}" type="presParOf" srcId="{F76C08AD-5984-4408-9884-C6087D6A75E4}" destId="{300CEA7D-D23A-474D-BBFC-86473D4DB51F}" srcOrd="1" destOrd="0" presId="urn:microsoft.com/office/officeart/2005/8/layout/list1"/>
    <dgm:cxn modelId="{1D118AAB-C043-4DE0-9A94-BB3A53910EA1}" type="presParOf" srcId="{F76C08AD-5984-4408-9884-C6087D6A75E4}" destId="{02DA5FDC-04CC-4F69-AC9D-933DFA580C94}" srcOrd="2" destOrd="0" presId="urn:microsoft.com/office/officeart/2005/8/layout/list1"/>
    <dgm:cxn modelId="{474E71CC-C581-4542-8A52-C4511FFA5C53}" type="presParOf" srcId="{F76C08AD-5984-4408-9884-C6087D6A75E4}" destId="{F5001FEA-A79C-4907-9EF5-1B1A1021D148}" srcOrd="3" destOrd="0" presId="urn:microsoft.com/office/officeart/2005/8/layout/list1"/>
    <dgm:cxn modelId="{A18AD3EC-EF8B-40EB-8FF8-204675DEBED5}" type="presParOf" srcId="{F76C08AD-5984-4408-9884-C6087D6A75E4}" destId="{4B5086F2-4D04-4185-AE6E-D6F127A1BB2B}" srcOrd="4" destOrd="0" presId="urn:microsoft.com/office/officeart/2005/8/layout/list1"/>
    <dgm:cxn modelId="{9ED2FAC2-1960-4903-AFC1-41CC2697CC36}" type="presParOf" srcId="{4B5086F2-4D04-4185-AE6E-D6F127A1BB2B}" destId="{D07441E0-61C9-4EC8-8B4A-453D447961E7}" srcOrd="0" destOrd="0" presId="urn:microsoft.com/office/officeart/2005/8/layout/list1"/>
    <dgm:cxn modelId="{E6C4BF2B-0396-407C-827F-03521200A063}" type="presParOf" srcId="{4B5086F2-4D04-4185-AE6E-D6F127A1BB2B}" destId="{20727F6A-0E15-47E0-A1C2-1A6BEFF60BB3}" srcOrd="1" destOrd="0" presId="urn:microsoft.com/office/officeart/2005/8/layout/list1"/>
    <dgm:cxn modelId="{304AD34E-ED66-4E82-A1D1-7855B34B975B}" type="presParOf" srcId="{F76C08AD-5984-4408-9884-C6087D6A75E4}" destId="{2F135119-3C9E-4CF1-80A7-E895C19BE0F3}" srcOrd="5" destOrd="0" presId="urn:microsoft.com/office/officeart/2005/8/layout/list1"/>
    <dgm:cxn modelId="{20D1BEDB-E7A5-4BB7-8978-B0E18A452584}" type="presParOf" srcId="{F76C08AD-5984-4408-9884-C6087D6A75E4}" destId="{4C38A6F0-4419-4F63-9A61-839EF3D122C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F5124-DE8C-468E-898C-984D56AEE116}">
      <dsp:nvSpPr>
        <dsp:cNvPr id="0" name=""/>
        <dsp:cNvSpPr/>
      </dsp:nvSpPr>
      <dsp:spPr>
        <a:xfrm>
          <a:off x="3398" y="834250"/>
          <a:ext cx="2695853" cy="161751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a:t>Azure Functions</a:t>
          </a:r>
          <a:endParaRPr lang="en-US" sz="3200" kern="1200"/>
        </a:p>
      </dsp:txBody>
      <dsp:txXfrm>
        <a:off x="3398" y="834250"/>
        <a:ext cx="2695853" cy="1617511"/>
      </dsp:txXfrm>
    </dsp:sp>
    <dsp:sp modelId="{4545D883-AE7C-46A8-BFF8-1EBF49B7C7C4}">
      <dsp:nvSpPr>
        <dsp:cNvPr id="0" name=""/>
        <dsp:cNvSpPr/>
      </dsp:nvSpPr>
      <dsp:spPr>
        <a:xfrm>
          <a:off x="2968836" y="834250"/>
          <a:ext cx="2695853" cy="161751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a:t>Azure Logic Apps</a:t>
          </a:r>
          <a:endParaRPr lang="en-US" sz="3200" kern="1200"/>
        </a:p>
      </dsp:txBody>
      <dsp:txXfrm>
        <a:off x="2968836" y="834250"/>
        <a:ext cx="2695853" cy="1617511"/>
      </dsp:txXfrm>
    </dsp:sp>
    <dsp:sp modelId="{C27F5B8F-33A0-44AB-91AE-14944421B638}">
      <dsp:nvSpPr>
        <dsp:cNvPr id="0" name=""/>
        <dsp:cNvSpPr/>
      </dsp:nvSpPr>
      <dsp:spPr>
        <a:xfrm>
          <a:off x="5934275" y="834250"/>
          <a:ext cx="2695853" cy="161751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a:t>Azure Event Hubs</a:t>
          </a:r>
          <a:endParaRPr lang="en-US" sz="3200" kern="1200"/>
        </a:p>
      </dsp:txBody>
      <dsp:txXfrm>
        <a:off x="5934275" y="834250"/>
        <a:ext cx="2695853" cy="1617511"/>
      </dsp:txXfrm>
    </dsp:sp>
    <dsp:sp modelId="{516349E2-68DD-425B-BBD6-963356695A48}">
      <dsp:nvSpPr>
        <dsp:cNvPr id="0" name=""/>
        <dsp:cNvSpPr/>
      </dsp:nvSpPr>
      <dsp:spPr>
        <a:xfrm>
          <a:off x="8899713" y="834250"/>
          <a:ext cx="2695853" cy="161751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Azure Cognitive Services</a:t>
          </a:r>
          <a:endParaRPr lang="en-US" sz="3200" kern="1200" dirty="0"/>
        </a:p>
      </dsp:txBody>
      <dsp:txXfrm>
        <a:off x="8899713" y="834250"/>
        <a:ext cx="2695853" cy="1617511"/>
      </dsp:txXfrm>
    </dsp:sp>
    <dsp:sp modelId="{2EF03876-60B8-4AFE-8D11-F6B1BE461ED3}">
      <dsp:nvSpPr>
        <dsp:cNvPr id="0" name=""/>
        <dsp:cNvSpPr/>
      </dsp:nvSpPr>
      <dsp:spPr>
        <a:xfrm>
          <a:off x="1486117" y="2721348"/>
          <a:ext cx="2695853" cy="161751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err="1"/>
            <a:t>PowerBI</a:t>
          </a:r>
          <a:endParaRPr lang="en-US" sz="3200" kern="1200" dirty="0"/>
        </a:p>
      </dsp:txBody>
      <dsp:txXfrm>
        <a:off x="1486117" y="2721348"/>
        <a:ext cx="2695853" cy="1617511"/>
      </dsp:txXfrm>
    </dsp:sp>
    <dsp:sp modelId="{46F9A8DF-82D1-4400-AF6C-5802CB7F404E}">
      <dsp:nvSpPr>
        <dsp:cNvPr id="0" name=""/>
        <dsp:cNvSpPr/>
      </dsp:nvSpPr>
      <dsp:spPr>
        <a:xfrm>
          <a:off x="4451555" y="2721348"/>
          <a:ext cx="2695853" cy="161751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a:t>IoT Central</a:t>
          </a:r>
          <a:endParaRPr lang="en-US" sz="3200" kern="1200"/>
        </a:p>
      </dsp:txBody>
      <dsp:txXfrm>
        <a:off x="4451555" y="2721348"/>
        <a:ext cx="2695853" cy="1617511"/>
      </dsp:txXfrm>
    </dsp:sp>
    <dsp:sp modelId="{99A85135-09BA-4163-BFED-13AB15D0F85B}">
      <dsp:nvSpPr>
        <dsp:cNvPr id="0" name=""/>
        <dsp:cNvSpPr/>
      </dsp:nvSpPr>
      <dsp:spPr>
        <a:xfrm>
          <a:off x="7416994" y="2721348"/>
          <a:ext cx="2695853" cy="161751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API Management</a:t>
          </a:r>
          <a:endParaRPr lang="en-US" sz="3200" kern="1200" dirty="0"/>
        </a:p>
      </dsp:txBody>
      <dsp:txXfrm>
        <a:off x="7416994" y="2721348"/>
        <a:ext cx="2695853" cy="16175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F5124-DE8C-468E-898C-984D56AEE116}">
      <dsp:nvSpPr>
        <dsp:cNvPr id="0" name=""/>
        <dsp:cNvSpPr/>
      </dsp:nvSpPr>
      <dsp:spPr>
        <a:xfrm>
          <a:off x="3398" y="834250"/>
          <a:ext cx="2695853" cy="161751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a:t>Azure Functions</a:t>
          </a:r>
          <a:endParaRPr lang="en-US" sz="3200" kern="1200"/>
        </a:p>
      </dsp:txBody>
      <dsp:txXfrm>
        <a:off x="3398" y="834250"/>
        <a:ext cx="2695853" cy="1617511"/>
      </dsp:txXfrm>
    </dsp:sp>
    <dsp:sp modelId="{4545D883-AE7C-46A8-BFF8-1EBF49B7C7C4}">
      <dsp:nvSpPr>
        <dsp:cNvPr id="0" name=""/>
        <dsp:cNvSpPr/>
      </dsp:nvSpPr>
      <dsp:spPr>
        <a:xfrm>
          <a:off x="2968836" y="834250"/>
          <a:ext cx="2695853" cy="1617511"/>
        </a:xfrm>
        <a:prstGeom prst="rect">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Azure Logic Apps</a:t>
          </a:r>
          <a:endParaRPr lang="en-US" sz="3200" kern="1200" dirty="0"/>
        </a:p>
      </dsp:txBody>
      <dsp:txXfrm>
        <a:off x="2968836" y="834250"/>
        <a:ext cx="2695853" cy="1617511"/>
      </dsp:txXfrm>
    </dsp:sp>
    <dsp:sp modelId="{C27F5B8F-33A0-44AB-91AE-14944421B638}">
      <dsp:nvSpPr>
        <dsp:cNvPr id="0" name=""/>
        <dsp:cNvSpPr/>
      </dsp:nvSpPr>
      <dsp:spPr>
        <a:xfrm>
          <a:off x="5934275" y="834250"/>
          <a:ext cx="2695853" cy="1617511"/>
        </a:xfrm>
        <a:prstGeom prst="rect">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a:t>Azure Event Hubs</a:t>
          </a:r>
          <a:endParaRPr lang="en-US" sz="3200" kern="1200"/>
        </a:p>
      </dsp:txBody>
      <dsp:txXfrm>
        <a:off x="5934275" y="834250"/>
        <a:ext cx="2695853" cy="1617511"/>
      </dsp:txXfrm>
    </dsp:sp>
    <dsp:sp modelId="{516349E2-68DD-425B-BBD6-963356695A48}">
      <dsp:nvSpPr>
        <dsp:cNvPr id="0" name=""/>
        <dsp:cNvSpPr/>
      </dsp:nvSpPr>
      <dsp:spPr>
        <a:xfrm>
          <a:off x="8899713" y="834250"/>
          <a:ext cx="2695853" cy="1617511"/>
        </a:xfrm>
        <a:prstGeom prst="rect">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Azure Cognitive Services</a:t>
          </a:r>
          <a:endParaRPr lang="en-US" sz="3200" kern="1200" dirty="0"/>
        </a:p>
      </dsp:txBody>
      <dsp:txXfrm>
        <a:off x="8899713" y="834250"/>
        <a:ext cx="2695853" cy="1617511"/>
      </dsp:txXfrm>
    </dsp:sp>
    <dsp:sp modelId="{2EF03876-60B8-4AFE-8D11-F6B1BE461ED3}">
      <dsp:nvSpPr>
        <dsp:cNvPr id="0" name=""/>
        <dsp:cNvSpPr/>
      </dsp:nvSpPr>
      <dsp:spPr>
        <a:xfrm>
          <a:off x="1486117" y="2721348"/>
          <a:ext cx="2695853" cy="1617511"/>
        </a:xfrm>
        <a:prstGeom prst="rect">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err="1"/>
            <a:t>PowerBI</a:t>
          </a:r>
          <a:endParaRPr lang="en-US" sz="3200" kern="1200" dirty="0"/>
        </a:p>
      </dsp:txBody>
      <dsp:txXfrm>
        <a:off x="1486117" y="2721348"/>
        <a:ext cx="2695853" cy="1617511"/>
      </dsp:txXfrm>
    </dsp:sp>
    <dsp:sp modelId="{46F9A8DF-82D1-4400-AF6C-5802CB7F404E}">
      <dsp:nvSpPr>
        <dsp:cNvPr id="0" name=""/>
        <dsp:cNvSpPr/>
      </dsp:nvSpPr>
      <dsp:spPr>
        <a:xfrm>
          <a:off x="4451555" y="2721348"/>
          <a:ext cx="2695853" cy="1617511"/>
        </a:xfrm>
        <a:prstGeom prst="rect">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IoT Central</a:t>
          </a:r>
          <a:endParaRPr lang="en-US" sz="3200" kern="1200" dirty="0"/>
        </a:p>
      </dsp:txBody>
      <dsp:txXfrm>
        <a:off x="4451555" y="2721348"/>
        <a:ext cx="2695853" cy="1617511"/>
      </dsp:txXfrm>
    </dsp:sp>
    <dsp:sp modelId="{99A85135-09BA-4163-BFED-13AB15D0F85B}">
      <dsp:nvSpPr>
        <dsp:cNvPr id="0" name=""/>
        <dsp:cNvSpPr/>
      </dsp:nvSpPr>
      <dsp:spPr>
        <a:xfrm>
          <a:off x="7416994" y="2721348"/>
          <a:ext cx="2695853" cy="161751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API Management</a:t>
          </a:r>
          <a:endParaRPr lang="en-US" sz="3200" kern="1200" dirty="0"/>
        </a:p>
      </dsp:txBody>
      <dsp:txXfrm>
        <a:off x="7416994" y="2721348"/>
        <a:ext cx="2695853" cy="16175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A5FDC-04CC-4F69-AC9D-933DFA580C94}">
      <dsp:nvSpPr>
        <dsp:cNvPr id="0" name=""/>
        <dsp:cNvSpPr/>
      </dsp:nvSpPr>
      <dsp:spPr>
        <a:xfrm>
          <a:off x="0" y="1054530"/>
          <a:ext cx="11598965" cy="166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0209" tIns="458216" rIns="900209" bIns="156464" numCol="1" spcCol="1270" anchor="t" anchorCtr="0">
          <a:noAutofit/>
        </a:bodyPr>
        <a:lstStyle/>
        <a:p>
          <a:pPr marL="228600" lvl="1" indent="-228600" algn="l" defTabSz="977900">
            <a:lnSpc>
              <a:spcPct val="90000"/>
            </a:lnSpc>
            <a:spcBef>
              <a:spcPct val="0"/>
            </a:spcBef>
            <a:spcAft>
              <a:spcPct val="15000"/>
            </a:spcAft>
            <a:buChar char="•"/>
          </a:pPr>
          <a:r>
            <a:rPr lang="en-GB" sz="2200" kern="1200"/>
            <a:t>Application calls</a:t>
          </a:r>
          <a:endParaRPr lang="en-US" sz="2200" kern="1200"/>
        </a:p>
        <a:p>
          <a:pPr marL="228600" lvl="1" indent="-228600" algn="l" defTabSz="977900">
            <a:lnSpc>
              <a:spcPct val="90000"/>
            </a:lnSpc>
            <a:spcBef>
              <a:spcPct val="0"/>
            </a:spcBef>
            <a:spcAft>
              <a:spcPct val="15000"/>
            </a:spcAft>
            <a:buChar char="•"/>
          </a:pPr>
          <a:r>
            <a:rPr lang="en-GB" sz="2200" kern="1200"/>
            <a:t>Data processing</a:t>
          </a:r>
          <a:endParaRPr lang="en-US" sz="2200" kern="1200"/>
        </a:p>
        <a:p>
          <a:pPr marL="228600" lvl="1" indent="-228600" algn="l" defTabSz="977900">
            <a:lnSpc>
              <a:spcPct val="90000"/>
            </a:lnSpc>
            <a:spcBef>
              <a:spcPct val="0"/>
            </a:spcBef>
            <a:spcAft>
              <a:spcPct val="15000"/>
            </a:spcAft>
            <a:buChar char="•"/>
          </a:pPr>
          <a:r>
            <a:rPr lang="en-GB" sz="2200" kern="1200"/>
            <a:t>Azure Infrastructure tasks</a:t>
          </a:r>
          <a:endParaRPr lang="en-US" sz="2200" kern="1200"/>
        </a:p>
      </dsp:txBody>
      <dsp:txXfrm>
        <a:off x="0" y="1054530"/>
        <a:ext cx="11598965" cy="1663200"/>
      </dsp:txXfrm>
    </dsp:sp>
    <dsp:sp modelId="{A582A718-0E5C-4096-A90B-04C4EA83C068}">
      <dsp:nvSpPr>
        <dsp:cNvPr id="0" name=""/>
        <dsp:cNvSpPr/>
      </dsp:nvSpPr>
      <dsp:spPr>
        <a:xfrm>
          <a:off x="579948" y="729810"/>
          <a:ext cx="8119275" cy="6494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6889" tIns="0" rIns="306889" bIns="0" numCol="1" spcCol="1270" anchor="ctr" anchorCtr="0">
          <a:noAutofit/>
        </a:bodyPr>
        <a:lstStyle/>
        <a:p>
          <a:pPr marL="0" lvl="0" indent="0" algn="l" defTabSz="977900">
            <a:lnSpc>
              <a:spcPct val="90000"/>
            </a:lnSpc>
            <a:spcBef>
              <a:spcPct val="0"/>
            </a:spcBef>
            <a:spcAft>
              <a:spcPct val="35000"/>
            </a:spcAft>
            <a:buNone/>
          </a:pPr>
          <a:r>
            <a:rPr lang="en-GB" sz="2200" kern="1200" dirty="0"/>
            <a:t>Anything you can write in &lt;&lt;ENTER Azure Function Language&gt;&gt; </a:t>
          </a:r>
          <a:endParaRPr lang="en-US" sz="2200" kern="1200" dirty="0"/>
        </a:p>
      </dsp:txBody>
      <dsp:txXfrm>
        <a:off x="611651" y="761513"/>
        <a:ext cx="8055869" cy="586034"/>
      </dsp:txXfrm>
    </dsp:sp>
    <dsp:sp modelId="{4C38A6F0-4419-4F63-9A61-839EF3D122C4}">
      <dsp:nvSpPr>
        <dsp:cNvPr id="0" name=""/>
        <dsp:cNvSpPr/>
      </dsp:nvSpPr>
      <dsp:spPr>
        <a:xfrm>
          <a:off x="0" y="3161250"/>
          <a:ext cx="11598965" cy="1282049"/>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0209" tIns="458216" rIns="900209" bIns="156464" numCol="1" spcCol="1270" anchor="t" anchorCtr="0">
          <a:noAutofit/>
        </a:bodyPr>
        <a:lstStyle/>
        <a:p>
          <a:pPr marL="228600" lvl="1" indent="-228600" algn="l" defTabSz="977900">
            <a:lnSpc>
              <a:spcPct val="90000"/>
            </a:lnSpc>
            <a:spcBef>
              <a:spcPct val="0"/>
            </a:spcBef>
            <a:spcAft>
              <a:spcPct val="15000"/>
            </a:spcAft>
            <a:buChar char="•"/>
          </a:pPr>
          <a:r>
            <a:rPr lang="en-GB" sz="2200" kern="1200"/>
            <a:t>CDC from one database </a:t>
          </a:r>
          <a:r>
            <a:rPr lang="en-GB" sz="2200" kern="1200">
              <a:sym typeface="Wingdings" panose="05000000000000000000" pitchFamily="2" charset="2"/>
            </a:rPr>
            <a:t></a:t>
          </a:r>
          <a:r>
            <a:rPr lang="en-GB" sz="2200" kern="1200"/>
            <a:t> into the other</a:t>
          </a:r>
          <a:endParaRPr lang="en-US" sz="2200" kern="1200"/>
        </a:p>
        <a:p>
          <a:pPr marL="228600" lvl="1" indent="-228600" algn="l" defTabSz="977900">
            <a:lnSpc>
              <a:spcPct val="90000"/>
            </a:lnSpc>
            <a:spcBef>
              <a:spcPct val="0"/>
            </a:spcBef>
            <a:spcAft>
              <a:spcPct val="15000"/>
            </a:spcAft>
            <a:buChar char="•"/>
          </a:pPr>
          <a:r>
            <a:rPr lang="en-GB" sz="2200" kern="1200"/>
            <a:t>Inserting data ‘across a linked server’</a:t>
          </a:r>
          <a:endParaRPr lang="en-US" sz="2200" kern="1200"/>
        </a:p>
      </dsp:txBody>
      <dsp:txXfrm>
        <a:off x="0" y="3161250"/>
        <a:ext cx="11598965" cy="1282049"/>
      </dsp:txXfrm>
    </dsp:sp>
    <dsp:sp modelId="{20727F6A-0E15-47E0-A1C2-1A6BEFF60BB3}">
      <dsp:nvSpPr>
        <dsp:cNvPr id="0" name=""/>
        <dsp:cNvSpPr/>
      </dsp:nvSpPr>
      <dsp:spPr>
        <a:xfrm>
          <a:off x="579948" y="2836530"/>
          <a:ext cx="8119275" cy="6494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6889" tIns="0" rIns="306889" bIns="0" numCol="1" spcCol="1270" anchor="ctr" anchorCtr="0">
          <a:noAutofit/>
        </a:bodyPr>
        <a:lstStyle/>
        <a:p>
          <a:pPr marL="0" lvl="0" indent="0" algn="l" defTabSz="977900">
            <a:lnSpc>
              <a:spcPct val="90000"/>
            </a:lnSpc>
            <a:spcBef>
              <a:spcPct val="0"/>
            </a:spcBef>
            <a:spcAft>
              <a:spcPct val="35000"/>
            </a:spcAft>
            <a:buNone/>
          </a:pPr>
          <a:r>
            <a:rPr lang="en-GB" sz="2200" kern="1200"/>
            <a:t>Data API Builder</a:t>
          </a:r>
          <a:endParaRPr lang="en-US" sz="2200" kern="1200"/>
        </a:p>
      </dsp:txBody>
      <dsp:txXfrm>
        <a:off x="611651" y="2868233"/>
        <a:ext cx="8055869"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826573-FF7C-EE6A-CBC8-B08F78DD34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816C6BAD-C2AB-F851-9EB5-5052350649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AA2FE-3351-4D75-807D-9F63CBD2EEBC}" type="datetimeFigureOut">
              <a:rPr lang="en-GB" smtClean="0"/>
              <a:t>20/05/2023</a:t>
            </a:fld>
            <a:endParaRPr lang="en-GB"/>
          </a:p>
        </p:txBody>
      </p:sp>
      <p:sp>
        <p:nvSpPr>
          <p:cNvPr id="4" name="Footer Placeholder 3">
            <a:extLst>
              <a:ext uri="{FF2B5EF4-FFF2-40B4-BE49-F238E27FC236}">
                <a16:creationId xmlns:a16="http://schemas.microsoft.com/office/drawing/2014/main" id="{9BEFEC3B-9834-E645-0E9E-43B49CC21F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D094A0D-46D0-C217-E2DE-5E39307A521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63C7AA-D80E-4F79-A854-87E1CF39BCBA}" type="slidenum">
              <a:rPr lang="en-GB" smtClean="0"/>
              <a:t>‹#›</a:t>
            </a:fld>
            <a:endParaRPr lang="en-GB"/>
          </a:p>
        </p:txBody>
      </p:sp>
    </p:spTree>
    <p:extLst>
      <p:ext uri="{BB962C8B-B14F-4D97-AF65-F5344CB8AC3E}">
        <p14:creationId xmlns:p14="http://schemas.microsoft.com/office/powerpoint/2010/main" val="2707641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C9BAC-5605-4961-A752-FD19D2B395B1}" type="datetimeFigureOut">
              <a:rPr lang="en-US" smtClean="0"/>
              <a:t>5/20/2023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8DEC1-F2AB-4DD2-8E1F-AE80EFAA4036}" type="slidenum">
              <a:rPr lang="en-US" smtClean="0"/>
              <a:t>‹#›</a:t>
            </a:fld>
            <a:endParaRPr lang="en-US"/>
          </a:p>
        </p:txBody>
      </p:sp>
    </p:spTree>
    <p:extLst>
      <p:ext uri="{BB962C8B-B14F-4D97-AF65-F5344CB8AC3E}">
        <p14:creationId xmlns:p14="http://schemas.microsoft.com/office/powerpoint/2010/main" val="2410787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azure/api-management/api-management-terminology"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apis.guru/" TargetMode="External"/><Relationship Id="rId4" Type="http://schemas.openxmlformats.org/officeDocument/2006/relationships/hyperlink" Target="https://www.openapis.org/"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redmondmag.com/articles/2023/05/05/building-apis-for-databases.aspx"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earn.microsoft.com/en-gb/sql/relational-databases/system-stored-procedures/sp-invoke-external-rest-endpoint-transact-sql?view=azuresqldb-current&amp;tabs=managed-identit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Azure-Samples/azure-sql-db-invoke-external-rest-endpoints/blob/main/azure-cognitive-services.ipynb"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Azure-Samples/azure-sql-db-invoke-external-rest-endpoints/blob/main/azure-cognitive-services.ipynb"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Saw this blog post and I started thinking about all the things this could be used for</a:t>
            </a:r>
          </a:p>
          <a:p>
            <a:endParaRPr lang="en-GB" dirty="0"/>
          </a:p>
          <a:p>
            <a:endParaRPr lang="en-GB" dirty="0"/>
          </a:p>
          <a:p>
            <a:r>
              <a:rPr lang="en-GB" dirty="0"/>
              <a:t>I already love Azure Functions</a:t>
            </a:r>
          </a:p>
          <a:p>
            <a:r>
              <a:rPr lang="en-GB" dirty="0"/>
              <a:t> (little intro to them)</a:t>
            </a:r>
          </a:p>
        </p:txBody>
      </p:sp>
      <p:sp>
        <p:nvSpPr>
          <p:cNvPr id="4" name="Slide Number Placeholder 3"/>
          <p:cNvSpPr>
            <a:spLocks noGrp="1"/>
          </p:cNvSpPr>
          <p:nvPr>
            <p:ph type="sldNum" sz="quarter" idx="5"/>
          </p:nvPr>
        </p:nvSpPr>
        <p:spPr/>
        <p:txBody>
          <a:bodyPr/>
          <a:lstStyle/>
          <a:p>
            <a:fld id="{0888DEC1-F2AB-4DD2-8E1F-AE80EFAA4036}" type="slidenum">
              <a:rPr lang="en-US" smtClean="0"/>
              <a:t>2</a:t>
            </a:fld>
            <a:endParaRPr lang="en-US"/>
          </a:p>
        </p:txBody>
      </p:sp>
    </p:spTree>
    <p:extLst>
      <p:ext uri="{BB962C8B-B14F-4D97-AF65-F5344CB8AC3E}">
        <p14:creationId xmlns:p14="http://schemas.microsoft.com/office/powerpoint/2010/main" val="885745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E6E6E6"/>
                </a:solidFill>
                <a:effectLst/>
                <a:latin typeface="Segoe UI" panose="020B0502040204020203" pitchFamily="34" charset="0"/>
              </a:rPr>
              <a:t>Got here at 11:30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E6E6E6"/>
                </a:solidFill>
                <a:effectLst/>
                <a:latin typeface="Segoe UI" panose="020B0502040204020203" pitchFamily="34" charset="0"/>
              </a:rPr>
              <a:t>Azure API Management</a:t>
            </a:r>
          </a:p>
          <a:p>
            <a:r>
              <a:rPr lang="en-GB" dirty="0">
                <a:hlinkClick r:id="rId3"/>
              </a:rPr>
              <a:t>Azure API Management terminology | Microsoft Learn</a:t>
            </a:r>
            <a:endParaRPr lang="en-GB" dirty="0"/>
          </a:p>
          <a:p>
            <a:endParaRPr lang="en-US" dirty="0"/>
          </a:p>
          <a:p>
            <a:endParaRPr lang="en-US" dirty="0"/>
          </a:p>
          <a:p>
            <a:r>
              <a:rPr lang="en-US" b="0" i="0" dirty="0">
                <a:solidFill>
                  <a:srgbClr val="676767"/>
                </a:solidFill>
                <a:effectLst/>
                <a:latin typeface="Roboto" panose="02000000000000000000" pitchFamily="2" charset="0"/>
              </a:rPr>
              <a:t>The </a:t>
            </a:r>
            <a:r>
              <a:rPr lang="en-US" b="0" i="0" dirty="0" err="1">
                <a:solidFill>
                  <a:srgbClr val="676767"/>
                </a:solidFill>
                <a:effectLst/>
                <a:latin typeface="Roboto" panose="02000000000000000000" pitchFamily="2" charset="0"/>
              </a:rPr>
              <a:t>OpenAPI</a:t>
            </a:r>
            <a:r>
              <a:rPr lang="en-US" b="0" i="0" dirty="0">
                <a:solidFill>
                  <a:srgbClr val="676767"/>
                </a:solidFill>
                <a:effectLst/>
                <a:latin typeface="Roboto" panose="02000000000000000000" pitchFamily="2" charset="0"/>
              </a:rPr>
              <a:t> Specification is a specification language for HTTP APIs that provides a standardized means to define your API to others. You can quickly discover how an API works, configure infrastructure, generate client code, and create test cases for your APIs. Read more about how you can get control of your APIs now, understand the full API lifecycle and communicate with developer communities inside and outside your organization.</a:t>
            </a:r>
            <a:r>
              <a:rPr lang="en-US" dirty="0">
                <a:hlinkClick r:id="rId4"/>
              </a:rPr>
              <a:t> Home - </a:t>
            </a:r>
            <a:r>
              <a:rPr lang="en-US" dirty="0" err="1">
                <a:hlinkClick r:id="rId4"/>
              </a:rPr>
              <a:t>OpenAPI</a:t>
            </a:r>
            <a:r>
              <a:rPr lang="en-US" dirty="0">
                <a:hlinkClick r:id="rId4"/>
              </a:rPr>
              <a:t> Initiative (openapis.org)</a:t>
            </a:r>
            <a:endParaRPr lang="en-US" dirty="0"/>
          </a:p>
          <a:p>
            <a:endParaRPr lang="en-US" dirty="0"/>
          </a:p>
          <a:p>
            <a:endParaRPr lang="en-US" dirty="0"/>
          </a:p>
          <a:p>
            <a:r>
              <a:rPr lang="en-GB" dirty="0" err="1">
                <a:hlinkClick r:id="rId5"/>
              </a:rPr>
              <a:t>APIs.guru</a:t>
            </a:r>
            <a:r>
              <a:rPr lang="en-GB" dirty="0"/>
              <a:t> – 2,529 APIs listed</a:t>
            </a:r>
            <a:endParaRPr lang="en-US" dirty="0"/>
          </a:p>
          <a:p>
            <a:endParaRPr lang="en-US" dirty="0"/>
          </a:p>
          <a:p>
            <a:r>
              <a:rPr lang="en-US" dirty="0" err="1"/>
              <a:t>Appveyor</a:t>
            </a:r>
            <a:endParaRPr lang="en-US" dirty="0"/>
          </a:p>
          <a:p>
            <a:r>
              <a:rPr lang="en-GB" dirty="0"/>
              <a:t>GitHub</a:t>
            </a:r>
          </a:p>
          <a:p>
            <a:r>
              <a:rPr lang="en-GB" dirty="0"/>
              <a:t>Gitlab</a:t>
            </a:r>
          </a:p>
          <a:p>
            <a:r>
              <a:rPr lang="en-GB" dirty="0"/>
              <a:t>Google</a:t>
            </a:r>
          </a:p>
          <a:p>
            <a:r>
              <a:rPr lang="en-GB" dirty="0"/>
              <a:t>Microsoft</a:t>
            </a:r>
          </a:p>
          <a:p>
            <a:r>
              <a:rPr lang="en-GB" dirty="0"/>
              <a:t>AWS</a:t>
            </a:r>
          </a:p>
          <a:p>
            <a:r>
              <a:rPr lang="en-GB" dirty="0"/>
              <a:t>Instagram</a:t>
            </a:r>
          </a:p>
          <a:p>
            <a:r>
              <a:rPr lang="en-GB" dirty="0"/>
              <a:t>Kubernetes</a:t>
            </a:r>
          </a:p>
          <a:p>
            <a:r>
              <a:rPr lang="en-GB" dirty="0"/>
              <a:t>Trello</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US" dirty="0"/>
          </a:p>
        </p:txBody>
      </p:sp>
      <p:sp>
        <p:nvSpPr>
          <p:cNvPr id="4" name="Slide Number Placeholder 3"/>
          <p:cNvSpPr>
            <a:spLocks noGrp="1"/>
          </p:cNvSpPr>
          <p:nvPr>
            <p:ph type="sldNum" sz="quarter" idx="5"/>
          </p:nvPr>
        </p:nvSpPr>
        <p:spPr/>
        <p:txBody>
          <a:bodyPr/>
          <a:lstStyle/>
          <a:p>
            <a:fld id="{0888DEC1-F2AB-4DD2-8E1F-AE80EFAA4036}" type="slidenum">
              <a:rPr lang="en-US" smtClean="0"/>
              <a:t>11</a:t>
            </a:fld>
            <a:endParaRPr lang="en-US"/>
          </a:p>
        </p:txBody>
      </p:sp>
    </p:spTree>
    <p:extLst>
      <p:ext uri="{BB962C8B-B14F-4D97-AF65-F5344CB8AC3E}">
        <p14:creationId xmlns:p14="http://schemas.microsoft.com/office/powerpoint/2010/main" val="892135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 to Azure functions</a:t>
            </a:r>
          </a:p>
          <a:p>
            <a:endParaRPr lang="en-GB" dirty="0"/>
          </a:p>
          <a:p>
            <a:r>
              <a:rPr lang="en-GB" dirty="0"/>
              <a:t>Serverless solution</a:t>
            </a:r>
          </a:p>
          <a:p>
            <a:endParaRPr lang="en-GB" dirty="0"/>
          </a:p>
          <a:p>
            <a:endParaRPr lang="en-GB" dirty="0"/>
          </a:p>
          <a:p>
            <a:r>
              <a:rPr lang="en-GB" dirty="0"/>
              <a:t>Binding </a:t>
            </a:r>
          </a:p>
          <a:p>
            <a:pPr marL="0" indent="0">
              <a:buFontTx/>
              <a:buNone/>
            </a:pPr>
            <a:r>
              <a:rPr lang="en-GB" dirty="0"/>
              <a:t>- Input and output – can have multiples</a:t>
            </a:r>
          </a:p>
          <a:p>
            <a:pPr marL="0" indent="0">
              <a:buFontTx/>
              <a:buNone/>
            </a:pPr>
            <a:r>
              <a:rPr lang="en-GB" dirty="0"/>
              <a:t>- Connect up to other things</a:t>
            </a:r>
          </a:p>
          <a:p>
            <a:pPr marL="0" indent="0">
              <a:buFontTx/>
              <a:buNone/>
            </a:pPr>
            <a:r>
              <a:rPr lang="en-GB" dirty="0"/>
              <a:t>- Input binding from SQL Database to get some data</a:t>
            </a:r>
          </a:p>
          <a:p>
            <a:pPr marL="0" indent="0">
              <a:buFontTx/>
              <a:buNone/>
            </a:pPr>
            <a:r>
              <a:rPr lang="en-GB" dirty="0"/>
              <a:t>- Output binding to write the result onto a message queue</a:t>
            </a:r>
          </a:p>
          <a:p>
            <a:endParaRPr lang="en-GB" dirty="0"/>
          </a:p>
          <a:p>
            <a:r>
              <a:rPr lang="en-GB" dirty="0"/>
              <a:t>Triggers</a:t>
            </a:r>
          </a:p>
          <a:p>
            <a:r>
              <a:rPr lang="en-GB" dirty="0"/>
              <a:t> - Specific type of input trigger – one per function</a:t>
            </a:r>
          </a:p>
          <a:p>
            <a:r>
              <a:rPr lang="en-GB" dirty="0"/>
              <a:t> - timer</a:t>
            </a:r>
          </a:p>
          <a:p>
            <a:r>
              <a:rPr lang="en-GB" dirty="0"/>
              <a:t> - HTTP request</a:t>
            </a:r>
          </a:p>
          <a:p>
            <a:r>
              <a:rPr lang="en-GB" dirty="0"/>
              <a:t> - blob storage</a:t>
            </a:r>
          </a:p>
          <a:p>
            <a:r>
              <a:rPr lang="en-GB" dirty="0"/>
              <a:t> - event hubs</a:t>
            </a:r>
          </a:p>
          <a:p>
            <a:endParaRPr lang="en-GB" dirty="0"/>
          </a:p>
          <a:p>
            <a:r>
              <a:rPr lang="en-GB" dirty="0"/>
              <a:t>Function</a:t>
            </a:r>
          </a:p>
          <a:p>
            <a:pPr marL="171450" indent="-171450">
              <a:buFontTx/>
              <a:buChar char="-"/>
            </a:pPr>
            <a:r>
              <a:rPr lang="en-GB" dirty="0"/>
              <a:t>Code </a:t>
            </a:r>
          </a:p>
          <a:p>
            <a:pPr marL="171450" indent="-171450">
              <a:buFontTx/>
              <a:buChar char="-"/>
            </a:pPr>
            <a:r>
              <a:rPr lang="en-GB" dirty="0"/>
              <a:t>Written in your language of choice – C#, Java, Python... Or PowerShell</a:t>
            </a:r>
          </a:p>
        </p:txBody>
      </p:sp>
      <p:sp>
        <p:nvSpPr>
          <p:cNvPr id="4" name="Slide Number Placeholder 3"/>
          <p:cNvSpPr>
            <a:spLocks noGrp="1"/>
          </p:cNvSpPr>
          <p:nvPr>
            <p:ph type="sldNum" sz="quarter" idx="5"/>
          </p:nvPr>
        </p:nvSpPr>
        <p:spPr/>
        <p:txBody>
          <a:bodyPr/>
          <a:lstStyle/>
          <a:p>
            <a:fld id="{0888DEC1-F2AB-4DD2-8E1F-AE80EFAA4036}" type="slidenum">
              <a:rPr lang="en-US" smtClean="0"/>
              <a:t>12</a:t>
            </a:fld>
            <a:endParaRPr lang="en-US"/>
          </a:p>
        </p:txBody>
      </p:sp>
    </p:spTree>
    <p:extLst>
      <p:ext uri="{BB962C8B-B14F-4D97-AF65-F5344CB8AC3E}">
        <p14:creationId xmlns:p14="http://schemas.microsoft.com/office/powerpoint/2010/main" val="410238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 code in </a:t>
            </a:r>
            <a:r>
              <a:rPr lang="en-US" dirty="0" err="1"/>
              <a:t>VsCode</a:t>
            </a:r>
            <a:r>
              <a:rPr lang="en-US" dirty="0"/>
              <a:t> within a dev container</a:t>
            </a:r>
          </a:p>
          <a:p>
            <a:r>
              <a:rPr lang="en-US" dirty="0"/>
              <a:t>Push the code to GitHub</a:t>
            </a:r>
          </a:p>
          <a:p>
            <a:r>
              <a:rPr lang="en-US" dirty="0"/>
              <a:t>Action fires to deploy the function code to the Azure Function App (already setup outside of this process)</a:t>
            </a:r>
          </a:p>
          <a:p>
            <a:endParaRPr lang="en-US" dirty="0"/>
          </a:p>
          <a:p>
            <a:r>
              <a:rPr lang="en-US" dirty="0"/>
              <a:t>DEMO – take a look at this </a:t>
            </a:r>
          </a:p>
        </p:txBody>
      </p:sp>
      <p:sp>
        <p:nvSpPr>
          <p:cNvPr id="4" name="Slide Number Placeholder 3"/>
          <p:cNvSpPr>
            <a:spLocks noGrp="1"/>
          </p:cNvSpPr>
          <p:nvPr>
            <p:ph type="sldNum" sz="quarter" idx="5"/>
          </p:nvPr>
        </p:nvSpPr>
        <p:spPr/>
        <p:txBody>
          <a:bodyPr/>
          <a:lstStyle/>
          <a:p>
            <a:fld id="{0888DEC1-F2AB-4DD2-8E1F-AE80EFAA4036}" type="slidenum">
              <a:rPr lang="en-US" smtClean="0"/>
              <a:t>13</a:t>
            </a:fld>
            <a:endParaRPr lang="en-US"/>
          </a:p>
        </p:txBody>
      </p:sp>
    </p:spTree>
    <p:extLst>
      <p:ext uri="{BB962C8B-B14F-4D97-AF65-F5344CB8AC3E}">
        <p14:creationId xmlns:p14="http://schemas.microsoft.com/office/powerpoint/2010/main" val="1240193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 code in </a:t>
            </a:r>
          </a:p>
        </p:txBody>
      </p:sp>
      <p:sp>
        <p:nvSpPr>
          <p:cNvPr id="4" name="Slide Number Placeholder 3"/>
          <p:cNvSpPr>
            <a:spLocks noGrp="1"/>
          </p:cNvSpPr>
          <p:nvPr>
            <p:ph type="sldNum" sz="quarter" idx="5"/>
          </p:nvPr>
        </p:nvSpPr>
        <p:spPr/>
        <p:txBody>
          <a:bodyPr/>
          <a:lstStyle/>
          <a:p>
            <a:fld id="{0888DEC1-F2AB-4DD2-8E1F-AE80EFAA4036}" type="slidenum">
              <a:rPr lang="en-US" smtClean="0"/>
              <a:t>14</a:t>
            </a:fld>
            <a:endParaRPr lang="en-US"/>
          </a:p>
        </p:txBody>
      </p:sp>
    </p:spTree>
    <p:extLst>
      <p:ext uri="{BB962C8B-B14F-4D97-AF65-F5344CB8AC3E}">
        <p14:creationId xmlns:p14="http://schemas.microsoft.com/office/powerpoint/2010/main" val="1004984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https://devblogs.microsoft.com/azure-sql/developing-with-azure-sql-bindings-and-azure-sql-trigger-for-azure-functions/</a:t>
            </a:r>
          </a:p>
          <a:p>
            <a:endParaRPr lang="en-GB" dirty="0"/>
          </a:p>
          <a:p>
            <a:endParaRPr lang="en-GB" dirty="0"/>
          </a:p>
        </p:txBody>
      </p:sp>
      <p:sp>
        <p:nvSpPr>
          <p:cNvPr id="4" name="Slide Number Placeholder 3"/>
          <p:cNvSpPr>
            <a:spLocks noGrp="1"/>
          </p:cNvSpPr>
          <p:nvPr>
            <p:ph type="sldNum" sz="quarter" idx="5"/>
          </p:nvPr>
        </p:nvSpPr>
        <p:spPr/>
        <p:txBody>
          <a:bodyPr/>
          <a:lstStyle/>
          <a:p>
            <a:fld id="{0888DEC1-F2AB-4DD2-8E1F-AE80EFAA4036}" type="slidenum">
              <a:rPr lang="en-US" smtClean="0"/>
              <a:t>16</a:t>
            </a:fld>
            <a:endParaRPr lang="en-US"/>
          </a:p>
        </p:txBody>
      </p:sp>
    </p:spTree>
    <p:extLst>
      <p:ext uri="{BB962C8B-B14F-4D97-AF65-F5344CB8AC3E}">
        <p14:creationId xmlns:p14="http://schemas.microsoft.com/office/powerpoint/2010/main" val="4022604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 code in </a:t>
            </a:r>
          </a:p>
        </p:txBody>
      </p:sp>
      <p:sp>
        <p:nvSpPr>
          <p:cNvPr id="4" name="Slide Number Placeholder 3"/>
          <p:cNvSpPr>
            <a:spLocks noGrp="1"/>
          </p:cNvSpPr>
          <p:nvPr>
            <p:ph type="sldNum" sz="quarter" idx="5"/>
          </p:nvPr>
        </p:nvSpPr>
        <p:spPr/>
        <p:txBody>
          <a:bodyPr/>
          <a:lstStyle/>
          <a:p>
            <a:fld id="{0888DEC1-F2AB-4DD2-8E1F-AE80EFAA4036}" type="slidenum">
              <a:rPr lang="en-US" smtClean="0"/>
              <a:t>17</a:t>
            </a:fld>
            <a:endParaRPr lang="en-US"/>
          </a:p>
        </p:txBody>
      </p:sp>
    </p:spTree>
    <p:extLst>
      <p:ext uri="{BB962C8B-B14F-4D97-AF65-F5344CB8AC3E}">
        <p14:creationId xmlns:p14="http://schemas.microsoft.com/office/powerpoint/2010/main" val="3086275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https://redmondmag.com/articles/2023/05/05/building-apis-for-databases.aspx</a:t>
            </a:r>
            <a:endParaRPr lang="en-GB" dirty="0"/>
          </a:p>
          <a:p>
            <a:endParaRPr lang="en-GB" dirty="0"/>
          </a:p>
          <a:p>
            <a:r>
              <a:rPr lang="en-GB" dirty="0"/>
              <a:t>Lot of integration options for Azure SQL Databases</a:t>
            </a:r>
          </a:p>
        </p:txBody>
      </p:sp>
      <p:sp>
        <p:nvSpPr>
          <p:cNvPr id="4" name="Slide Number Placeholder 3"/>
          <p:cNvSpPr>
            <a:spLocks noGrp="1"/>
          </p:cNvSpPr>
          <p:nvPr>
            <p:ph type="sldNum" sz="quarter" idx="5"/>
          </p:nvPr>
        </p:nvSpPr>
        <p:spPr/>
        <p:txBody>
          <a:bodyPr/>
          <a:lstStyle/>
          <a:p>
            <a:fld id="{0888DEC1-F2AB-4DD2-8E1F-AE80EFAA4036}" type="slidenum">
              <a:rPr lang="en-US" smtClean="0"/>
              <a:t>18</a:t>
            </a:fld>
            <a:endParaRPr lang="en-US"/>
          </a:p>
        </p:txBody>
      </p:sp>
    </p:spTree>
    <p:extLst>
      <p:ext uri="{BB962C8B-B14F-4D97-AF65-F5344CB8AC3E}">
        <p14:creationId xmlns:p14="http://schemas.microsoft.com/office/powerpoint/2010/main" val="540077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E065C3E-6590-437D-A330-DEC8E2D2EEDE}" type="slidenum">
              <a:rPr lang="en-US" smtClean="0"/>
              <a:t>19</a:t>
            </a:fld>
            <a:endParaRPr lang="en-US"/>
          </a:p>
        </p:txBody>
      </p:sp>
    </p:spTree>
    <p:extLst>
      <p:ext uri="{BB962C8B-B14F-4D97-AF65-F5344CB8AC3E}">
        <p14:creationId xmlns:p14="http://schemas.microsoft.com/office/powerpoint/2010/main" val="3206239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inventory system</a:t>
            </a:r>
          </a:p>
          <a:p>
            <a:pPr marL="171450" indent="-171450">
              <a:buFontTx/>
              <a:buChar char="-"/>
            </a:pPr>
            <a:r>
              <a:rPr lang="en-GB" dirty="0"/>
              <a:t>What do we have</a:t>
            </a:r>
          </a:p>
          <a:p>
            <a:pPr marL="171450" indent="-171450">
              <a:buFontTx/>
              <a:buChar char="-"/>
            </a:pPr>
            <a:r>
              <a:rPr lang="en-GB" dirty="0" err="1"/>
              <a:t>Whats</a:t>
            </a:r>
            <a:r>
              <a:rPr lang="en-GB" dirty="0"/>
              <a:t> important</a:t>
            </a:r>
          </a:p>
          <a:p>
            <a:pPr marL="171450" indent="-171450">
              <a:buFontTx/>
              <a:buChar char="-"/>
            </a:pPr>
            <a:r>
              <a:rPr lang="en-GB" dirty="0"/>
              <a:t>Patch levels</a:t>
            </a:r>
          </a:p>
          <a:p>
            <a:pPr marL="171450" indent="-171450">
              <a:buFontTx/>
              <a:buChar char="-"/>
            </a:pPr>
            <a:endParaRPr lang="en-GB" dirty="0"/>
          </a:p>
          <a:p>
            <a:r>
              <a:rPr lang="en-GB" dirty="0"/>
              <a:t>How traditional inventory system work</a:t>
            </a:r>
          </a:p>
          <a:p>
            <a:pPr marL="171450" indent="-171450">
              <a:buFontTx/>
              <a:buChar char="-"/>
            </a:pPr>
            <a:r>
              <a:rPr lang="en-GB" dirty="0"/>
              <a:t>collect daily</a:t>
            </a:r>
          </a:p>
          <a:p>
            <a:pPr marL="171450" indent="-171450">
              <a:buFontTx/>
              <a:buChar char="-"/>
            </a:pPr>
            <a:r>
              <a:rPr lang="en-GB" dirty="0"/>
              <a:t>Update inventory system</a:t>
            </a:r>
          </a:p>
          <a:p>
            <a:pPr marL="171450" indent="-171450">
              <a:buFontTx/>
              <a:buChar char="-"/>
            </a:pPr>
            <a:endParaRPr lang="en-GB" dirty="0"/>
          </a:p>
          <a:p>
            <a:pPr marL="0" indent="0">
              <a:buFontTx/>
              <a:buNone/>
            </a:pPr>
            <a:r>
              <a:rPr lang="en-GB" dirty="0"/>
              <a:t>What if we flip this around?</a:t>
            </a:r>
          </a:p>
          <a:p>
            <a:pPr marL="0" indent="0">
              <a:buFontTx/>
              <a:buNone/>
            </a:pPr>
            <a:endParaRPr lang="en-GB" dirty="0"/>
          </a:p>
        </p:txBody>
      </p:sp>
      <p:sp>
        <p:nvSpPr>
          <p:cNvPr id="4" name="Slide Number Placeholder 3"/>
          <p:cNvSpPr>
            <a:spLocks noGrp="1"/>
          </p:cNvSpPr>
          <p:nvPr>
            <p:ph type="sldNum" sz="quarter" idx="5"/>
          </p:nvPr>
        </p:nvSpPr>
        <p:spPr/>
        <p:txBody>
          <a:bodyPr/>
          <a:lstStyle/>
          <a:p>
            <a:fld id="{0888DEC1-F2AB-4DD2-8E1F-AE80EFAA4036}" type="slidenum">
              <a:rPr lang="en-US" smtClean="0"/>
              <a:t>3</a:t>
            </a:fld>
            <a:endParaRPr lang="en-US"/>
          </a:p>
        </p:txBody>
      </p:sp>
    </p:spTree>
    <p:extLst>
      <p:ext uri="{BB962C8B-B14F-4D97-AF65-F5344CB8AC3E}">
        <p14:creationId xmlns:p14="http://schemas.microsoft.com/office/powerpoint/2010/main" val="3159471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Then I was thinking about </a:t>
            </a:r>
            <a:r>
              <a:rPr lang="en-GB" dirty="0" err="1"/>
              <a:t>IaC</a:t>
            </a:r>
            <a:r>
              <a:rPr lang="en-GB" dirty="0"/>
              <a:t> and what if … the inventory database was ‘single source of truth’ or the ‘golden record’ </a:t>
            </a:r>
          </a:p>
          <a:p>
            <a:endParaRPr lang="en-GB" dirty="0"/>
          </a:p>
          <a:p>
            <a:r>
              <a:rPr lang="en-GB" dirty="0"/>
              <a:t>What if I have a table named </a:t>
            </a:r>
            <a:r>
              <a:rPr lang="en-GB" dirty="0" err="1"/>
              <a:t>SqlDbs</a:t>
            </a:r>
            <a:r>
              <a:rPr lang="en-GB" dirty="0"/>
              <a:t> that not only keeps track of our deployed Azure SQL </a:t>
            </a:r>
            <a:r>
              <a:rPr lang="en-GB" dirty="0" err="1"/>
              <a:t>Dbs</a:t>
            </a:r>
            <a:r>
              <a:rPr lang="en-GB" dirty="0"/>
              <a:t> – but deploys them if there are new rows in there </a:t>
            </a:r>
          </a:p>
          <a:p>
            <a:endParaRPr lang="en-GB" dirty="0"/>
          </a:p>
          <a:p>
            <a:r>
              <a:rPr lang="en-GB" dirty="0"/>
              <a:t>This session is going to attempt to explain a bunch of cool tech that’ll make this happen – and we should end up with a table in a database that is the single source of truth for our storage accounts in Azure</a:t>
            </a:r>
          </a:p>
          <a:p>
            <a:endParaRPr lang="en-GB" dirty="0"/>
          </a:p>
          <a:p>
            <a:endParaRPr lang="en-GB" dirty="0"/>
          </a:p>
        </p:txBody>
      </p:sp>
      <p:sp>
        <p:nvSpPr>
          <p:cNvPr id="4" name="Slide Number Placeholder 3"/>
          <p:cNvSpPr>
            <a:spLocks noGrp="1"/>
          </p:cNvSpPr>
          <p:nvPr>
            <p:ph type="sldNum" sz="quarter" idx="5"/>
          </p:nvPr>
        </p:nvSpPr>
        <p:spPr/>
        <p:txBody>
          <a:bodyPr/>
          <a:lstStyle/>
          <a:p>
            <a:fld id="{0888DEC1-F2AB-4DD2-8E1F-AE80EFAA4036}" type="slidenum">
              <a:rPr lang="en-US" smtClean="0"/>
              <a:t>4</a:t>
            </a:fld>
            <a:endParaRPr lang="en-US"/>
          </a:p>
        </p:txBody>
      </p:sp>
    </p:spTree>
    <p:extLst>
      <p:ext uri="{BB962C8B-B14F-4D97-AF65-F5344CB8AC3E}">
        <p14:creationId xmlns:p14="http://schemas.microsoft.com/office/powerpoint/2010/main" val="782524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88DEC1-F2AB-4DD2-8E1F-AE80EFAA4036}" type="slidenum">
              <a:rPr lang="en-US" smtClean="0"/>
              <a:t>5</a:t>
            </a:fld>
            <a:endParaRPr lang="en-US"/>
          </a:p>
        </p:txBody>
      </p:sp>
    </p:spTree>
    <p:extLst>
      <p:ext uri="{BB962C8B-B14F-4D97-AF65-F5344CB8AC3E}">
        <p14:creationId xmlns:p14="http://schemas.microsoft.com/office/powerpoint/2010/main" val="822266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 preview</a:t>
            </a:r>
          </a:p>
          <a:p>
            <a:pPr marL="171450" indent="-171450">
              <a:buFontTx/>
              <a:buChar char="-"/>
            </a:pPr>
            <a:r>
              <a:rPr lang="en-GB" dirty="0"/>
              <a:t>Normal SLAs do not apply</a:t>
            </a:r>
          </a:p>
          <a:p>
            <a:pPr marL="171450" indent="-171450">
              <a:buFontTx/>
              <a:buChar char="-"/>
            </a:pPr>
            <a:r>
              <a:rPr lang="en-GB" dirty="0"/>
              <a:t>Things might change </a:t>
            </a:r>
          </a:p>
          <a:p>
            <a:pPr marL="171450" indent="-171450">
              <a:buFontTx/>
              <a:buChar char="-"/>
            </a:pPr>
            <a:endParaRPr lang="en-GB" dirty="0"/>
          </a:p>
          <a:p>
            <a:pPr marL="171450" indent="-171450">
              <a:buFontTx/>
              <a:buChar char="-"/>
            </a:pPr>
            <a:endParaRPr lang="en-GB" dirty="0"/>
          </a:p>
          <a:p>
            <a:pPr marL="0" indent="0">
              <a:buFontTx/>
              <a:buNone/>
            </a:pPr>
            <a:r>
              <a:rPr lang="en-GB" dirty="0"/>
              <a:t>System stored procedure </a:t>
            </a:r>
          </a:p>
          <a:p>
            <a:pPr marL="171450" indent="-171450">
              <a:buFontTx/>
              <a:buChar char="-"/>
            </a:pPr>
            <a:r>
              <a:rPr lang="en-GB" dirty="0"/>
              <a:t>Supply the </a:t>
            </a:r>
            <a:r>
              <a:rPr lang="en-GB" dirty="0" err="1"/>
              <a:t>url</a:t>
            </a:r>
            <a:r>
              <a:rPr lang="en-GB" dirty="0"/>
              <a:t> of the HTTPS REST endpoint to call</a:t>
            </a:r>
          </a:p>
          <a:p>
            <a:pPr marL="171450" indent="-171450">
              <a:buFontTx/>
              <a:buChar char="-"/>
            </a:pPr>
            <a:r>
              <a:rPr lang="en-GB" dirty="0"/>
              <a:t>Send a JSON payload</a:t>
            </a:r>
          </a:p>
          <a:p>
            <a:pPr marL="171450" indent="-171450">
              <a:buFontTx/>
              <a:buChar char="-"/>
            </a:pPr>
            <a:r>
              <a:rPr lang="en-GB" dirty="0"/>
              <a:t>@credential parameter to include DATABASE SCOPED CREDENTIAL</a:t>
            </a:r>
          </a:p>
          <a:p>
            <a:pPr marL="171450" indent="-171450">
              <a:buFontTx/>
              <a:buChar char="-"/>
            </a:pPr>
            <a:r>
              <a:rPr lang="en-GB" dirty="0"/>
              <a:t>Receive a response in JSON</a:t>
            </a:r>
          </a:p>
          <a:p>
            <a:pPr marL="0" indent="0">
              <a:buFontTx/>
              <a:buNone/>
            </a:pPr>
            <a:endParaRPr lang="en-GB" dirty="0"/>
          </a:p>
          <a:p>
            <a:pPr marL="0" indent="0">
              <a:buFontTx/>
              <a:buNone/>
            </a:pPr>
            <a:r>
              <a:rPr lang="en-GB" dirty="0"/>
              <a:t>Permission to run this</a:t>
            </a:r>
          </a:p>
          <a:p>
            <a:pPr marL="171450" indent="-171450">
              <a:buFontTx/>
              <a:buChar char="-"/>
            </a:pPr>
            <a:r>
              <a:rPr lang="en-GB" dirty="0"/>
              <a:t>EXECUTE ANY EXTERNAL ENDPOINT</a:t>
            </a:r>
          </a:p>
          <a:p>
            <a:pPr marL="171450" indent="-171450">
              <a:buFontTx/>
              <a:buChar char="-"/>
            </a:pPr>
            <a:endParaRPr lang="en-GB" dirty="0"/>
          </a:p>
          <a:p>
            <a:pPr marL="0" indent="0">
              <a:buFontTx/>
              <a:buNone/>
            </a:pPr>
            <a:r>
              <a:rPr lang="en-GB" dirty="0"/>
              <a:t>What’s an allowed endpoint? On the next slide</a:t>
            </a:r>
          </a:p>
          <a:p>
            <a:pPr marL="171450" indent="-171450">
              <a:buFontTx/>
              <a:buChar char="-"/>
            </a:pPr>
            <a:endParaRPr lang="en-GB" dirty="0"/>
          </a:p>
          <a:p>
            <a:pPr marL="0" indent="0">
              <a:buFontTx/>
              <a:buNone/>
            </a:pPr>
            <a:endParaRPr lang="en-GB" dirty="0"/>
          </a:p>
        </p:txBody>
      </p:sp>
      <p:sp>
        <p:nvSpPr>
          <p:cNvPr id="4" name="Slide Number Placeholder 3"/>
          <p:cNvSpPr>
            <a:spLocks noGrp="1"/>
          </p:cNvSpPr>
          <p:nvPr>
            <p:ph type="sldNum" sz="quarter" idx="5"/>
          </p:nvPr>
        </p:nvSpPr>
        <p:spPr/>
        <p:txBody>
          <a:bodyPr/>
          <a:lstStyle/>
          <a:p>
            <a:fld id="{0888DEC1-F2AB-4DD2-8E1F-AE80EFAA4036}" type="slidenum">
              <a:rPr lang="en-US" smtClean="0"/>
              <a:t>6</a:t>
            </a:fld>
            <a:endParaRPr lang="en-US"/>
          </a:p>
        </p:txBody>
      </p:sp>
    </p:spTree>
    <p:extLst>
      <p:ext uri="{BB962C8B-B14F-4D97-AF65-F5344CB8AC3E}">
        <p14:creationId xmlns:p14="http://schemas.microsoft.com/office/powerpoint/2010/main" val="4119805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DATABASE SCOPED CREDENTIAL to store the authentication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HTTPEndpointHeaders</a:t>
            </a:r>
            <a:r>
              <a:rPr lang="en-GB" dirty="0"/>
              <a:t> – use to add the credential to your request header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HTTPEndpointQueryString</a:t>
            </a:r>
            <a:r>
              <a:rPr lang="en-US" dirty="0"/>
              <a:t> – adds to the query string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Managed Identity – authentication info is taken from the System-Assigned Managed Identity of the Azure SQL Server and passed in request headers. Set the secret to the </a:t>
            </a:r>
            <a:r>
              <a:rPr lang="en-US" dirty="0" err="1"/>
              <a:t>app_id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Both system-assigned and user-assigned managed identities are supported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p>
        </p:txBody>
      </p:sp>
      <p:sp>
        <p:nvSpPr>
          <p:cNvPr id="4" name="Slide Number Placeholder 3"/>
          <p:cNvSpPr>
            <a:spLocks noGrp="1"/>
          </p:cNvSpPr>
          <p:nvPr>
            <p:ph type="sldNum" sz="quarter" idx="5"/>
          </p:nvPr>
        </p:nvSpPr>
        <p:spPr/>
        <p:txBody>
          <a:bodyPr/>
          <a:lstStyle/>
          <a:p>
            <a:fld id="{0888DEC1-F2AB-4DD2-8E1F-AE80EFAA4036}" type="slidenum">
              <a:rPr lang="en-US" smtClean="0"/>
              <a:t>7</a:t>
            </a:fld>
            <a:endParaRPr lang="en-US"/>
          </a:p>
        </p:txBody>
      </p:sp>
    </p:spTree>
    <p:extLst>
      <p:ext uri="{BB962C8B-B14F-4D97-AF65-F5344CB8AC3E}">
        <p14:creationId xmlns:p14="http://schemas.microsoft.com/office/powerpoint/2010/main" val="3082115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hlinkClick r:id="rId3"/>
              </a:rPr>
              <a:t>sp_invoke_external_rest_endpoint</a:t>
            </a:r>
            <a:r>
              <a:rPr lang="en-GB" dirty="0">
                <a:hlinkClick r:id="rId3"/>
              </a:rPr>
              <a:t> (Transact-SQL) - SQL Server | Microsoft Learn</a:t>
            </a:r>
            <a:endParaRPr lang="en-GB" dirty="0"/>
          </a:p>
        </p:txBody>
      </p:sp>
      <p:sp>
        <p:nvSpPr>
          <p:cNvPr id="4" name="Slide Number Placeholder 3"/>
          <p:cNvSpPr>
            <a:spLocks noGrp="1"/>
          </p:cNvSpPr>
          <p:nvPr>
            <p:ph type="sldNum" sz="quarter" idx="5"/>
          </p:nvPr>
        </p:nvSpPr>
        <p:spPr/>
        <p:txBody>
          <a:bodyPr/>
          <a:lstStyle/>
          <a:p>
            <a:fld id="{0888DEC1-F2AB-4DD2-8E1F-AE80EFAA4036}" type="slidenum">
              <a:rPr lang="en-US" smtClean="0"/>
              <a:t>8</a:t>
            </a:fld>
            <a:endParaRPr lang="en-US"/>
          </a:p>
        </p:txBody>
      </p:sp>
    </p:spTree>
    <p:extLst>
      <p:ext uri="{BB962C8B-B14F-4D97-AF65-F5344CB8AC3E}">
        <p14:creationId xmlns:p14="http://schemas.microsoft.com/office/powerpoint/2010/main" val="380197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azure-</a:t>
            </a:r>
            <a:r>
              <a:rPr lang="en-GB" dirty="0" err="1">
                <a:hlinkClick r:id="rId3"/>
              </a:rPr>
              <a:t>sql</a:t>
            </a:r>
            <a:r>
              <a:rPr lang="en-GB" dirty="0">
                <a:hlinkClick r:id="rId3"/>
              </a:rPr>
              <a:t>-</a:t>
            </a:r>
            <a:r>
              <a:rPr lang="en-GB" dirty="0" err="1">
                <a:hlinkClick r:id="rId3"/>
              </a:rPr>
              <a:t>db</a:t>
            </a:r>
            <a:r>
              <a:rPr lang="en-GB" dirty="0">
                <a:hlinkClick r:id="rId3"/>
              </a:rPr>
              <a:t>-invoke-external-rest-endpoints/azure-cognitive-</a:t>
            </a:r>
            <a:r>
              <a:rPr lang="en-GB" dirty="0" err="1">
                <a:hlinkClick r:id="rId3"/>
              </a:rPr>
              <a:t>services.ipynb</a:t>
            </a:r>
            <a:r>
              <a:rPr lang="en-GB" dirty="0">
                <a:hlinkClick r:id="rId3"/>
              </a:rPr>
              <a:t> at main · Azure-Samples/azure-</a:t>
            </a:r>
            <a:r>
              <a:rPr lang="en-GB" dirty="0" err="1">
                <a:hlinkClick r:id="rId3"/>
              </a:rPr>
              <a:t>sql</a:t>
            </a:r>
            <a:r>
              <a:rPr lang="en-GB" dirty="0">
                <a:hlinkClick r:id="rId3"/>
              </a:rPr>
              <a:t>-</a:t>
            </a:r>
            <a:r>
              <a:rPr lang="en-GB" dirty="0" err="1">
                <a:hlinkClick r:id="rId3"/>
              </a:rPr>
              <a:t>db</a:t>
            </a:r>
            <a:r>
              <a:rPr lang="en-GB" dirty="0">
                <a:hlinkClick r:id="rId3"/>
              </a:rPr>
              <a:t>-invoke-external-rest-endpoints · GitHub</a:t>
            </a:r>
            <a:endParaRPr lang="en-GB" dirty="0"/>
          </a:p>
          <a:p>
            <a:endParaRPr lang="en-GB" dirty="0"/>
          </a:p>
          <a:p>
            <a:pPr lvl="0"/>
            <a:r>
              <a:rPr lang="en-GB" dirty="0"/>
              <a:t>Azure Cognitive Services</a:t>
            </a:r>
            <a:endParaRPr lang="en-US" dirty="0"/>
          </a:p>
          <a:p>
            <a:pPr lvl="1"/>
            <a:r>
              <a:rPr lang="en-GB" dirty="0"/>
              <a:t>Anomaly detection (table growth sizes)</a:t>
            </a:r>
            <a:endParaRPr lang="en-US" dirty="0"/>
          </a:p>
          <a:p>
            <a:endParaRPr lang="en-GB" dirty="0"/>
          </a:p>
          <a:p>
            <a:pPr lvl="0"/>
            <a:r>
              <a:rPr lang="en-GB" dirty="0"/>
              <a:t>REST API published by API Management</a:t>
            </a:r>
            <a:endParaRPr lang="en-US" dirty="0"/>
          </a:p>
          <a:p>
            <a:pPr lvl="1"/>
            <a:r>
              <a:rPr lang="en-GB" dirty="0"/>
              <a:t>OPENAPI Specification</a:t>
            </a:r>
            <a:endParaRPr lang="en-US"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PowerBI</a:t>
            </a:r>
            <a:r>
              <a:rPr lang="en-GB" dirty="0"/>
              <a:t> - Execute DAX queries against published dataset</a:t>
            </a:r>
            <a:endParaRPr lang="en-US" dirty="0"/>
          </a:p>
          <a:p>
            <a:endParaRPr lang="en-GB" dirty="0"/>
          </a:p>
        </p:txBody>
      </p:sp>
      <p:sp>
        <p:nvSpPr>
          <p:cNvPr id="4" name="Slide Number Placeholder 3"/>
          <p:cNvSpPr>
            <a:spLocks noGrp="1"/>
          </p:cNvSpPr>
          <p:nvPr>
            <p:ph type="sldNum" sz="quarter" idx="5"/>
          </p:nvPr>
        </p:nvSpPr>
        <p:spPr/>
        <p:txBody>
          <a:bodyPr/>
          <a:lstStyle/>
          <a:p>
            <a:fld id="{0888DEC1-F2AB-4DD2-8E1F-AE80EFAA4036}" type="slidenum">
              <a:rPr lang="en-US" smtClean="0"/>
              <a:t>9</a:t>
            </a:fld>
            <a:endParaRPr lang="en-US"/>
          </a:p>
        </p:txBody>
      </p:sp>
    </p:spTree>
    <p:extLst>
      <p:ext uri="{BB962C8B-B14F-4D97-AF65-F5344CB8AC3E}">
        <p14:creationId xmlns:p14="http://schemas.microsoft.com/office/powerpoint/2010/main" val="4180819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azure-</a:t>
            </a:r>
            <a:r>
              <a:rPr lang="en-GB" dirty="0" err="1">
                <a:hlinkClick r:id="rId3"/>
              </a:rPr>
              <a:t>sql</a:t>
            </a:r>
            <a:r>
              <a:rPr lang="en-GB" dirty="0">
                <a:hlinkClick r:id="rId3"/>
              </a:rPr>
              <a:t>-</a:t>
            </a:r>
            <a:r>
              <a:rPr lang="en-GB" dirty="0" err="1">
                <a:hlinkClick r:id="rId3"/>
              </a:rPr>
              <a:t>db</a:t>
            </a:r>
            <a:r>
              <a:rPr lang="en-GB" dirty="0">
                <a:hlinkClick r:id="rId3"/>
              </a:rPr>
              <a:t>-invoke-external-rest-endpoints/azure-cognitive-</a:t>
            </a:r>
            <a:r>
              <a:rPr lang="en-GB" dirty="0" err="1">
                <a:hlinkClick r:id="rId3"/>
              </a:rPr>
              <a:t>services.ipynb</a:t>
            </a:r>
            <a:r>
              <a:rPr lang="en-GB" dirty="0">
                <a:hlinkClick r:id="rId3"/>
              </a:rPr>
              <a:t> at main · Azure-Samples/azure-</a:t>
            </a:r>
            <a:r>
              <a:rPr lang="en-GB" dirty="0" err="1">
                <a:hlinkClick r:id="rId3"/>
              </a:rPr>
              <a:t>sql</a:t>
            </a:r>
            <a:r>
              <a:rPr lang="en-GB" dirty="0">
                <a:hlinkClick r:id="rId3"/>
              </a:rPr>
              <a:t>-</a:t>
            </a:r>
            <a:r>
              <a:rPr lang="en-GB" dirty="0" err="1">
                <a:hlinkClick r:id="rId3"/>
              </a:rPr>
              <a:t>db</a:t>
            </a:r>
            <a:r>
              <a:rPr lang="en-GB" dirty="0">
                <a:hlinkClick r:id="rId3"/>
              </a:rPr>
              <a:t>-invoke-external-rest-endpoints · GitHub</a:t>
            </a:r>
            <a:endParaRPr lang="en-GB" dirty="0"/>
          </a:p>
          <a:p>
            <a:endParaRPr lang="en-GB" dirty="0"/>
          </a:p>
          <a:p>
            <a:pPr lvl="0"/>
            <a:r>
              <a:rPr lang="en-US" dirty="0"/>
              <a:t>Two examples\demos </a:t>
            </a:r>
          </a:p>
          <a:p>
            <a:pPr lvl="0"/>
            <a:endParaRPr lang="en-US" dirty="0"/>
          </a:p>
          <a:p>
            <a:pPr lvl="0"/>
            <a:r>
              <a:rPr lang="en-US" dirty="0"/>
              <a:t>Azure Functions to manage our infrastructure</a:t>
            </a:r>
          </a:p>
          <a:p>
            <a:pPr lvl="0"/>
            <a:endParaRPr lang="en-US" dirty="0"/>
          </a:p>
          <a:p>
            <a:pPr lvl="0"/>
            <a:r>
              <a:rPr lang="en-US" dirty="0"/>
              <a:t>REST API to get data</a:t>
            </a:r>
          </a:p>
          <a:p>
            <a:pPr lvl="0"/>
            <a:r>
              <a:rPr lang="en-US" dirty="0"/>
              <a:t> - maybe this is to get something that relates to the need for storage accounts – get data – insert into table – then call function to create storage accounts</a:t>
            </a:r>
          </a:p>
          <a:p>
            <a:endParaRPr lang="en-GB" dirty="0"/>
          </a:p>
        </p:txBody>
      </p:sp>
      <p:sp>
        <p:nvSpPr>
          <p:cNvPr id="4" name="Slide Number Placeholder 3"/>
          <p:cNvSpPr>
            <a:spLocks noGrp="1"/>
          </p:cNvSpPr>
          <p:nvPr>
            <p:ph type="sldNum" sz="quarter" idx="5"/>
          </p:nvPr>
        </p:nvSpPr>
        <p:spPr/>
        <p:txBody>
          <a:bodyPr/>
          <a:lstStyle/>
          <a:p>
            <a:fld id="{0888DEC1-F2AB-4DD2-8E1F-AE80EFAA4036}" type="slidenum">
              <a:rPr lang="en-US" smtClean="0"/>
              <a:t>10</a:t>
            </a:fld>
            <a:endParaRPr lang="en-US"/>
          </a:p>
        </p:txBody>
      </p:sp>
    </p:spTree>
    <p:extLst>
      <p:ext uri="{BB962C8B-B14F-4D97-AF65-F5344CB8AC3E}">
        <p14:creationId xmlns:p14="http://schemas.microsoft.com/office/powerpoint/2010/main" val="144715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A902B49-72A0-4C63-9A61-7914659C9CBD}"/>
              </a:ext>
            </a:extLst>
          </p:cNvPr>
          <p:cNvSpPr/>
          <p:nvPr userDrawn="1"/>
        </p:nvSpPr>
        <p:spPr>
          <a:xfrm>
            <a:off x="0" y="1"/>
            <a:ext cx="12192000" cy="44775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p:cNvSpPr>
            <a:spLocks noGrp="1"/>
          </p:cNvSpPr>
          <p:nvPr>
            <p:ph type="ctrTitle"/>
          </p:nvPr>
        </p:nvSpPr>
        <p:spPr>
          <a:xfrm>
            <a:off x="462998" y="148324"/>
            <a:ext cx="11266004" cy="2387600"/>
          </a:xfrm>
        </p:spPr>
        <p:txBody>
          <a:bodyPr anchor="b">
            <a:normAutofit/>
          </a:bodyPr>
          <a:lstStyle>
            <a:lvl1pPr algn="ctr">
              <a:defRPr sz="7200">
                <a:latin typeface="+mj-lt"/>
              </a:defRPr>
            </a:lvl1pPr>
          </a:lstStyle>
          <a:p>
            <a:r>
              <a:rPr lang="en-US"/>
              <a:t>Click to edit Master title style</a:t>
            </a:r>
          </a:p>
        </p:txBody>
      </p:sp>
      <p:sp>
        <p:nvSpPr>
          <p:cNvPr id="3" name="Subtitle 2"/>
          <p:cNvSpPr>
            <a:spLocks noGrp="1"/>
          </p:cNvSpPr>
          <p:nvPr>
            <p:ph type="subTitle" idx="1"/>
          </p:nvPr>
        </p:nvSpPr>
        <p:spPr>
          <a:xfrm>
            <a:off x="462998" y="2627999"/>
            <a:ext cx="11266004" cy="1655762"/>
          </a:xfrm>
        </p:spPr>
        <p:txBody>
          <a:bodyPr>
            <a:normAutofit/>
          </a:bodyPr>
          <a:lstStyle>
            <a:lvl1pPr marL="0" indent="0" algn="ctr">
              <a:buNone/>
              <a:defRPr sz="4000">
                <a:solidFill>
                  <a:schemeClr val="bg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7">
            <a:extLst>
              <a:ext uri="{FF2B5EF4-FFF2-40B4-BE49-F238E27FC236}">
                <a16:creationId xmlns:a16="http://schemas.microsoft.com/office/drawing/2014/main" id="{445E4732-EC9F-4EF0-9FFA-B4FE35EF00D0}"/>
              </a:ext>
            </a:extLst>
          </p:cNvPr>
          <p:cNvSpPr/>
          <p:nvPr userDrawn="1"/>
        </p:nvSpPr>
        <p:spPr>
          <a:xfrm>
            <a:off x="0" y="4569653"/>
            <a:ext cx="12192000" cy="10492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Tree>
    <p:extLst>
      <p:ext uri="{BB962C8B-B14F-4D97-AF65-F5344CB8AC3E}">
        <p14:creationId xmlns:p14="http://schemas.microsoft.com/office/powerpoint/2010/main" val="237222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900942"/>
            <a:ext cx="5157787"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1764196"/>
            <a:ext cx="5157787" cy="4425467"/>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900942"/>
            <a:ext cx="5183188"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764196"/>
            <a:ext cx="5183188" cy="4425467"/>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a:extLst>
              <a:ext uri="{FF2B5EF4-FFF2-40B4-BE49-F238E27FC236}">
                <a16:creationId xmlns:a16="http://schemas.microsoft.com/office/drawing/2014/main" id="{3DAA8C14-E0FE-4A97-BB51-67138CFB8B9E}"/>
              </a:ext>
            </a:extLst>
          </p:cNvPr>
          <p:cNvSpPr>
            <a:spLocks noGrp="1"/>
          </p:cNvSpPr>
          <p:nvPr>
            <p:ph type="title"/>
          </p:nvPr>
        </p:nvSpPr>
        <p:spPr>
          <a:xfrm>
            <a:off x="838200" y="1"/>
            <a:ext cx="10515600" cy="818650"/>
          </a:xfrm>
        </p:spPr>
        <p:txBody>
          <a:bodyPr/>
          <a:lstStyle/>
          <a:p>
            <a:r>
              <a:rPr lang="en-US"/>
              <a:t>Click to edit Master title style</a:t>
            </a:r>
          </a:p>
        </p:txBody>
      </p:sp>
    </p:spTree>
    <p:extLst>
      <p:ext uri="{BB962C8B-B14F-4D97-AF65-F5344CB8AC3E}">
        <p14:creationId xmlns:p14="http://schemas.microsoft.com/office/powerpoint/2010/main" val="211426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6168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090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Footer Onl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AB3BF9-B483-4A5B-88B0-E6D4DB9A0D0D}"/>
              </a:ext>
            </a:extLst>
          </p:cNvPr>
          <p:cNvSpPr/>
          <p:nvPr userDrawn="1"/>
        </p:nvSpPr>
        <p:spPr>
          <a:xfrm>
            <a:off x="-4788" y="6238027"/>
            <a:ext cx="12196787" cy="624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E2A59B1-0385-485D-A8E8-F9AEDADE7628}"/>
              </a:ext>
            </a:extLst>
          </p:cNvPr>
          <p:cNvSpPr txBox="1"/>
          <p:nvPr userDrawn="1"/>
        </p:nvSpPr>
        <p:spPr>
          <a:xfrm>
            <a:off x="220223" y="6365741"/>
            <a:ext cx="1421868" cy="369332"/>
          </a:xfrm>
          <a:prstGeom prst="rect">
            <a:avLst/>
          </a:prstGeom>
          <a:noFill/>
        </p:spPr>
        <p:txBody>
          <a:bodyPr wrap="square" rtlCol="0">
            <a:spAutoFit/>
          </a:bodyPr>
          <a:lstStyle/>
          <a:p>
            <a:r>
              <a:rPr lang="en-US">
                <a:solidFill>
                  <a:schemeClr val="bg2"/>
                </a:solidFill>
              </a:rPr>
              <a:t>@</a:t>
            </a:r>
            <a:r>
              <a:rPr lang="en-US" err="1">
                <a:solidFill>
                  <a:schemeClr val="bg2"/>
                </a:solidFill>
              </a:rPr>
              <a:t>jpomfret</a:t>
            </a:r>
            <a:endParaRPr lang="en-US">
              <a:solidFill>
                <a:schemeClr val="bg2"/>
              </a:solidFill>
            </a:endParaRPr>
          </a:p>
        </p:txBody>
      </p:sp>
      <p:sp>
        <p:nvSpPr>
          <p:cNvPr id="4" name="TextBox 3">
            <a:extLst>
              <a:ext uri="{FF2B5EF4-FFF2-40B4-BE49-F238E27FC236}">
                <a16:creationId xmlns:a16="http://schemas.microsoft.com/office/drawing/2014/main" id="{867F2C48-004D-4652-B4A5-A2D984F39C8A}"/>
              </a:ext>
            </a:extLst>
          </p:cNvPr>
          <p:cNvSpPr txBox="1"/>
          <p:nvPr userDrawn="1"/>
        </p:nvSpPr>
        <p:spPr>
          <a:xfrm>
            <a:off x="5163246" y="6373769"/>
            <a:ext cx="1860717" cy="369332"/>
          </a:xfrm>
          <a:prstGeom prst="rect">
            <a:avLst/>
          </a:prstGeom>
          <a:noFill/>
        </p:spPr>
        <p:txBody>
          <a:bodyPr wrap="square" rtlCol="0">
            <a:spAutoFit/>
          </a:bodyPr>
          <a:lstStyle/>
          <a:p>
            <a:pPr algn="ctr"/>
            <a:r>
              <a:rPr lang="en-US">
                <a:solidFill>
                  <a:schemeClr val="bg2"/>
                </a:solidFill>
              </a:rPr>
              <a:t>JessPomfret.com</a:t>
            </a:r>
          </a:p>
        </p:txBody>
      </p:sp>
      <p:sp>
        <p:nvSpPr>
          <p:cNvPr id="5" name="TextBox 4">
            <a:extLst>
              <a:ext uri="{FF2B5EF4-FFF2-40B4-BE49-F238E27FC236}">
                <a16:creationId xmlns:a16="http://schemas.microsoft.com/office/drawing/2014/main" id="{60398F6E-254A-43F3-87CE-2FD2EBB714AC}"/>
              </a:ext>
            </a:extLst>
          </p:cNvPr>
          <p:cNvSpPr txBox="1"/>
          <p:nvPr userDrawn="1"/>
        </p:nvSpPr>
        <p:spPr>
          <a:xfrm>
            <a:off x="8794517" y="6386087"/>
            <a:ext cx="3092681" cy="369332"/>
          </a:xfrm>
          <a:prstGeom prst="rect">
            <a:avLst/>
          </a:prstGeom>
          <a:noFill/>
        </p:spPr>
        <p:txBody>
          <a:bodyPr wrap="square" rtlCol="0">
            <a:spAutoFit/>
          </a:bodyPr>
          <a:lstStyle/>
          <a:p>
            <a:pPr algn="r"/>
            <a:r>
              <a:rPr lang="en-US">
                <a:solidFill>
                  <a:schemeClr val="bg2"/>
                </a:solidFill>
              </a:rPr>
              <a:t>jpomfret7@gmail.com</a:t>
            </a:r>
          </a:p>
        </p:txBody>
      </p:sp>
    </p:spTree>
    <p:extLst>
      <p:ext uri="{BB962C8B-B14F-4D97-AF65-F5344CB8AC3E}">
        <p14:creationId xmlns:p14="http://schemas.microsoft.com/office/powerpoint/2010/main" val="1912084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B1A997-9791-4156-97DF-C8099900C89F}"/>
              </a:ext>
            </a:extLst>
          </p:cNvPr>
          <p:cNvSpPr/>
          <p:nvPr userDrawn="1"/>
        </p:nvSpPr>
        <p:spPr>
          <a:xfrm>
            <a:off x="1" y="-3"/>
            <a:ext cx="5054048" cy="6793393"/>
          </a:xfrm>
          <a:prstGeom prst="rect">
            <a:avLst/>
          </a:prstGeom>
          <a:solidFill>
            <a:schemeClr val="accent5"/>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8052" y="198783"/>
            <a:ext cx="4453973" cy="1406387"/>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98783"/>
            <a:ext cx="6690760" cy="5662267"/>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18052" y="1791200"/>
            <a:ext cx="4453973" cy="4077788"/>
          </a:xfrm>
        </p:spPr>
        <p:txBody>
          <a:bodyPr/>
          <a:lstStyle>
            <a:lvl1pPr marL="0" indent="0">
              <a:buNone/>
              <a:defRPr sz="160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Rectangle 8">
            <a:extLst>
              <a:ext uri="{FF2B5EF4-FFF2-40B4-BE49-F238E27FC236}">
                <a16:creationId xmlns:a16="http://schemas.microsoft.com/office/drawing/2014/main" id="{182329C1-CAB7-4D96-94DE-EFD94A0A79DF}"/>
              </a:ext>
            </a:extLst>
          </p:cNvPr>
          <p:cNvSpPr/>
          <p:nvPr userDrawn="1"/>
        </p:nvSpPr>
        <p:spPr>
          <a:xfrm>
            <a:off x="-4788" y="6238027"/>
            <a:ext cx="12196787" cy="624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BF4D2D5C-A92B-428B-9CE0-B4990F4EEF7A}"/>
              </a:ext>
            </a:extLst>
          </p:cNvPr>
          <p:cNvSpPr txBox="1"/>
          <p:nvPr userDrawn="1"/>
        </p:nvSpPr>
        <p:spPr>
          <a:xfrm>
            <a:off x="5163246" y="6373769"/>
            <a:ext cx="1860717" cy="369332"/>
          </a:xfrm>
          <a:prstGeom prst="rect">
            <a:avLst/>
          </a:prstGeom>
          <a:noFill/>
        </p:spPr>
        <p:txBody>
          <a:bodyPr wrap="square" rtlCol="0">
            <a:spAutoFit/>
          </a:bodyPr>
          <a:lstStyle/>
          <a:p>
            <a:pPr algn="ctr"/>
            <a:r>
              <a:rPr lang="en-US">
                <a:solidFill>
                  <a:schemeClr val="bg2"/>
                </a:solidFill>
              </a:rPr>
              <a:t>JessPomfret.com</a:t>
            </a:r>
          </a:p>
        </p:txBody>
      </p:sp>
      <p:sp>
        <p:nvSpPr>
          <p:cNvPr id="12" name="TextBox 11">
            <a:extLst>
              <a:ext uri="{FF2B5EF4-FFF2-40B4-BE49-F238E27FC236}">
                <a16:creationId xmlns:a16="http://schemas.microsoft.com/office/drawing/2014/main" id="{735B5F8A-0B4E-403E-917E-65006E719095}"/>
              </a:ext>
            </a:extLst>
          </p:cNvPr>
          <p:cNvSpPr txBox="1"/>
          <p:nvPr userDrawn="1"/>
        </p:nvSpPr>
        <p:spPr>
          <a:xfrm>
            <a:off x="8794517" y="6386087"/>
            <a:ext cx="3092681" cy="369332"/>
          </a:xfrm>
          <a:prstGeom prst="rect">
            <a:avLst/>
          </a:prstGeom>
          <a:noFill/>
        </p:spPr>
        <p:txBody>
          <a:bodyPr wrap="square" rtlCol="0">
            <a:spAutoFit/>
          </a:bodyPr>
          <a:lstStyle/>
          <a:p>
            <a:pPr algn="r"/>
            <a:r>
              <a:rPr lang="en-US">
                <a:solidFill>
                  <a:schemeClr val="bg2"/>
                </a:solidFill>
              </a:rPr>
              <a:t>jpomfret7@gmail.com</a:t>
            </a:r>
          </a:p>
        </p:txBody>
      </p:sp>
      <p:cxnSp>
        <p:nvCxnSpPr>
          <p:cNvPr id="13" name="Straight Connector 12">
            <a:extLst>
              <a:ext uri="{FF2B5EF4-FFF2-40B4-BE49-F238E27FC236}">
                <a16:creationId xmlns:a16="http://schemas.microsoft.com/office/drawing/2014/main" id="{16BDBD6F-0498-49D4-A54B-7410CFDC78EC}"/>
              </a:ext>
            </a:extLst>
          </p:cNvPr>
          <p:cNvCxnSpPr>
            <a:cxnSpLocks/>
          </p:cNvCxnSpPr>
          <p:nvPr userDrawn="1"/>
        </p:nvCxnSpPr>
        <p:spPr>
          <a:xfrm>
            <a:off x="-4788" y="1663485"/>
            <a:ext cx="5058837"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8866A67-DB47-FA06-6AD9-39AF3A4B8C72}"/>
              </a:ext>
            </a:extLst>
          </p:cNvPr>
          <p:cNvSpPr txBox="1"/>
          <p:nvPr userDrawn="1"/>
        </p:nvSpPr>
        <p:spPr>
          <a:xfrm>
            <a:off x="517229" y="6378792"/>
            <a:ext cx="3687125" cy="369332"/>
          </a:xfrm>
          <a:prstGeom prst="rect">
            <a:avLst/>
          </a:prstGeom>
          <a:noFill/>
        </p:spPr>
        <p:txBody>
          <a:bodyPr wrap="square" rtlCol="0">
            <a:spAutoFit/>
          </a:bodyPr>
          <a:lstStyle/>
          <a:p>
            <a:r>
              <a:rPr lang="en-US" dirty="0" err="1">
                <a:solidFill>
                  <a:schemeClr val="bg2"/>
                </a:solidFill>
              </a:rPr>
              <a:t>jpomfret</a:t>
            </a:r>
            <a:endParaRPr lang="en-US" dirty="0">
              <a:solidFill>
                <a:schemeClr val="bg2"/>
              </a:solidFill>
            </a:endParaRPr>
          </a:p>
        </p:txBody>
      </p:sp>
      <p:pic>
        <p:nvPicPr>
          <p:cNvPr id="6" name="Picture 5" descr="A blue and black logo&#10;&#10;Description automatically generated with medium confidence">
            <a:extLst>
              <a:ext uri="{FF2B5EF4-FFF2-40B4-BE49-F238E27FC236}">
                <a16:creationId xmlns:a16="http://schemas.microsoft.com/office/drawing/2014/main" id="{7348DD29-C3B0-C314-27A2-4A0B267C37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2428" y="6384642"/>
            <a:ext cx="389854" cy="331529"/>
          </a:xfrm>
          <a:prstGeom prst="rect">
            <a:avLst/>
          </a:prstGeom>
        </p:spPr>
      </p:pic>
    </p:spTree>
    <p:extLst>
      <p:ext uri="{BB962C8B-B14F-4D97-AF65-F5344CB8AC3E}">
        <p14:creationId xmlns:p14="http://schemas.microsoft.com/office/powerpoint/2010/main" val="2258670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36151D4-DB60-411B-A528-50BAE53F57B2}"/>
              </a:ext>
            </a:extLst>
          </p:cNvPr>
          <p:cNvSpPr/>
          <p:nvPr userDrawn="1"/>
        </p:nvSpPr>
        <p:spPr>
          <a:xfrm>
            <a:off x="1" y="-3"/>
            <a:ext cx="5054048" cy="6793393"/>
          </a:xfrm>
          <a:prstGeom prst="rect">
            <a:avLst/>
          </a:prstGeom>
          <a:solidFill>
            <a:schemeClr val="accent5"/>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4A60309D-55BA-4D22-AAD6-E5A0B50ECF2B}"/>
              </a:ext>
            </a:extLst>
          </p:cNvPr>
          <p:cNvCxnSpPr>
            <a:cxnSpLocks/>
          </p:cNvCxnSpPr>
          <p:nvPr userDrawn="1"/>
        </p:nvCxnSpPr>
        <p:spPr>
          <a:xfrm>
            <a:off x="-4788" y="1663485"/>
            <a:ext cx="5058837"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noChangeAspect="1"/>
          </p:cNvSpPr>
          <p:nvPr>
            <p:ph type="pic" idx="1"/>
          </p:nvPr>
        </p:nvSpPr>
        <p:spPr>
          <a:xfrm>
            <a:off x="5183188" y="198783"/>
            <a:ext cx="6704010" cy="56622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F7AEB39-490D-4470-BB4F-F7E09AA2B520}" type="datetimeFigureOut">
              <a:rPr lang="en-US" smtClean="0"/>
              <a:t>5/20/2023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685D492-989E-4C18-9C16-618523FA8F89}" type="slidenum">
              <a:rPr lang="en-US" smtClean="0"/>
              <a:t>‹#›</a:t>
            </a:fld>
            <a:endParaRPr lang="en-US"/>
          </a:p>
        </p:txBody>
      </p:sp>
      <p:sp>
        <p:nvSpPr>
          <p:cNvPr id="9" name="Rectangle 8">
            <a:extLst>
              <a:ext uri="{FF2B5EF4-FFF2-40B4-BE49-F238E27FC236}">
                <a16:creationId xmlns:a16="http://schemas.microsoft.com/office/drawing/2014/main" id="{9C07EFE7-5B1E-4F40-811D-08FCD8D618DD}"/>
              </a:ext>
            </a:extLst>
          </p:cNvPr>
          <p:cNvSpPr/>
          <p:nvPr userDrawn="1"/>
        </p:nvSpPr>
        <p:spPr>
          <a:xfrm>
            <a:off x="-4788" y="6238027"/>
            <a:ext cx="12196787" cy="624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5A214F6-3ED5-45C0-892B-D64E2E5C5F0F}"/>
              </a:ext>
            </a:extLst>
          </p:cNvPr>
          <p:cNvSpPr txBox="1"/>
          <p:nvPr userDrawn="1"/>
        </p:nvSpPr>
        <p:spPr>
          <a:xfrm>
            <a:off x="220222" y="6365741"/>
            <a:ext cx="4114799" cy="369332"/>
          </a:xfrm>
          <a:prstGeom prst="rect">
            <a:avLst/>
          </a:prstGeom>
          <a:noFill/>
        </p:spPr>
        <p:txBody>
          <a:bodyPr wrap="square" rtlCol="0">
            <a:spAutoFit/>
          </a:bodyPr>
          <a:lstStyle/>
          <a:p>
            <a:r>
              <a:rPr lang="en-US">
                <a:solidFill>
                  <a:schemeClr val="bg2"/>
                </a:solidFill>
              </a:rPr>
              <a:t>https://tech.lgbt/@Jpomfret</a:t>
            </a:r>
            <a:endParaRPr lang="en-US" dirty="0">
              <a:solidFill>
                <a:schemeClr val="bg2"/>
              </a:solidFill>
            </a:endParaRPr>
          </a:p>
        </p:txBody>
      </p:sp>
      <p:sp>
        <p:nvSpPr>
          <p:cNvPr id="11" name="TextBox 10">
            <a:extLst>
              <a:ext uri="{FF2B5EF4-FFF2-40B4-BE49-F238E27FC236}">
                <a16:creationId xmlns:a16="http://schemas.microsoft.com/office/drawing/2014/main" id="{B0B38A53-4A23-41D0-8BA1-0FA329586176}"/>
              </a:ext>
            </a:extLst>
          </p:cNvPr>
          <p:cNvSpPr txBox="1"/>
          <p:nvPr userDrawn="1"/>
        </p:nvSpPr>
        <p:spPr>
          <a:xfrm>
            <a:off x="5163246" y="6373769"/>
            <a:ext cx="1860717" cy="369332"/>
          </a:xfrm>
          <a:prstGeom prst="rect">
            <a:avLst/>
          </a:prstGeom>
          <a:noFill/>
        </p:spPr>
        <p:txBody>
          <a:bodyPr wrap="square" rtlCol="0">
            <a:spAutoFit/>
          </a:bodyPr>
          <a:lstStyle/>
          <a:p>
            <a:pPr algn="ctr"/>
            <a:r>
              <a:rPr lang="en-US">
                <a:solidFill>
                  <a:schemeClr val="bg2"/>
                </a:solidFill>
              </a:rPr>
              <a:t>JessPomfret.com</a:t>
            </a:r>
          </a:p>
        </p:txBody>
      </p:sp>
      <p:sp>
        <p:nvSpPr>
          <p:cNvPr id="12" name="TextBox 11">
            <a:extLst>
              <a:ext uri="{FF2B5EF4-FFF2-40B4-BE49-F238E27FC236}">
                <a16:creationId xmlns:a16="http://schemas.microsoft.com/office/drawing/2014/main" id="{8E9766BB-530B-4DC7-AD7C-CC8099056C53}"/>
              </a:ext>
            </a:extLst>
          </p:cNvPr>
          <p:cNvSpPr txBox="1"/>
          <p:nvPr userDrawn="1"/>
        </p:nvSpPr>
        <p:spPr>
          <a:xfrm>
            <a:off x="8794517" y="6386087"/>
            <a:ext cx="3092681" cy="369332"/>
          </a:xfrm>
          <a:prstGeom prst="rect">
            <a:avLst/>
          </a:prstGeom>
          <a:noFill/>
        </p:spPr>
        <p:txBody>
          <a:bodyPr wrap="square" rtlCol="0">
            <a:spAutoFit/>
          </a:bodyPr>
          <a:lstStyle/>
          <a:p>
            <a:pPr algn="r"/>
            <a:r>
              <a:rPr lang="en-US">
                <a:solidFill>
                  <a:schemeClr val="bg2"/>
                </a:solidFill>
              </a:rPr>
              <a:t>jpomfret7@gmail.com</a:t>
            </a:r>
          </a:p>
        </p:txBody>
      </p:sp>
      <p:sp>
        <p:nvSpPr>
          <p:cNvPr id="14" name="Title 1">
            <a:extLst>
              <a:ext uri="{FF2B5EF4-FFF2-40B4-BE49-F238E27FC236}">
                <a16:creationId xmlns:a16="http://schemas.microsoft.com/office/drawing/2014/main" id="{35E0488E-0427-43E8-BBA5-D99047E554F4}"/>
              </a:ext>
            </a:extLst>
          </p:cNvPr>
          <p:cNvSpPr>
            <a:spLocks noGrp="1"/>
          </p:cNvSpPr>
          <p:nvPr>
            <p:ph type="title"/>
          </p:nvPr>
        </p:nvSpPr>
        <p:spPr>
          <a:xfrm>
            <a:off x="318052" y="198783"/>
            <a:ext cx="4453973" cy="1406387"/>
          </a:xfrm>
        </p:spPr>
        <p:txBody>
          <a:bodyPr anchor="b"/>
          <a:lstStyle>
            <a:lvl1pPr>
              <a:defRPr sz="3200"/>
            </a:lvl1pPr>
          </a:lstStyle>
          <a:p>
            <a:r>
              <a:rPr lang="en-US"/>
              <a:t>Click to edit Master title style</a:t>
            </a:r>
          </a:p>
        </p:txBody>
      </p:sp>
      <p:sp>
        <p:nvSpPr>
          <p:cNvPr id="15" name="Text Placeholder 3">
            <a:extLst>
              <a:ext uri="{FF2B5EF4-FFF2-40B4-BE49-F238E27FC236}">
                <a16:creationId xmlns:a16="http://schemas.microsoft.com/office/drawing/2014/main" id="{2FE8AD4E-3E68-45C9-8E82-47CD85003D2D}"/>
              </a:ext>
            </a:extLst>
          </p:cNvPr>
          <p:cNvSpPr>
            <a:spLocks noGrp="1"/>
          </p:cNvSpPr>
          <p:nvPr>
            <p:ph type="body" sz="half" idx="2"/>
          </p:nvPr>
        </p:nvSpPr>
        <p:spPr>
          <a:xfrm>
            <a:off x="318052" y="1791200"/>
            <a:ext cx="4453973" cy="4077788"/>
          </a:xfrm>
        </p:spPr>
        <p:txBody>
          <a:bodyPr/>
          <a:lstStyle>
            <a:lvl1pPr marL="0" indent="0">
              <a:buNone/>
              <a:defRPr sz="160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095242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de Sample 2">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36151D4-DB60-411B-A528-50BAE53F57B2}"/>
              </a:ext>
            </a:extLst>
          </p:cNvPr>
          <p:cNvSpPr/>
          <p:nvPr userDrawn="1"/>
        </p:nvSpPr>
        <p:spPr>
          <a:xfrm>
            <a:off x="1" y="-3"/>
            <a:ext cx="5054048" cy="6793393"/>
          </a:xfrm>
          <a:prstGeom prst="rect">
            <a:avLst/>
          </a:prstGeom>
          <a:solidFill>
            <a:schemeClr val="accent5"/>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4A60309D-55BA-4D22-AAD6-E5A0B50ECF2B}"/>
              </a:ext>
            </a:extLst>
          </p:cNvPr>
          <p:cNvCxnSpPr>
            <a:cxnSpLocks/>
          </p:cNvCxnSpPr>
          <p:nvPr userDrawn="1"/>
        </p:nvCxnSpPr>
        <p:spPr>
          <a:xfrm>
            <a:off x="-4788" y="1663485"/>
            <a:ext cx="5058837"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a:xfrm>
            <a:off x="838200" y="6356350"/>
            <a:ext cx="2743200" cy="365125"/>
          </a:xfrm>
          <a:prstGeom prst="rect">
            <a:avLst/>
          </a:prstGeom>
        </p:spPr>
        <p:txBody>
          <a:bodyPr/>
          <a:lstStyle/>
          <a:p>
            <a:fld id="{6F7AEB39-490D-4470-BB4F-F7E09AA2B520}" type="datetimeFigureOut">
              <a:rPr lang="en-US" smtClean="0"/>
              <a:t>5/20/2023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685D492-989E-4C18-9C16-618523FA8F89}" type="slidenum">
              <a:rPr lang="en-US" smtClean="0"/>
              <a:t>‹#›</a:t>
            </a:fld>
            <a:endParaRPr lang="en-US"/>
          </a:p>
        </p:txBody>
      </p:sp>
      <p:sp>
        <p:nvSpPr>
          <p:cNvPr id="9" name="Rectangle 8">
            <a:extLst>
              <a:ext uri="{FF2B5EF4-FFF2-40B4-BE49-F238E27FC236}">
                <a16:creationId xmlns:a16="http://schemas.microsoft.com/office/drawing/2014/main" id="{9C07EFE7-5B1E-4F40-811D-08FCD8D618DD}"/>
              </a:ext>
            </a:extLst>
          </p:cNvPr>
          <p:cNvSpPr/>
          <p:nvPr userDrawn="1"/>
        </p:nvSpPr>
        <p:spPr>
          <a:xfrm>
            <a:off x="-4788" y="6238027"/>
            <a:ext cx="12196787" cy="624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5A214F6-3ED5-45C0-892B-D64E2E5C5F0F}"/>
              </a:ext>
            </a:extLst>
          </p:cNvPr>
          <p:cNvSpPr txBox="1"/>
          <p:nvPr userDrawn="1"/>
        </p:nvSpPr>
        <p:spPr>
          <a:xfrm>
            <a:off x="220223" y="6365741"/>
            <a:ext cx="3588206" cy="369332"/>
          </a:xfrm>
          <a:prstGeom prst="rect">
            <a:avLst/>
          </a:prstGeom>
          <a:noFill/>
        </p:spPr>
        <p:txBody>
          <a:bodyPr wrap="square" rtlCol="0">
            <a:spAutoFit/>
          </a:bodyPr>
          <a:lstStyle/>
          <a:p>
            <a:r>
              <a:rPr lang="en-US">
                <a:solidFill>
                  <a:schemeClr val="bg2"/>
                </a:solidFill>
              </a:rPr>
              <a:t>https://tech.lgbt/@Jpomfret</a:t>
            </a:r>
            <a:endParaRPr lang="en-US" dirty="0">
              <a:solidFill>
                <a:schemeClr val="bg2"/>
              </a:solidFill>
            </a:endParaRPr>
          </a:p>
        </p:txBody>
      </p:sp>
      <p:sp>
        <p:nvSpPr>
          <p:cNvPr id="11" name="TextBox 10">
            <a:extLst>
              <a:ext uri="{FF2B5EF4-FFF2-40B4-BE49-F238E27FC236}">
                <a16:creationId xmlns:a16="http://schemas.microsoft.com/office/drawing/2014/main" id="{B0B38A53-4A23-41D0-8BA1-0FA329586176}"/>
              </a:ext>
            </a:extLst>
          </p:cNvPr>
          <p:cNvSpPr txBox="1"/>
          <p:nvPr userDrawn="1"/>
        </p:nvSpPr>
        <p:spPr>
          <a:xfrm>
            <a:off x="5163246" y="6373769"/>
            <a:ext cx="1860717" cy="369332"/>
          </a:xfrm>
          <a:prstGeom prst="rect">
            <a:avLst/>
          </a:prstGeom>
          <a:noFill/>
        </p:spPr>
        <p:txBody>
          <a:bodyPr wrap="square" rtlCol="0">
            <a:spAutoFit/>
          </a:bodyPr>
          <a:lstStyle/>
          <a:p>
            <a:pPr algn="ctr"/>
            <a:r>
              <a:rPr lang="en-US">
                <a:solidFill>
                  <a:schemeClr val="bg2"/>
                </a:solidFill>
              </a:rPr>
              <a:t>JessPomfret.com</a:t>
            </a:r>
          </a:p>
        </p:txBody>
      </p:sp>
      <p:sp>
        <p:nvSpPr>
          <p:cNvPr id="12" name="TextBox 11">
            <a:extLst>
              <a:ext uri="{FF2B5EF4-FFF2-40B4-BE49-F238E27FC236}">
                <a16:creationId xmlns:a16="http://schemas.microsoft.com/office/drawing/2014/main" id="{8E9766BB-530B-4DC7-AD7C-CC8099056C53}"/>
              </a:ext>
            </a:extLst>
          </p:cNvPr>
          <p:cNvSpPr txBox="1"/>
          <p:nvPr userDrawn="1"/>
        </p:nvSpPr>
        <p:spPr>
          <a:xfrm>
            <a:off x="8794517" y="6386087"/>
            <a:ext cx="3092681" cy="369332"/>
          </a:xfrm>
          <a:prstGeom prst="rect">
            <a:avLst/>
          </a:prstGeom>
          <a:noFill/>
        </p:spPr>
        <p:txBody>
          <a:bodyPr wrap="square" rtlCol="0">
            <a:spAutoFit/>
          </a:bodyPr>
          <a:lstStyle/>
          <a:p>
            <a:pPr algn="r"/>
            <a:r>
              <a:rPr lang="en-US">
                <a:solidFill>
                  <a:schemeClr val="bg2"/>
                </a:solidFill>
              </a:rPr>
              <a:t>jpomfret7@gmail.com</a:t>
            </a:r>
          </a:p>
        </p:txBody>
      </p:sp>
      <p:sp>
        <p:nvSpPr>
          <p:cNvPr id="14" name="Title 1">
            <a:extLst>
              <a:ext uri="{FF2B5EF4-FFF2-40B4-BE49-F238E27FC236}">
                <a16:creationId xmlns:a16="http://schemas.microsoft.com/office/drawing/2014/main" id="{35E0488E-0427-43E8-BBA5-D99047E554F4}"/>
              </a:ext>
            </a:extLst>
          </p:cNvPr>
          <p:cNvSpPr>
            <a:spLocks noGrp="1"/>
          </p:cNvSpPr>
          <p:nvPr>
            <p:ph type="title"/>
          </p:nvPr>
        </p:nvSpPr>
        <p:spPr>
          <a:xfrm>
            <a:off x="318052" y="198783"/>
            <a:ext cx="4453973" cy="1406387"/>
          </a:xfrm>
        </p:spPr>
        <p:txBody>
          <a:bodyPr anchor="b"/>
          <a:lstStyle>
            <a:lvl1pPr>
              <a:defRPr sz="3200"/>
            </a:lvl1pPr>
          </a:lstStyle>
          <a:p>
            <a:r>
              <a:rPr lang="en-US"/>
              <a:t>Click to edit Master title style</a:t>
            </a:r>
          </a:p>
        </p:txBody>
      </p:sp>
      <p:sp>
        <p:nvSpPr>
          <p:cNvPr id="15" name="Text Placeholder 3">
            <a:extLst>
              <a:ext uri="{FF2B5EF4-FFF2-40B4-BE49-F238E27FC236}">
                <a16:creationId xmlns:a16="http://schemas.microsoft.com/office/drawing/2014/main" id="{2FE8AD4E-3E68-45C9-8E82-47CD85003D2D}"/>
              </a:ext>
            </a:extLst>
          </p:cNvPr>
          <p:cNvSpPr>
            <a:spLocks noGrp="1"/>
          </p:cNvSpPr>
          <p:nvPr>
            <p:ph type="body" sz="half" idx="2"/>
          </p:nvPr>
        </p:nvSpPr>
        <p:spPr>
          <a:xfrm>
            <a:off x="318052" y="1791200"/>
            <a:ext cx="4453973" cy="4077788"/>
          </a:xfrm>
        </p:spPr>
        <p:txBody>
          <a:bodyPr/>
          <a:lstStyle>
            <a:lvl1pPr marL="0" indent="0">
              <a:buNone/>
              <a:defRPr sz="160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8" name="Content Placeholder 2">
            <a:extLst>
              <a:ext uri="{FF2B5EF4-FFF2-40B4-BE49-F238E27FC236}">
                <a16:creationId xmlns:a16="http://schemas.microsoft.com/office/drawing/2014/main" id="{A670C734-371E-4649-8734-CF48DB82DB6F}"/>
              </a:ext>
            </a:extLst>
          </p:cNvPr>
          <p:cNvSpPr>
            <a:spLocks noGrp="1"/>
          </p:cNvSpPr>
          <p:nvPr>
            <p:ph idx="1"/>
          </p:nvPr>
        </p:nvSpPr>
        <p:spPr>
          <a:xfrm>
            <a:off x="5183188" y="198783"/>
            <a:ext cx="6690760" cy="5662267"/>
          </a:xfrm>
        </p:spPr>
        <p:txBody>
          <a:bodyPr>
            <a:normAutofit/>
          </a:bodyPr>
          <a:lstStyle>
            <a:lvl1pPr marL="0" indent="0">
              <a:buNone/>
              <a:defRPr sz="3600">
                <a:latin typeface="Consolas" panose="020B0609020204030204" pitchFamily="49" charset="0"/>
              </a:defRPr>
            </a:lvl1pPr>
            <a:lvl2pPr marL="457200" indent="0">
              <a:buNone/>
              <a:defRPr sz="3200">
                <a:latin typeface="Consolas" panose="020B0609020204030204" pitchFamily="49" charset="0"/>
              </a:defRPr>
            </a:lvl2pPr>
            <a:lvl3pPr marL="914400" indent="0">
              <a:buNone/>
              <a:defRPr sz="2800">
                <a:latin typeface="Consolas" panose="020B0609020204030204" pitchFamily="49" charset="0"/>
              </a:defRPr>
            </a:lvl3pPr>
            <a:lvl4pPr marL="1371600" indent="0">
              <a:buNone/>
              <a:defRPr sz="2400">
                <a:latin typeface="Consolas" panose="020B0609020204030204" pitchFamily="49" charset="0"/>
              </a:defRPr>
            </a:lvl4pPr>
            <a:lvl5pPr marL="1828800" indent="0">
              <a:buNone/>
              <a:defRPr sz="2400">
                <a:latin typeface="Consolas" panose="020B0609020204030204" pitchFamily="49" charset="0"/>
              </a:defRPr>
            </a:lvl5pPr>
            <a:lvl6pPr>
              <a:defRPr sz="2000"/>
            </a:lvl6pPr>
            <a:lvl7pPr>
              <a:defRPr sz="2000"/>
            </a:lvl7pPr>
            <a:lvl8pPr>
              <a:defRPr sz="2000"/>
            </a:lvl8pPr>
            <a:lvl9pPr>
              <a:defRPr sz="2000"/>
            </a:lvl9pPr>
          </a:lstStyle>
          <a:p>
            <a:pPr lvl="0"/>
            <a:r>
              <a:rPr lang="en-US"/>
              <a:t>Edit Master text styles</a:t>
            </a:r>
          </a:p>
        </p:txBody>
      </p:sp>
    </p:spTree>
    <p:extLst>
      <p:ext uri="{BB962C8B-B14F-4D97-AF65-F5344CB8AC3E}">
        <p14:creationId xmlns:p14="http://schemas.microsoft.com/office/powerpoint/2010/main" val="272381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600"/>
            </a:lvl1pPr>
            <a:lvl2pPr>
              <a:defRPr sz="3200"/>
            </a:lvl2pPr>
            <a:lvl3pPr>
              <a:defRPr sz="28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041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1">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5321236-9D6B-42BD-A40D-F79303C7B5B1}"/>
              </a:ext>
            </a:extLst>
          </p:cNvPr>
          <p:cNvSpPr/>
          <p:nvPr userDrawn="1"/>
        </p:nvSpPr>
        <p:spPr>
          <a:xfrm>
            <a:off x="0" y="2040006"/>
            <a:ext cx="12192000" cy="277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040005"/>
            <a:ext cx="10515600" cy="1871043"/>
          </a:xfrm>
        </p:spPr>
        <p:txBody>
          <a:bodyPr anchor="b"/>
          <a:lstStyle>
            <a:lvl1pPr>
              <a:defRPr sz="600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831850" y="3980623"/>
            <a:ext cx="10515600" cy="83737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07525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2">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5321236-9D6B-42BD-A40D-F79303C7B5B1}"/>
              </a:ext>
            </a:extLst>
          </p:cNvPr>
          <p:cNvSpPr/>
          <p:nvPr userDrawn="1"/>
        </p:nvSpPr>
        <p:spPr>
          <a:xfrm>
            <a:off x="0" y="2040006"/>
            <a:ext cx="12192000" cy="27779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040005"/>
            <a:ext cx="10515600" cy="1871043"/>
          </a:xfrm>
        </p:spPr>
        <p:txBody>
          <a:bodyPr anchor="b"/>
          <a:lstStyle>
            <a:lvl1pPr>
              <a:defRPr sz="600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831850" y="3980623"/>
            <a:ext cx="10515600" cy="83737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24544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5321236-9D6B-42BD-A40D-F79303C7B5B1}"/>
              </a:ext>
            </a:extLst>
          </p:cNvPr>
          <p:cNvSpPr/>
          <p:nvPr userDrawn="1"/>
        </p:nvSpPr>
        <p:spPr>
          <a:xfrm>
            <a:off x="0" y="2040006"/>
            <a:ext cx="12192000" cy="27779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040005"/>
            <a:ext cx="10515600" cy="1871043"/>
          </a:xfrm>
        </p:spPr>
        <p:txBody>
          <a:bodyPr anchor="b"/>
          <a:lstStyle>
            <a:lvl1pPr>
              <a:defRPr sz="600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831850" y="3980623"/>
            <a:ext cx="10515600" cy="83737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050846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4">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5321236-9D6B-42BD-A40D-F79303C7B5B1}"/>
              </a:ext>
            </a:extLst>
          </p:cNvPr>
          <p:cNvSpPr/>
          <p:nvPr userDrawn="1"/>
        </p:nvSpPr>
        <p:spPr>
          <a:xfrm>
            <a:off x="0" y="2040006"/>
            <a:ext cx="12192000" cy="27779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040005"/>
            <a:ext cx="10515600" cy="1871043"/>
          </a:xfrm>
        </p:spPr>
        <p:txBody>
          <a:bodyPr anchor="b"/>
          <a:lstStyle>
            <a:lvl1pPr>
              <a:defRPr sz="600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831850" y="3980623"/>
            <a:ext cx="10515600" cy="83737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79158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5">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5321236-9D6B-42BD-A40D-F79303C7B5B1}"/>
              </a:ext>
            </a:extLst>
          </p:cNvPr>
          <p:cNvSpPr/>
          <p:nvPr userDrawn="1"/>
        </p:nvSpPr>
        <p:spPr>
          <a:xfrm>
            <a:off x="0" y="2040006"/>
            <a:ext cx="12192000" cy="27779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040005"/>
            <a:ext cx="10515600" cy="1871043"/>
          </a:xfrm>
        </p:spPr>
        <p:txBody>
          <a:bodyPr anchor="b"/>
          <a:lstStyle>
            <a:lvl1pPr>
              <a:defRPr sz="6000">
                <a:solidFill>
                  <a:schemeClr val="bg2"/>
                </a:solidFill>
              </a:defRPr>
            </a:lvl1pPr>
          </a:lstStyle>
          <a:p>
            <a:r>
              <a:rPr lang="en-US"/>
              <a:t>Click to edit Master title style</a:t>
            </a:r>
          </a:p>
        </p:txBody>
      </p:sp>
      <p:sp>
        <p:nvSpPr>
          <p:cNvPr id="3" name="Text Placeholder 2"/>
          <p:cNvSpPr>
            <a:spLocks noGrp="1"/>
          </p:cNvSpPr>
          <p:nvPr>
            <p:ph type="body" idx="1"/>
          </p:nvPr>
        </p:nvSpPr>
        <p:spPr>
          <a:xfrm>
            <a:off x="831850" y="3980623"/>
            <a:ext cx="10515600" cy="837370"/>
          </a:xfrm>
        </p:spPr>
        <p:txBody>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25132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88235" y="1003852"/>
            <a:ext cx="11598965" cy="5173111"/>
          </a:xfrm>
        </p:spPr>
        <p:txBody>
          <a:bodyPr/>
          <a:lstStyle>
            <a:lvl1pPr marL="0" indent="0">
              <a:buNone/>
              <a:defRPr>
                <a:latin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Tree>
    <p:extLst>
      <p:ext uri="{BB962C8B-B14F-4D97-AF65-F5344CB8AC3E}">
        <p14:creationId xmlns:p14="http://schemas.microsoft.com/office/powerpoint/2010/main" val="2791613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053548"/>
            <a:ext cx="5181600" cy="5123415"/>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053548"/>
            <a:ext cx="5181600" cy="5123415"/>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220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494DB54-D790-4AA8-B76F-12468FC8090A}"/>
              </a:ext>
            </a:extLst>
          </p:cNvPr>
          <p:cNvSpPr/>
          <p:nvPr userDrawn="1"/>
        </p:nvSpPr>
        <p:spPr>
          <a:xfrm>
            <a:off x="0" y="-2"/>
            <a:ext cx="12191999" cy="818650"/>
          </a:xfrm>
          <a:prstGeom prst="rect">
            <a:avLst/>
          </a:prstGeom>
          <a:solidFill>
            <a:schemeClr val="accent5"/>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1DCFEF1-B4B8-4A37-9BBD-303992780C1F}"/>
              </a:ext>
            </a:extLst>
          </p:cNvPr>
          <p:cNvSpPr/>
          <p:nvPr userDrawn="1"/>
        </p:nvSpPr>
        <p:spPr>
          <a:xfrm>
            <a:off x="-4788" y="6238027"/>
            <a:ext cx="12196787" cy="624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1"/>
            <a:ext cx="10515600" cy="8186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003852"/>
            <a:ext cx="10515600" cy="517311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A35087D7-A543-4AEF-841E-ADF2ABA6D880}"/>
              </a:ext>
            </a:extLst>
          </p:cNvPr>
          <p:cNvSpPr txBox="1"/>
          <p:nvPr userDrawn="1"/>
        </p:nvSpPr>
        <p:spPr>
          <a:xfrm>
            <a:off x="517229" y="6378792"/>
            <a:ext cx="3687125" cy="369332"/>
          </a:xfrm>
          <a:prstGeom prst="rect">
            <a:avLst/>
          </a:prstGeom>
          <a:noFill/>
        </p:spPr>
        <p:txBody>
          <a:bodyPr wrap="square" rtlCol="0">
            <a:spAutoFit/>
          </a:bodyPr>
          <a:lstStyle/>
          <a:p>
            <a:r>
              <a:rPr lang="en-US" dirty="0" err="1">
                <a:solidFill>
                  <a:schemeClr val="bg2"/>
                </a:solidFill>
              </a:rPr>
              <a:t>jpomfret</a:t>
            </a:r>
            <a:endParaRPr lang="en-US" dirty="0">
              <a:solidFill>
                <a:schemeClr val="bg2"/>
              </a:solidFill>
            </a:endParaRPr>
          </a:p>
        </p:txBody>
      </p:sp>
      <p:sp>
        <p:nvSpPr>
          <p:cNvPr id="9" name="TextBox 8">
            <a:extLst>
              <a:ext uri="{FF2B5EF4-FFF2-40B4-BE49-F238E27FC236}">
                <a16:creationId xmlns:a16="http://schemas.microsoft.com/office/drawing/2014/main" id="{567EB95D-4B66-4D75-B9F7-2460E6D4CCB4}"/>
              </a:ext>
            </a:extLst>
          </p:cNvPr>
          <p:cNvSpPr txBox="1"/>
          <p:nvPr userDrawn="1"/>
        </p:nvSpPr>
        <p:spPr>
          <a:xfrm>
            <a:off x="5163246" y="6378792"/>
            <a:ext cx="1860717" cy="369332"/>
          </a:xfrm>
          <a:prstGeom prst="rect">
            <a:avLst/>
          </a:prstGeom>
          <a:noFill/>
        </p:spPr>
        <p:txBody>
          <a:bodyPr wrap="square" rtlCol="0">
            <a:spAutoFit/>
          </a:bodyPr>
          <a:lstStyle/>
          <a:p>
            <a:pPr algn="ctr"/>
            <a:r>
              <a:rPr lang="en-US">
                <a:solidFill>
                  <a:schemeClr val="bg2"/>
                </a:solidFill>
              </a:rPr>
              <a:t>JessPomfret.com</a:t>
            </a:r>
          </a:p>
        </p:txBody>
      </p:sp>
      <p:sp>
        <p:nvSpPr>
          <p:cNvPr id="10" name="TextBox 9">
            <a:extLst>
              <a:ext uri="{FF2B5EF4-FFF2-40B4-BE49-F238E27FC236}">
                <a16:creationId xmlns:a16="http://schemas.microsoft.com/office/drawing/2014/main" id="{AC8B8F19-B5CC-42CB-8C6C-2A23BC391147}"/>
              </a:ext>
            </a:extLst>
          </p:cNvPr>
          <p:cNvSpPr txBox="1"/>
          <p:nvPr userDrawn="1"/>
        </p:nvSpPr>
        <p:spPr>
          <a:xfrm>
            <a:off x="8794517" y="6378792"/>
            <a:ext cx="3092681" cy="369332"/>
          </a:xfrm>
          <a:prstGeom prst="rect">
            <a:avLst/>
          </a:prstGeom>
          <a:noFill/>
        </p:spPr>
        <p:txBody>
          <a:bodyPr wrap="square" rtlCol="0">
            <a:spAutoFit/>
          </a:bodyPr>
          <a:lstStyle/>
          <a:p>
            <a:pPr algn="r"/>
            <a:r>
              <a:rPr lang="en-US">
                <a:solidFill>
                  <a:schemeClr val="bg2"/>
                </a:solidFill>
              </a:rPr>
              <a:t>jpomfret7@gmail.com</a:t>
            </a:r>
          </a:p>
        </p:txBody>
      </p:sp>
      <p:cxnSp>
        <p:nvCxnSpPr>
          <p:cNvPr id="13" name="Straight Connector 12">
            <a:extLst>
              <a:ext uri="{FF2B5EF4-FFF2-40B4-BE49-F238E27FC236}">
                <a16:creationId xmlns:a16="http://schemas.microsoft.com/office/drawing/2014/main" id="{6CE67BC9-FD2B-4888-BFF5-E87D9B6ABE7D}"/>
              </a:ext>
            </a:extLst>
          </p:cNvPr>
          <p:cNvCxnSpPr/>
          <p:nvPr userDrawn="1"/>
        </p:nvCxnSpPr>
        <p:spPr>
          <a:xfrm>
            <a:off x="-4788" y="818648"/>
            <a:ext cx="121967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cat, mammal, silhouette&#10;&#10;Description automatically generated">
            <a:extLst>
              <a:ext uri="{FF2B5EF4-FFF2-40B4-BE49-F238E27FC236}">
                <a16:creationId xmlns:a16="http://schemas.microsoft.com/office/drawing/2014/main" id="{A2462AFE-C0D6-C58A-B73E-B20547002EEE}"/>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85876" y="6448916"/>
            <a:ext cx="237693" cy="237693"/>
          </a:xfrm>
          <a:prstGeom prst="rect">
            <a:avLst/>
          </a:prstGeom>
        </p:spPr>
      </p:pic>
    </p:spTree>
    <p:extLst>
      <p:ext uri="{BB962C8B-B14F-4D97-AF65-F5344CB8AC3E}">
        <p14:creationId xmlns:p14="http://schemas.microsoft.com/office/powerpoint/2010/main" val="9881032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83" r:id="rId4"/>
    <p:sldLayoutId id="2147483684" r:id="rId5"/>
    <p:sldLayoutId id="2147483685" r:id="rId6"/>
    <p:sldLayoutId id="2147483686" r:id="rId7"/>
    <p:sldLayoutId id="2147483688" r:id="rId8"/>
    <p:sldLayoutId id="2147483675" r:id="rId9"/>
    <p:sldLayoutId id="2147483676" r:id="rId10"/>
    <p:sldLayoutId id="2147483677" r:id="rId11"/>
    <p:sldLayoutId id="2147483678" r:id="rId12"/>
    <p:sldLayoutId id="2147483689" r:id="rId13"/>
    <p:sldLayoutId id="2147483679" r:id="rId14"/>
    <p:sldLayoutId id="2147483680" r:id="rId15"/>
    <p:sldLayoutId id="2147483687" r:id="rId1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b="1" kern="1200">
          <a:solidFill>
            <a:schemeClr val="bg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3.sv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13.svg"/><Relationship Id="rId12"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8.svg"/><Relationship Id="rId5" Type="http://schemas.openxmlformats.org/officeDocument/2006/relationships/image" Target="../media/image24.png"/><Relationship Id="rId10" Type="http://schemas.openxmlformats.org/officeDocument/2006/relationships/image" Target="../media/image27.png"/><Relationship Id="rId4" Type="http://schemas.openxmlformats.org/officeDocument/2006/relationships/image" Target="../media/image1.png"/><Relationship Id="rId9" Type="http://schemas.openxmlformats.org/officeDocument/2006/relationships/image" Target="../media/image26.svg"/></Relationships>
</file>

<file path=ppt/slides/_rels/slide1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2.pn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3" Type="http://schemas.openxmlformats.org/officeDocument/2006/relationships/hyperlink" Target="https://unsplash.com/ja/@freegraphictoday?utm_source=unsplash&amp;utm_medium=referral&amp;utm_content=creditCopyText" TargetMode="External"/><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hyperlink" Target="https://unsplash.com/photos/82TpEld0_e4?utm_source=unsplash&amp;utm_medium=referral&amp;utm_content=creditCopyTex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2.png"/><Relationship Id="rId7"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3.sv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jpomfret/psconf23-azuresql"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hyperlink" Target="http://www.jesspomfret.com/" TargetMode="External"/><Relationship Id="rId4" Type="http://schemas.openxmlformats.org/officeDocument/2006/relationships/hyperlink" Target="mailto:jpomfret7@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jpomfret7@gmail.com"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sql/relational-databases/system-stored-procedures/sp-invoke-external-rest-endpoint-transact-sq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hyperlink" Target="https://github.com/Azure-Samples/azure-sql-db-invoke-external-rest-endpoint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F8DE-A1B6-4914-A23E-D3683274E9F2}"/>
              </a:ext>
            </a:extLst>
          </p:cNvPr>
          <p:cNvSpPr>
            <a:spLocks noGrp="1"/>
          </p:cNvSpPr>
          <p:nvPr>
            <p:ph type="ctrTitle"/>
          </p:nvPr>
        </p:nvSpPr>
        <p:spPr>
          <a:xfrm>
            <a:off x="462998" y="189186"/>
            <a:ext cx="11266004" cy="4056421"/>
          </a:xfrm>
        </p:spPr>
        <p:txBody>
          <a:bodyPr>
            <a:normAutofit fontScale="90000"/>
          </a:bodyPr>
          <a:lstStyle/>
          <a:p>
            <a:r>
              <a:rPr lang="en-US" dirty="0"/>
              <a:t>Building Azure Infrastructure </a:t>
            </a:r>
            <a:br>
              <a:rPr lang="en-US" dirty="0"/>
            </a:br>
            <a:r>
              <a:rPr lang="en-US" sz="4400" dirty="0"/>
              <a:t>with</a:t>
            </a:r>
            <a:br>
              <a:rPr lang="en-US" dirty="0"/>
            </a:br>
            <a:r>
              <a:rPr lang="en-US" dirty="0"/>
              <a:t>PowerShell Azure Functions</a:t>
            </a:r>
            <a:br>
              <a:rPr lang="en-US" dirty="0"/>
            </a:br>
            <a:r>
              <a:rPr lang="en-US" sz="4400" dirty="0"/>
              <a:t>inside</a:t>
            </a:r>
            <a:br>
              <a:rPr lang="en-US" dirty="0"/>
            </a:br>
            <a:r>
              <a:rPr lang="en-US" dirty="0"/>
              <a:t>Azure SQL Database</a:t>
            </a:r>
          </a:p>
        </p:txBody>
      </p:sp>
      <p:sp>
        <p:nvSpPr>
          <p:cNvPr id="3" name="Subtitle 2">
            <a:extLst>
              <a:ext uri="{FF2B5EF4-FFF2-40B4-BE49-F238E27FC236}">
                <a16:creationId xmlns:a16="http://schemas.microsoft.com/office/drawing/2014/main" id="{4A33E20A-467B-8DCC-408E-DB9D3612552B}"/>
              </a:ext>
            </a:extLst>
          </p:cNvPr>
          <p:cNvSpPr>
            <a:spLocks noGrp="1"/>
          </p:cNvSpPr>
          <p:nvPr>
            <p:ph type="subTitle" idx="1"/>
          </p:nvPr>
        </p:nvSpPr>
        <p:spPr>
          <a:xfrm>
            <a:off x="462998" y="5896303"/>
            <a:ext cx="11266004" cy="646386"/>
          </a:xfrm>
        </p:spPr>
        <p:txBody>
          <a:bodyPr/>
          <a:lstStyle/>
          <a:p>
            <a:r>
              <a:rPr lang="en-GB" dirty="0">
                <a:solidFill>
                  <a:schemeClr val="accent5"/>
                </a:solidFill>
              </a:rPr>
              <a:t>Jess Pomfret</a:t>
            </a:r>
          </a:p>
        </p:txBody>
      </p:sp>
    </p:spTree>
    <p:extLst>
      <p:ext uri="{BB962C8B-B14F-4D97-AF65-F5344CB8AC3E}">
        <p14:creationId xmlns:p14="http://schemas.microsoft.com/office/powerpoint/2010/main" val="906359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AC77-E6B8-05BA-D85C-13D666AE85BF}"/>
              </a:ext>
            </a:extLst>
          </p:cNvPr>
          <p:cNvSpPr>
            <a:spLocks noGrp="1"/>
          </p:cNvSpPr>
          <p:nvPr>
            <p:ph type="title"/>
          </p:nvPr>
        </p:nvSpPr>
        <p:spPr>
          <a:xfrm>
            <a:off x="838200" y="1"/>
            <a:ext cx="10515600" cy="818650"/>
          </a:xfrm>
        </p:spPr>
        <p:txBody>
          <a:bodyPr anchor="ctr">
            <a:normAutofit/>
          </a:bodyPr>
          <a:lstStyle/>
          <a:p>
            <a:r>
              <a:rPr lang="en-GB" dirty="0"/>
              <a:t>What APIs to call?</a:t>
            </a:r>
          </a:p>
        </p:txBody>
      </p:sp>
      <p:graphicFrame>
        <p:nvGraphicFramePr>
          <p:cNvPr id="5" name="Content Placeholder 2">
            <a:extLst>
              <a:ext uri="{FF2B5EF4-FFF2-40B4-BE49-F238E27FC236}">
                <a16:creationId xmlns:a16="http://schemas.microsoft.com/office/drawing/2014/main" id="{D409FBA2-A6A0-B9EE-AFC4-60FF7EB240FF}"/>
              </a:ext>
            </a:extLst>
          </p:cNvPr>
          <p:cNvGraphicFramePr>
            <a:graphicFrameLocks noGrp="1"/>
          </p:cNvGraphicFramePr>
          <p:nvPr>
            <p:ph idx="1"/>
            <p:extLst>
              <p:ext uri="{D42A27DB-BD31-4B8C-83A1-F6EECF244321}">
                <p14:modId xmlns:p14="http://schemas.microsoft.com/office/powerpoint/2010/main" val="1048519502"/>
              </p:ext>
            </p:extLst>
          </p:nvPr>
        </p:nvGraphicFramePr>
        <p:xfrm>
          <a:off x="288235" y="1003852"/>
          <a:ext cx="11598965" cy="5173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8423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3F27-EF55-4172-ACEE-8D340D505FAA}"/>
              </a:ext>
            </a:extLst>
          </p:cNvPr>
          <p:cNvSpPr>
            <a:spLocks noGrp="1"/>
          </p:cNvSpPr>
          <p:nvPr>
            <p:ph type="title"/>
          </p:nvPr>
        </p:nvSpPr>
        <p:spPr/>
        <p:txBody>
          <a:bodyPr/>
          <a:lstStyle/>
          <a:p>
            <a:r>
              <a:rPr lang="en-US" dirty="0"/>
              <a:t>Demo - invoke – API to get data</a:t>
            </a:r>
          </a:p>
        </p:txBody>
      </p:sp>
      <p:pic>
        <p:nvPicPr>
          <p:cNvPr id="12" name="Graphic 11">
            <a:extLst>
              <a:ext uri="{FF2B5EF4-FFF2-40B4-BE49-F238E27FC236}">
                <a16:creationId xmlns:a16="http://schemas.microsoft.com/office/drawing/2014/main" id="{AC7FB8DB-E944-652B-F561-7C091D248B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57884" y="4548325"/>
            <a:ext cx="1143005" cy="1143005"/>
          </a:xfrm>
          <a:prstGeom prst="rect">
            <a:avLst/>
          </a:prstGeom>
        </p:spPr>
      </p:pic>
      <p:sp>
        <p:nvSpPr>
          <p:cNvPr id="3" name="Arrow: Right 2">
            <a:extLst>
              <a:ext uri="{FF2B5EF4-FFF2-40B4-BE49-F238E27FC236}">
                <a16:creationId xmlns:a16="http://schemas.microsoft.com/office/drawing/2014/main" id="{F57BC21B-B7E1-822F-F7E9-3E07F0DFCE02}"/>
              </a:ext>
            </a:extLst>
          </p:cNvPr>
          <p:cNvSpPr/>
          <p:nvPr/>
        </p:nvSpPr>
        <p:spPr>
          <a:xfrm rot="16200000">
            <a:off x="5853112" y="3121746"/>
            <a:ext cx="1352550" cy="818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lowchart: Alternate Process 8">
            <a:extLst>
              <a:ext uri="{FF2B5EF4-FFF2-40B4-BE49-F238E27FC236}">
                <a16:creationId xmlns:a16="http://schemas.microsoft.com/office/drawing/2014/main" id="{18EFD5E8-F571-9187-EC28-EADE50FA77E7}"/>
              </a:ext>
            </a:extLst>
          </p:cNvPr>
          <p:cNvSpPr/>
          <p:nvPr/>
        </p:nvSpPr>
        <p:spPr>
          <a:xfrm>
            <a:off x="838200" y="4428108"/>
            <a:ext cx="4850617" cy="138343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 @ret = </a:t>
            </a:r>
            <a:r>
              <a:rPr lang="en-US" dirty="0" err="1"/>
              <a:t>sp_invoke_external_rest_endpoint</a:t>
            </a:r>
            <a:r>
              <a:rPr lang="en-US" dirty="0"/>
              <a:t> </a:t>
            </a:r>
          </a:p>
          <a:p>
            <a:r>
              <a:rPr lang="en-US" dirty="0"/>
              <a:t>    @method = 'GET',</a:t>
            </a:r>
          </a:p>
          <a:p>
            <a:r>
              <a:rPr lang="en-US" dirty="0"/>
              <a:t>    @url = @url,</a:t>
            </a:r>
          </a:p>
          <a:p>
            <a:r>
              <a:rPr lang="en-US" dirty="0"/>
              <a:t>    @response = @response output;</a:t>
            </a:r>
          </a:p>
        </p:txBody>
      </p:sp>
      <p:sp>
        <p:nvSpPr>
          <p:cNvPr id="18" name="Arrow: Right 17">
            <a:extLst>
              <a:ext uri="{FF2B5EF4-FFF2-40B4-BE49-F238E27FC236}">
                <a16:creationId xmlns:a16="http://schemas.microsoft.com/office/drawing/2014/main" id="{2A1D8D96-76FC-4D02-91BA-902C6F2CDA3F}"/>
              </a:ext>
            </a:extLst>
          </p:cNvPr>
          <p:cNvSpPr/>
          <p:nvPr/>
        </p:nvSpPr>
        <p:spPr>
          <a:xfrm>
            <a:off x="7880748" y="1683611"/>
            <a:ext cx="1352550" cy="818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Graphic 19">
            <a:extLst>
              <a:ext uri="{FF2B5EF4-FFF2-40B4-BE49-F238E27FC236}">
                <a16:creationId xmlns:a16="http://schemas.microsoft.com/office/drawing/2014/main" id="{76083EDC-EC21-49E3-8887-AC6452E421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57883" y="1540482"/>
            <a:ext cx="1143005" cy="1143005"/>
          </a:xfrm>
          <a:prstGeom prst="rect">
            <a:avLst/>
          </a:prstGeom>
        </p:spPr>
      </p:pic>
      <p:sp>
        <p:nvSpPr>
          <p:cNvPr id="4" name="Arrow: Right 3">
            <a:extLst>
              <a:ext uri="{FF2B5EF4-FFF2-40B4-BE49-F238E27FC236}">
                <a16:creationId xmlns:a16="http://schemas.microsoft.com/office/drawing/2014/main" id="{F22A5BC2-2524-4D4E-5B93-5C8ECFB159B0}"/>
              </a:ext>
            </a:extLst>
          </p:cNvPr>
          <p:cNvSpPr/>
          <p:nvPr/>
        </p:nvSpPr>
        <p:spPr>
          <a:xfrm rot="5400000">
            <a:off x="9769084" y="3121745"/>
            <a:ext cx="1352550" cy="818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Arrow: Right 4">
            <a:extLst>
              <a:ext uri="{FF2B5EF4-FFF2-40B4-BE49-F238E27FC236}">
                <a16:creationId xmlns:a16="http://schemas.microsoft.com/office/drawing/2014/main" id="{558B1511-1677-DE47-0BF5-24699CB74CBB}"/>
              </a:ext>
            </a:extLst>
          </p:cNvPr>
          <p:cNvSpPr/>
          <p:nvPr/>
        </p:nvSpPr>
        <p:spPr>
          <a:xfrm rot="10800000">
            <a:off x="7880748" y="4765064"/>
            <a:ext cx="1352550" cy="818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Graphic 6">
            <a:extLst>
              <a:ext uri="{FF2B5EF4-FFF2-40B4-BE49-F238E27FC236}">
                <a16:creationId xmlns:a16="http://schemas.microsoft.com/office/drawing/2014/main" id="{060E9B91-50EF-3391-ADB7-EFCE9F4C65D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74797" y="4443551"/>
            <a:ext cx="1352551" cy="1352551"/>
          </a:xfrm>
          <a:prstGeom prst="rect">
            <a:avLst/>
          </a:prstGeom>
        </p:spPr>
      </p:pic>
      <p:pic>
        <p:nvPicPr>
          <p:cNvPr id="21" name="Graphic 20">
            <a:extLst>
              <a:ext uri="{FF2B5EF4-FFF2-40B4-BE49-F238E27FC236}">
                <a16:creationId xmlns:a16="http://schemas.microsoft.com/office/drawing/2014/main" id="{938B1842-F205-72B1-A37E-F4C9A0EF0A7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69084" y="1435708"/>
            <a:ext cx="1352551" cy="1352551"/>
          </a:xfrm>
          <a:prstGeom prst="rect">
            <a:avLst/>
          </a:prstGeom>
        </p:spPr>
      </p:pic>
      <p:pic>
        <p:nvPicPr>
          <p:cNvPr id="10" name="Picture 2">
            <a:extLst>
              <a:ext uri="{FF2B5EF4-FFF2-40B4-BE49-F238E27FC236}">
                <a16:creationId xmlns:a16="http://schemas.microsoft.com/office/drawing/2014/main" id="{A55BCA44-B7F1-BE4B-BE05-43F12A66EEA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65076" y="1540482"/>
            <a:ext cx="3823741" cy="1031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92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8" grpId="0" animBg="1"/>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2C2F-331D-4FA2-A5C4-6B76AF1BDC32}"/>
              </a:ext>
            </a:extLst>
          </p:cNvPr>
          <p:cNvSpPr>
            <a:spLocks noGrp="1"/>
          </p:cNvSpPr>
          <p:nvPr>
            <p:ph type="title"/>
          </p:nvPr>
        </p:nvSpPr>
        <p:spPr/>
        <p:txBody>
          <a:bodyPr/>
          <a:lstStyle/>
          <a:p>
            <a:r>
              <a:rPr lang="en-GB" dirty="0"/>
              <a:t>Azure Functions</a:t>
            </a:r>
          </a:p>
        </p:txBody>
      </p:sp>
      <p:pic>
        <p:nvPicPr>
          <p:cNvPr id="5" name="Content Placeholder 4" descr="A picture containing graphics, font, screenshot, graphic design&#10;&#10;Description automatically generated">
            <a:extLst>
              <a:ext uri="{FF2B5EF4-FFF2-40B4-BE49-F238E27FC236}">
                <a16:creationId xmlns:a16="http://schemas.microsoft.com/office/drawing/2014/main" id="{E84E8D5A-5031-E61F-3A4C-09A32CBD41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26920"/>
            <a:ext cx="10515600" cy="2804160"/>
          </a:xfrm>
        </p:spPr>
      </p:pic>
    </p:spTree>
    <p:extLst>
      <p:ext uri="{BB962C8B-B14F-4D97-AF65-F5344CB8AC3E}">
        <p14:creationId xmlns:p14="http://schemas.microsoft.com/office/powerpoint/2010/main" val="3520632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3F27-EF55-4172-ACEE-8D340D505FAA}"/>
              </a:ext>
            </a:extLst>
          </p:cNvPr>
          <p:cNvSpPr>
            <a:spLocks noGrp="1"/>
          </p:cNvSpPr>
          <p:nvPr>
            <p:ph type="title"/>
          </p:nvPr>
        </p:nvSpPr>
        <p:spPr/>
        <p:txBody>
          <a:bodyPr/>
          <a:lstStyle/>
          <a:p>
            <a:r>
              <a:rPr lang="en-US" dirty="0"/>
              <a:t>demo - develop</a:t>
            </a:r>
          </a:p>
        </p:txBody>
      </p:sp>
      <p:pic>
        <p:nvPicPr>
          <p:cNvPr id="5" name="Picture 4" descr="A picture containing graphics, screenshot, symbol, electric blue&#10;&#10;Description automatically generated">
            <a:extLst>
              <a:ext uri="{FF2B5EF4-FFF2-40B4-BE49-F238E27FC236}">
                <a16:creationId xmlns:a16="http://schemas.microsoft.com/office/drawing/2014/main" id="{CBCA2133-360B-A0DF-24AC-034C6CD00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142" y="4419586"/>
            <a:ext cx="1143006" cy="1143006"/>
          </a:xfrm>
          <a:prstGeom prst="rect">
            <a:avLst/>
          </a:prstGeom>
        </p:spPr>
      </p:pic>
      <p:pic>
        <p:nvPicPr>
          <p:cNvPr id="7" name="Picture 6" descr="A picture containing cat, mammal, silhouette&#10;&#10;Description automatically generated">
            <a:extLst>
              <a:ext uri="{FF2B5EF4-FFF2-40B4-BE49-F238E27FC236}">
                <a16:creationId xmlns:a16="http://schemas.microsoft.com/office/drawing/2014/main" id="{DD841F9C-C84D-3B6B-D7AD-73E88D98E2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3142" y="1476113"/>
            <a:ext cx="1143005" cy="1143005"/>
          </a:xfrm>
          <a:prstGeom prst="rect">
            <a:avLst/>
          </a:prstGeom>
        </p:spPr>
      </p:pic>
      <p:pic>
        <p:nvPicPr>
          <p:cNvPr id="1026" name="Picture 2" descr="@actions">
            <a:extLst>
              <a:ext uri="{FF2B5EF4-FFF2-40B4-BE49-F238E27FC236}">
                <a16:creationId xmlns:a16="http://schemas.microsoft.com/office/drawing/2014/main" id="{D5D0A0B0-A28F-BFD2-2AB0-4558FBD4A0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6329" y="1495929"/>
            <a:ext cx="1143005" cy="1143005"/>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a:extLst>
              <a:ext uri="{FF2B5EF4-FFF2-40B4-BE49-F238E27FC236}">
                <a16:creationId xmlns:a16="http://schemas.microsoft.com/office/drawing/2014/main" id="{AC7FB8DB-E944-652B-F561-7C091D248B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611221" y="4457684"/>
            <a:ext cx="1143005" cy="1143005"/>
          </a:xfrm>
          <a:prstGeom prst="rect">
            <a:avLst/>
          </a:prstGeom>
        </p:spPr>
      </p:pic>
      <p:pic>
        <p:nvPicPr>
          <p:cNvPr id="14" name="Graphic 13">
            <a:extLst>
              <a:ext uri="{FF2B5EF4-FFF2-40B4-BE49-F238E27FC236}">
                <a16:creationId xmlns:a16="http://schemas.microsoft.com/office/drawing/2014/main" id="{B22E122F-C8DA-EFAF-DFE9-5725674813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05672" y="1495930"/>
            <a:ext cx="1143004" cy="1143004"/>
          </a:xfrm>
          <a:prstGeom prst="rect">
            <a:avLst/>
          </a:prstGeom>
        </p:spPr>
      </p:pic>
      <p:pic>
        <p:nvPicPr>
          <p:cNvPr id="16" name="Graphic 15">
            <a:extLst>
              <a:ext uri="{FF2B5EF4-FFF2-40B4-BE49-F238E27FC236}">
                <a16:creationId xmlns:a16="http://schemas.microsoft.com/office/drawing/2014/main" id="{E7D12A77-D3B3-8B52-F099-4ACB99D6FDA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611220" y="2843076"/>
            <a:ext cx="1143005" cy="1143005"/>
          </a:xfrm>
          <a:prstGeom prst="rect">
            <a:avLst/>
          </a:prstGeom>
        </p:spPr>
      </p:pic>
      <p:pic>
        <p:nvPicPr>
          <p:cNvPr id="1032" name="Picture 8">
            <a:extLst>
              <a:ext uri="{FF2B5EF4-FFF2-40B4-BE49-F238E27FC236}">
                <a16:creationId xmlns:a16="http://schemas.microsoft.com/office/drawing/2014/main" id="{EC4EFB7A-2A3B-B1D6-DB72-9D56BBD1AE3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7254" y="4952993"/>
            <a:ext cx="1335888" cy="1143006"/>
          </a:xfrm>
          <a:prstGeom prst="rect">
            <a:avLst/>
          </a:prstGeom>
          <a:noFill/>
          <a:extLst>
            <a:ext uri="{909E8E84-426E-40DD-AFC4-6F175D3DCCD1}">
              <a14:hiddenFill xmlns:a14="http://schemas.microsoft.com/office/drawing/2010/main">
                <a:solidFill>
                  <a:srgbClr val="FFFFFF"/>
                </a:solidFill>
              </a14:hiddenFill>
            </a:ext>
          </a:extLst>
        </p:spPr>
      </p:pic>
      <p:sp>
        <p:nvSpPr>
          <p:cNvPr id="22" name="Arrow: Right 21">
            <a:extLst>
              <a:ext uri="{FF2B5EF4-FFF2-40B4-BE49-F238E27FC236}">
                <a16:creationId xmlns:a16="http://schemas.microsoft.com/office/drawing/2014/main" id="{63DD0AE3-E174-DEF6-FCEF-B4387977619F}"/>
              </a:ext>
            </a:extLst>
          </p:cNvPr>
          <p:cNvSpPr/>
          <p:nvPr/>
        </p:nvSpPr>
        <p:spPr>
          <a:xfrm rot="16200000">
            <a:off x="2238369" y="3110027"/>
            <a:ext cx="1352550" cy="818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Right 23">
            <a:extLst>
              <a:ext uri="{FF2B5EF4-FFF2-40B4-BE49-F238E27FC236}">
                <a16:creationId xmlns:a16="http://schemas.microsoft.com/office/drawing/2014/main" id="{C43B2377-C2A1-CDD0-6675-7D599BB86276}"/>
              </a:ext>
            </a:extLst>
          </p:cNvPr>
          <p:cNvSpPr/>
          <p:nvPr/>
        </p:nvSpPr>
        <p:spPr>
          <a:xfrm>
            <a:off x="3743340" y="1657847"/>
            <a:ext cx="1009641" cy="818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Right 24">
            <a:extLst>
              <a:ext uri="{FF2B5EF4-FFF2-40B4-BE49-F238E27FC236}">
                <a16:creationId xmlns:a16="http://schemas.microsoft.com/office/drawing/2014/main" id="{EA67F91E-D4E1-4B9B-BC98-F8FAAD26E35B}"/>
              </a:ext>
            </a:extLst>
          </p:cNvPr>
          <p:cNvSpPr/>
          <p:nvPr/>
        </p:nvSpPr>
        <p:spPr>
          <a:xfrm>
            <a:off x="6162668" y="1657847"/>
            <a:ext cx="1009641" cy="818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2068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3F27-EF55-4172-ACEE-8D340D505FAA}"/>
              </a:ext>
            </a:extLst>
          </p:cNvPr>
          <p:cNvSpPr>
            <a:spLocks noGrp="1"/>
          </p:cNvSpPr>
          <p:nvPr>
            <p:ph type="title"/>
          </p:nvPr>
        </p:nvSpPr>
        <p:spPr/>
        <p:txBody>
          <a:bodyPr/>
          <a:lstStyle/>
          <a:p>
            <a:r>
              <a:rPr lang="en-US" dirty="0"/>
              <a:t>demo – invoke – Azure Function</a:t>
            </a:r>
          </a:p>
        </p:txBody>
      </p:sp>
      <p:pic>
        <p:nvPicPr>
          <p:cNvPr id="12" name="Graphic 11">
            <a:extLst>
              <a:ext uri="{FF2B5EF4-FFF2-40B4-BE49-F238E27FC236}">
                <a16:creationId xmlns:a16="http://schemas.microsoft.com/office/drawing/2014/main" id="{AC7FB8DB-E944-652B-F561-7C091D248B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720" y="4586425"/>
            <a:ext cx="1143005" cy="1143005"/>
          </a:xfrm>
          <a:prstGeom prst="rect">
            <a:avLst/>
          </a:prstGeom>
        </p:spPr>
      </p:pic>
      <p:pic>
        <p:nvPicPr>
          <p:cNvPr id="14" name="Graphic 13">
            <a:extLst>
              <a:ext uri="{FF2B5EF4-FFF2-40B4-BE49-F238E27FC236}">
                <a16:creationId xmlns:a16="http://schemas.microsoft.com/office/drawing/2014/main" id="{B22E122F-C8DA-EFAF-DFE9-5725674813F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09721" y="1559534"/>
            <a:ext cx="1143004" cy="1143004"/>
          </a:xfrm>
          <a:prstGeom prst="rect">
            <a:avLst/>
          </a:prstGeom>
        </p:spPr>
      </p:pic>
      <p:sp>
        <p:nvSpPr>
          <p:cNvPr id="3" name="Arrow: Right 2">
            <a:extLst>
              <a:ext uri="{FF2B5EF4-FFF2-40B4-BE49-F238E27FC236}">
                <a16:creationId xmlns:a16="http://schemas.microsoft.com/office/drawing/2014/main" id="{F57BC21B-B7E1-822F-F7E9-3E07F0DFCE02}"/>
              </a:ext>
            </a:extLst>
          </p:cNvPr>
          <p:cNvSpPr/>
          <p:nvPr/>
        </p:nvSpPr>
        <p:spPr>
          <a:xfrm rot="16200000">
            <a:off x="1504948" y="3159846"/>
            <a:ext cx="1352550" cy="818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lowchart: Alternate Process 8">
            <a:extLst>
              <a:ext uri="{FF2B5EF4-FFF2-40B4-BE49-F238E27FC236}">
                <a16:creationId xmlns:a16="http://schemas.microsoft.com/office/drawing/2014/main" id="{18EFD5E8-F571-9187-EC28-EADE50FA77E7}"/>
              </a:ext>
            </a:extLst>
          </p:cNvPr>
          <p:cNvSpPr/>
          <p:nvPr/>
        </p:nvSpPr>
        <p:spPr>
          <a:xfrm>
            <a:off x="3100386" y="4317640"/>
            <a:ext cx="4850617" cy="138343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 @ret = </a:t>
            </a:r>
            <a:r>
              <a:rPr lang="en-US" dirty="0" err="1"/>
              <a:t>sp_invoke_external_rest_endpoint</a:t>
            </a:r>
            <a:r>
              <a:rPr lang="en-US" dirty="0"/>
              <a:t> </a:t>
            </a:r>
          </a:p>
          <a:p>
            <a:r>
              <a:rPr lang="en-US" dirty="0"/>
              <a:t>    @method = 'GET',</a:t>
            </a:r>
          </a:p>
          <a:p>
            <a:r>
              <a:rPr lang="en-US" dirty="0"/>
              <a:t>    @url = @url,</a:t>
            </a:r>
          </a:p>
          <a:p>
            <a:r>
              <a:rPr lang="en-US" dirty="0"/>
              <a:t>    @response = @response output;</a:t>
            </a:r>
          </a:p>
        </p:txBody>
      </p:sp>
      <p:grpSp>
        <p:nvGrpSpPr>
          <p:cNvPr id="17" name="Group 16">
            <a:extLst>
              <a:ext uri="{FF2B5EF4-FFF2-40B4-BE49-F238E27FC236}">
                <a16:creationId xmlns:a16="http://schemas.microsoft.com/office/drawing/2014/main" id="{CB6E6A6D-61CA-70F3-0362-15A6CB8DF344}"/>
              </a:ext>
            </a:extLst>
          </p:cNvPr>
          <p:cNvGrpSpPr/>
          <p:nvPr/>
        </p:nvGrpSpPr>
        <p:grpSpPr>
          <a:xfrm>
            <a:off x="5664993" y="1052362"/>
            <a:ext cx="3429015" cy="2157348"/>
            <a:chOff x="5524497" y="1540483"/>
            <a:chExt cx="3429015" cy="2157348"/>
          </a:xfrm>
        </p:grpSpPr>
        <p:pic>
          <p:nvPicPr>
            <p:cNvPr id="16" name="Graphic 15">
              <a:extLst>
                <a:ext uri="{FF2B5EF4-FFF2-40B4-BE49-F238E27FC236}">
                  <a16:creationId xmlns:a16="http://schemas.microsoft.com/office/drawing/2014/main" id="{E7D12A77-D3B3-8B52-F099-4ACB99D6FD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24497" y="1540484"/>
              <a:ext cx="1143005" cy="1143005"/>
            </a:xfrm>
            <a:prstGeom prst="rect">
              <a:avLst/>
            </a:prstGeom>
          </p:spPr>
        </p:pic>
        <p:pic>
          <p:nvPicPr>
            <p:cNvPr id="10" name="Graphic 9">
              <a:extLst>
                <a:ext uri="{FF2B5EF4-FFF2-40B4-BE49-F238E27FC236}">
                  <a16:creationId xmlns:a16="http://schemas.microsoft.com/office/drawing/2014/main" id="{BEDB19EA-F0F8-8009-842C-7A555155C36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67502" y="1540484"/>
              <a:ext cx="1143005" cy="1143005"/>
            </a:xfrm>
            <a:prstGeom prst="rect">
              <a:avLst/>
            </a:prstGeom>
          </p:spPr>
        </p:pic>
        <p:pic>
          <p:nvPicPr>
            <p:cNvPr id="11" name="Graphic 10">
              <a:extLst>
                <a:ext uri="{FF2B5EF4-FFF2-40B4-BE49-F238E27FC236}">
                  <a16:creationId xmlns:a16="http://schemas.microsoft.com/office/drawing/2014/main" id="{BFDF82BC-0C48-A254-EBF5-B60DAE9418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10507" y="1540483"/>
              <a:ext cx="1143005" cy="1143005"/>
            </a:xfrm>
            <a:prstGeom prst="rect">
              <a:avLst/>
            </a:prstGeom>
          </p:spPr>
        </p:pic>
        <p:pic>
          <p:nvPicPr>
            <p:cNvPr id="13" name="Graphic 12">
              <a:extLst>
                <a:ext uri="{FF2B5EF4-FFF2-40B4-BE49-F238E27FC236}">
                  <a16:creationId xmlns:a16="http://schemas.microsoft.com/office/drawing/2014/main" id="{7DBCD348-5A7E-D141-48B5-ADD4CAD1AF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95999" y="2554826"/>
              <a:ext cx="1143005" cy="1143005"/>
            </a:xfrm>
            <a:prstGeom prst="rect">
              <a:avLst/>
            </a:prstGeom>
          </p:spPr>
        </p:pic>
        <p:pic>
          <p:nvPicPr>
            <p:cNvPr id="15" name="Graphic 14">
              <a:extLst>
                <a:ext uri="{FF2B5EF4-FFF2-40B4-BE49-F238E27FC236}">
                  <a16:creationId xmlns:a16="http://schemas.microsoft.com/office/drawing/2014/main" id="{78B722F3-E9E1-603B-4556-F31C900192D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39004" y="2554826"/>
              <a:ext cx="1143005" cy="1143005"/>
            </a:xfrm>
            <a:prstGeom prst="rect">
              <a:avLst/>
            </a:prstGeom>
          </p:spPr>
        </p:pic>
      </p:grpSp>
      <p:sp>
        <p:nvSpPr>
          <p:cNvPr id="18" name="Arrow: Right 17">
            <a:extLst>
              <a:ext uri="{FF2B5EF4-FFF2-40B4-BE49-F238E27FC236}">
                <a16:creationId xmlns:a16="http://schemas.microsoft.com/office/drawing/2014/main" id="{2A1D8D96-76FC-4D02-91BA-902C6F2CDA3F}"/>
              </a:ext>
            </a:extLst>
          </p:cNvPr>
          <p:cNvSpPr/>
          <p:nvPr/>
        </p:nvSpPr>
        <p:spPr>
          <a:xfrm>
            <a:off x="3532584" y="1721711"/>
            <a:ext cx="1352550" cy="818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3660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3781D1-292B-21B3-303E-17EA7CAD7CB6}"/>
              </a:ext>
            </a:extLst>
          </p:cNvPr>
          <p:cNvSpPr>
            <a:spLocks noGrp="1"/>
          </p:cNvSpPr>
          <p:nvPr>
            <p:ph type="title"/>
          </p:nvPr>
        </p:nvSpPr>
        <p:spPr>
          <a:xfrm>
            <a:off x="838200" y="1"/>
            <a:ext cx="10515600" cy="818650"/>
          </a:xfrm>
        </p:spPr>
        <p:txBody>
          <a:bodyPr anchor="ctr">
            <a:normAutofit/>
          </a:bodyPr>
          <a:lstStyle/>
          <a:p>
            <a:pPr marL="0" indent="0">
              <a:buNone/>
            </a:pPr>
            <a:r>
              <a:rPr lang="en-GB" dirty="0"/>
              <a:t>and then… </a:t>
            </a:r>
          </a:p>
        </p:txBody>
      </p:sp>
      <p:pic>
        <p:nvPicPr>
          <p:cNvPr id="6" name="Picture 5" descr="A yellow post-it note with a light bulb drawn on it">
            <a:extLst>
              <a:ext uri="{FF2B5EF4-FFF2-40B4-BE49-F238E27FC236}">
                <a16:creationId xmlns:a16="http://schemas.microsoft.com/office/drawing/2014/main" id="{985A188D-5825-6947-982C-FB691DB3981D}"/>
              </a:ext>
            </a:extLst>
          </p:cNvPr>
          <p:cNvPicPr>
            <a:picLocks noChangeAspect="1"/>
          </p:cNvPicPr>
          <p:nvPr/>
        </p:nvPicPr>
        <p:blipFill rotWithShape="1">
          <a:blip r:embed="rId2">
            <a:extLst>
              <a:ext uri="{28A0092B-C50C-407E-A947-70E740481C1C}">
                <a14:useLocalDpi xmlns:a14="http://schemas.microsoft.com/office/drawing/2010/main" val="0"/>
              </a:ext>
            </a:extLst>
          </a:blip>
          <a:srcRect t="7406" b="18894"/>
          <a:stretch/>
        </p:blipFill>
        <p:spPr>
          <a:xfrm>
            <a:off x="649967" y="864706"/>
            <a:ext cx="10892066" cy="5358312"/>
          </a:xfrm>
          <a:prstGeom prst="rect">
            <a:avLst/>
          </a:prstGeom>
          <a:noFill/>
        </p:spPr>
      </p:pic>
      <p:sp>
        <p:nvSpPr>
          <p:cNvPr id="8" name="TextBox 7">
            <a:extLst>
              <a:ext uri="{FF2B5EF4-FFF2-40B4-BE49-F238E27FC236}">
                <a16:creationId xmlns:a16="http://schemas.microsoft.com/office/drawing/2014/main" id="{EBBDA91D-A64D-A76B-032F-7DEAEB6974D7}"/>
              </a:ext>
            </a:extLst>
          </p:cNvPr>
          <p:cNvSpPr txBox="1"/>
          <p:nvPr/>
        </p:nvSpPr>
        <p:spPr>
          <a:xfrm>
            <a:off x="7931423" y="864706"/>
            <a:ext cx="3621157" cy="369332"/>
          </a:xfrm>
          <a:prstGeom prst="rect">
            <a:avLst/>
          </a:prstGeom>
          <a:solidFill>
            <a:schemeClr val="accent4"/>
          </a:solidFill>
        </p:spPr>
        <p:txBody>
          <a:bodyPr wrap="square">
            <a:spAutoFit/>
          </a:bodyPr>
          <a:lstStyle/>
          <a:p>
            <a:r>
              <a:rPr lang="en-US" dirty="0"/>
              <a:t>Photo by </a:t>
            </a:r>
            <a:r>
              <a:rPr lang="en-US" dirty="0" err="1">
                <a:hlinkClick r:id="rId3"/>
              </a:rPr>
              <a:t>AbsolutVision</a:t>
            </a:r>
            <a:r>
              <a:rPr lang="en-US" dirty="0"/>
              <a:t> on </a:t>
            </a:r>
            <a:r>
              <a:rPr lang="en-US" dirty="0" err="1">
                <a:hlinkClick r:id="rId4"/>
              </a:rPr>
              <a:t>Unsplash</a:t>
            </a:r>
            <a:r>
              <a:rPr lang="en-US" dirty="0"/>
              <a:t> </a:t>
            </a:r>
            <a:endParaRPr lang="en-GB" dirty="0"/>
          </a:p>
        </p:txBody>
      </p:sp>
    </p:spTree>
    <p:extLst>
      <p:ext uri="{BB962C8B-B14F-4D97-AF65-F5344CB8AC3E}">
        <p14:creationId xmlns:p14="http://schemas.microsoft.com/office/powerpoint/2010/main" val="2325093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B52C75-5A82-D184-98A4-33420C2D4411}"/>
              </a:ext>
            </a:extLst>
          </p:cNvPr>
          <p:cNvPicPr>
            <a:picLocks noChangeAspect="1"/>
          </p:cNvPicPr>
          <p:nvPr/>
        </p:nvPicPr>
        <p:blipFill>
          <a:blip r:embed="rId3"/>
          <a:stretch>
            <a:fillRect/>
          </a:stretch>
        </p:blipFill>
        <p:spPr>
          <a:xfrm>
            <a:off x="2638409" y="0"/>
            <a:ext cx="6915182" cy="6858000"/>
          </a:xfrm>
          <a:prstGeom prst="rect">
            <a:avLst/>
          </a:prstGeom>
        </p:spPr>
      </p:pic>
    </p:spTree>
    <p:extLst>
      <p:ext uri="{BB962C8B-B14F-4D97-AF65-F5344CB8AC3E}">
        <p14:creationId xmlns:p14="http://schemas.microsoft.com/office/powerpoint/2010/main" val="1966476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3F27-EF55-4172-ACEE-8D340D505FAA}"/>
              </a:ext>
            </a:extLst>
          </p:cNvPr>
          <p:cNvSpPr>
            <a:spLocks noGrp="1"/>
          </p:cNvSpPr>
          <p:nvPr>
            <p:ph type="title"/>
          </p:nvPr>
        </p:nvSpPr>
        <p:spPr/>
        <p:txBody>
          <a:bodyPr/>
          <a:lstStyle/>
          <a:p>
            <a:r>
              <a:rPr lang="en-US" dirty="0"/>
              <a:t>demo – invoke – Azure Function v2</a:t>
            </a:r>
          </a:p>
        </p:txBody>
      </p:sp>
      <p:pic>
        <p:nvPicPr>
          <p:cNvPr id="12" name="Graphic 11">
            <a:extLst>
              <a:ext uri="{FF2B5EF4-FFF2-40B4-BE49-F238E27FC236}">
                <a16:creationId xmlns:a16="http://schemas.microsoft.com/office/drawing/2014/main" id="{AC7FB8DB-E944-652B-F561-7C091D248B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720" y="4681021"/>
            <a:ext cx="1143005" cy="1143005"/>
          </a:xfrm>
          <a:prstGeom prst="rect">
            <a:avLst/>
          </a:prstGeom>
        </p:spPr>
      </p:pic>
      <p:pic>
        <p:nvPicPr>
          <p:cNvPr id="14" name="Graphic 13">
            <a:extLst>
              <a:ext uri="{FF2B5EF4-FFF2-40B4-BE49-F238E27FC236}">
                <a16:creationId xmlns:a16="http://schemas.microsoft.com/office/drawing/2014/main" id="{B22E122F-C8DA-EFAF-DFE9-5725674813F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09721" y="1559534"/>
            <a:ext cx="1143004" cy="1143004"/>
          </a:xfrm>
          <a:prstGeom prst="rect">
            <a:avLst/>
          </a:prstGeom>
        </p:spPr>
      </p:pic>
      <p:sp>
        <p:nvSpPr>
          <p:cNvPr id="3" name="Arrow: Right 2">
            <a:extLst>
              <a:ext uri="{FF2B5EF4-FFF2-40B4-BE49-F238E27FC236}">
                <a16:creationId xmlns:a16="http://schemas.microsoft.com/office/drawing/2014/main" id="{F57BC21B-B7E1-822F-F7E9-3E07F0DFCE02}"/>
              </a:ext>
            </a:extLst>
          </p:cNvPr>
          <p:cNvSpPr/>
          <p:nvPr/>
        </p:nvSpPr>
        <p:spPr>
          <a:xfrm rot="16200000">
            <a:off x="1309553" y="3282454"/>
            <a:ext cx="1743338" cy="818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DATA CHANGE</a:t>
            </a:r>
          </a:p>
        </p:txBody>
      </p:sp>
      <p:grpSp>
        <p:nvGrpSpPr>
          <p:cNvPr id="17" name="Group 16">
            <a:extLst>
              <a:ext uri="{FF2B5EF4-FFF2-40B4-BE49-F238E27FC236}">
                <a16:creationId xmlns:a16="http://schemas.microsoft.com/office/drawing/2014/main" id="{CB6E6A6D-61CA-70F3-0362-15A6CB8DF344}"/>
              </a:ext>
            </a:extLst>
          </p:cNvPr>
          <p:cNvGrpSpPr/>
          <p:nvPr/>
        </p:nvGrpSpPr>
        <p:grpSpPr>
          <a:xfrm>
            <a:off x="5664993" y="1052362"/>
            <a:ext cx="3429015" cy="2157348"/>
            <a:chOff x="5524497" y="1540483"/>
            <a:chExt cx="3429015" cy="2157348"/>
          </a:xfrm>
        </p:grpSpPr>
        <p:pic>
          <p:nvPicPr>
            <p:cNvPr id="16" name="Graphic 15">
              <a:extLst>
                <a:ext uri="{FF2B5EF4-FFF2-40B4-BE49-F238E27FC236}">
                  <a16:creationId xmlns:a16="http://schemas.microsoft.com/office/drawing/2014/main" id="{E7D12A77-D3B3-8B52-F099-4ACB99D6FD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24497" y="1540484"/>
              <a:ext cx="1143005" cy="1143005"/>
            </a:xfrm>
            <a:prstGeom prst="rect">
              <a:avLst/>
            </a:prstGeom>
          </p:spPr>
        </p:pic>
        <p:pic>
          <p:nvPicPr>
            <p:cNvPr id="10" name="Graphic 9">
              <a:extLst>
                <a:ext uri="{FF2B5EF4-FFF2-40B4-BE49-F238E27FC236}">
                  <a16:creationId xmlns:a16="http://schemas.microsoft.com/office/drawing/2014/main" id="{BEDB19EA-F0F8-8009-842C-7A555155C36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67502" y="1540484"/>
              <a:ext cx="1143005" cy="1143005"/>
            </a:xfrm>
            <a:prstGeom prst="rect">
              <a:avLst/>
            </a:prstGeom>
          </p:spPr>
        </p:pic>
        <p:pic>
          <p:nvPicPr>
            <p:cNvPr id="11" name="Graphic 10">
              <a:extLst>
                <a:ext uri="{FF2B5EF4-FFF2-40B4-BE49-F238E27FC236}">
                  <a16:creationId xmlns:a16="http://schemas.microsoft.com/office/drawing/2014/main" id="{BFDF82BC-0C48-A254-EBF5-B60DAE9418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10507" y="1540483"/>
              <a:ext cx="1143005" cy="1143005"/>
            </a:xfrm>
            <a:prstGeom prst="rect">
              <a:avLst/>
            </a:prstGeom>
          </p:spPr>
        </p:pic>
        <p:pic>
          <p:nvPicPr>
            <p:cNvPr id="13" name="Graphic 12">
              <a:extLst>
                <a:ext uri="{FF2B5EF4-FFF2-40B4-BE49-F238E27FC236}">
                  <a16:creationId xmlns:a16="http://schemas.microsoft.com/office/drawing/2014/main" id="{7DBCD348-5A7E-D141-48B5-ADD4CAD1AF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95999" y="2554826"/>
              <a:ext cx="1143005" cy="1143005"/>
            </a:xfrm>
            <a:prstGeom prst="rect">
              <a:avLst/>
            </a:prstGeom>
          </p:spPr>
        </p:pic>
        <p:pic>
          <p:nvPicPr>
            <p:cNvPr id="15" name="Graphic 14">
              <a:extLst>
                <a:ext uri="{FF2B5EF4-FFF2-40B4-BE49-F238E27FC236}">
                  <a16:creationId xmlns:a16="http://schemas.microsoft.com/office/drawing/2014/main" id="{78B722F3-E9E1-603B-4556-F31C900192D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39004" y="2554826"/>
              <a:ext cx="1143005" cy="1143005"/>
            </a:xfrm>
            <a:prstGeom prst="rect">
              <a:avLst/>
            </a:prstGeom>
          </p:spPr>
        </p:pic>
      </p:grpSp>
      <p:sp>
        <p:nvSpPr>
          <p:cNvPr id="18" name="Arrow: Right 17">
            <a:extLst>
              <a:ext uri="{FF2B5EF4-FFF2-40B4-BE49-F238E27FC236}">
                <a16:creationId xmlns:a16="http://schemas.microsoft.com/office/drawing/2014/main" id="{2A1D8D96-76FC-4D02-91BA-902C6F2CDA3F}"/>
              </a:ext>
            </a:extLst>
          </p:cNvPr>
          <p:cNvSpPr/>
          <p:nvPr/>
        </p:nvSpPr>
        <p:spPr>
          <a:xfrm>
            <a:off x="3532584" y="1721711"/>
            <a:ext cx="1352550" cy="818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Arrow: Right 3">
            <a:extLst>
              <a:ext uri="{FF2B5EF4-FFF2-40B4-BE49-F238E27FC236}">
                <a16:creationId xmlns:a16="http://schemas.microsoft.com/office/drawing/2014/main" id="{BC5263B9-A99B-B809-3783-A61BF723F547}"/>
              </a:ext>
            </a:extLst>
          </p:cNvPr>
          <p:cNvSpPr/>
          <p:nvPr/>
        </p:nvSpPr>
        <p:spPr>
          <a:xfrm flipH="1">
            <a:off x="2938327" y="4843198"/>
            <a:ext cx="1694059" cy="818650"/>
          </a:xfrm>
          <a:prstGeom prst="rightArrow">
            <a:avLst>
              <a:gd name="adj1" fmla="val 5899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INSERT DATA</a:t>
            </a:r>
          </a:p>
        </p:txBody>
      </p:sp>
    </p:spTree>
    <p:extLst>
      <p:ext uri="{BB962C8B-B14F-4D97-AF65-F5344CB8AC3E}">
        <p14:creationId xmlns:p14="http://schemas.microsoft.com/office/powerpoint/2010/main" val="94681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9CBEC-08D6-0A22-D1A4-B3B00342A5B7}"/>
              </a:ext>
            </a:extLst>
          </p:cNvPr>
          <p:cNvSpPr>
            <a:spLocks noGrp="1"/>
          </p:cNvSpPr>
          <p:nvPr>
            <p:ph type="title"/>
          </p:nvPr>
        </p:nvSpPr>
        <p:spPr>
          <a:xfrm>
            <a:off x="838200" y="1"/>
            <a:ext cx="10515600" cy="818650"/>
          </a:xfrm>
        </p:spPr>
        <p:txBody>
          <a:bodyPr anchor="ctr">
            <a:normAutofit/>
          </a:bodyPr>
          <a:lstStyle/>
          <a:p>
            <a:r>
              <a:rPr lang="en-US" dirty="0"/>
              <a:t>What else could we do?</a:t>
            </a:r>
            <a:endParaRPr lang="en-GB" dirty="0"/>
          </a:p>
        </p:txBody>
      </p:sp>
      <p:graphicFrame>
        <p:nvGraphicFramePr>
          <p:cNvPr id="5" name="Content Placeholder 2">
            <a:extLst>
              <a:ext uri="{FF2B5EF4-FFF2-40B4-BE49-F238E27FC236}">
                <a16:creationId xmlns:a16="http://schemas.microsoft.com/office/drawing/2014/main" id="{B6AA465D-8C0A-A271-BAB0-C75CE533944D}"/>
              </a:ext>
            </a:extLst>
          </p:cNvPr>
          <p:cNvGraphicFramePr>
            <a:graphicFrameLocks noGrp="1"/>
          </p:cNvGraphicFramePr>
          <p:nvPr>
            <p:ph idx="1"/>
            <p:extLst>
              <p:ext uri="{D42A27DB-BD31-4B8C-83A1-F6EECF244321}">
                <p14:modId xmlns:p14="http://schemas.microsoft.com/office/powerpoint/2010/main" val="4108647658"/>
              </p:ext>
            </p:extLst>
          </p:nvPr>
        </p:nvGraphicFramePr>
        <p:xfrm>
          <a:off x="288235" y="1003852"/>
          <a:ext cx="11598965" cy="5173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053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B0B73-318D-4BDF-B34A-C1D6336BDDD3}"/>
              </a:ext>
            </a:extLst>
          </p:cNvPr>
          <p:cNvSpPr>
            <a:spLocks noGrp="1"/>
          </p:cNvSpPr>
          <p:nvPr>
            <p:ph sz="half" idx="2"/>
          </p:nvPr>
        </p:nvSpPr>
        <p:spPr>
          <a:xfrm>
            <a:off x="838200" y="1235008"/>
            <a:ext cx="9869602" cy="4954655"/>
          </a:xfrm>
        </p:spPr>
        <p:txBody>
          <a:bodyPr>
            <a:normAutofit/>
          </a:bodyPr>
          <a:lstStyle/>
          <a:p>
            <a:pPr marL="0" indent="0">
              <a:buNone/>
            </a:pPr>
            <a:r>
              <a:rPr lang="en-US" sz="3100">
                <a:hlinkClick r:id="rId3"/>
              </a:rPr>
              <a:t>https://github.com/jpomfret/psconf23-azuresql</a:t>
            </a:r>
            <a:endParaRPr lang="en-US" sz="3100"/>
          </a:p>
          <a:p>
            <a:pPr marL="0" indent="0">
              <a:buNone/>
            </a:pPr>
            <a:endParaRPr lang="en-US" sz="3100"/>
          </a:p>
          <a:p>
            <a:pPr marL="0" indent="0">
              <a:buNone/>
            </a:pPr>
            <a:r>
              <a:rPr lang="en-US" sz="3100" b="1"/>
              <a:t>Jess Pomfret</a:t>
            </a:r>
            <a:endParaRPr lang="en-US" sz="3100"/>
          </a:p>
          <a:p>
            <a:pPr marL="0" indent="0">
              <a:buNone/>
            </a:pPr>
            <a:r>
              <a:rPr lang="en-US" sz="3100">
                <a:hlinkClick r:id="rId4"/>
              </a:rPr>
              <a:t>jpomfret7@gmail.com</a:t>
            </a:r>
            <a:endParaRPr lang="en-US" sz="3100"/>
          </a:p>
          <a:p>
            <a:pPr marL="0" indent="0">
              <a:buNone/>
            </a:pPr>
            <a:r>
              <a:rPr lang="en-US" sz="3100">
                <a:hlinkClick r:id="rId5"/>
              </a:rPr>
              <a:t>JessPomfret.com</a:t>
            </a:r>
            <a:endParaRPr lang="en-US" sz="3100"/>
          </a:p>
          <a:p>
            <a:pPr marL="0" indent="0">
              <a:buNone/>
            </a:pPr>
            <a:endParaRPr lang="en-US" sz="3100" dirty="0"/>
          </a:p>
        </p:txBody>
      </p:sp>
      <p:sp>
        <p:nvSpPr>
          <p:cNvPr id="2" name="Title 1">
            <a:extLst>
              <a:ext uri="{FF2B5EF4-FFF2-40B4-BE49-F238E27FC236}">
                <a16:creationId xmlns:a16="http://schemas.microsoft.com/office/drawing/2014/main" id="{F3F9DAAB-4104-4A3F-B009-3A226CFDA3A8}"/>
              </a:ext>
            </a:extLst>
          </p:cNvPr>
          <p:cNvSpPr>
            <a:spLocks noGrp="1"/>
          </p:cNvSpPr>
          <p:nvPr>
            <p:ph type="title"/>
          </p:nvPr>
        </p:nvSpPr>
        <p:spPr>
          <a:xfrm>
            <a:off x="838200" y="1"/>
            <a:ext cx="10515600" cy="818650"/>
          </a:xfrm>
        </p:spPr>
        <p:txBody>
          <a:bodyPr anchor="ctr">
            <a:normAutofit/>
          </a:bodyPr>
          <a:lstStyle/>
          <a:p>
            <a:r>
              <a:rPr lang="en-US" dirty="0"/>
              <a:t>Questions &amp; Feedback</a:t>
            </a:r>
          </a:p>
        </p:txBody>
      </p:sp>
    </p:spTree>
    <p:extLst>
      <p:ext uri="{BB962C8B-B14F-4D97-AF65-F5344CB8AC3E}">
        <p14:creationId xmlns:p14="http://schemas.microsoft.com/office/powerpoint/2010/main" val="190672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FEE256D-70CC-026C-8B20-2F41140CCC58}"/>
              </a:ext>
            </a:extLst>
          </p:cNvPr>
          <p:cNvPicPr>
            <a:picLocks noChangeAspect="1"/>
          </p:cNvPicPr>
          <p:nvPr/>
        </p:nvPicPr>
        <p:blipFill rotWithShape="1">
          <a:blip r:embed="rId3"/>
          <a:srcRect r="4831"/>
          <a:stretch/>
        </p:blipFill>
        <p:spPr>
          <a:xfrm>
            <a:off x="6566247" y="2819476"/>
            <a:ext cx="5519807" cy="1219048"/>
          </a:xfrm>
          <a:prstGeom prst="rect">
            <a:avLst/>
          </a:prstGeom>
        </p:spPr>
      </p:pic>
      <p:pic>
        <p:nvPicPr>
          <p:cNvPr id="9" name="Picture 8">
            <a:extLst>
              <a:ext uri="{FF2B5EF4-FFF2-40B4-BE49-F238E27FC236}">
                <a16:creationId xmlns:a16="http://schemas.microsoft.com/office/drawing/2014/main" id="{8321FAD1-8474-0403-AAF9-4592E03C23D7}"/>
              </a:ext>
            </a:extLst>
          </p:cNvPr>
          <p:cNvPicPr>
            <a:picLocks noChangeAspect="1"/>
          </p:cNvPicPr>
          <p:nvPr/>
        </p:nvPicPr>
        <p:blipFill>
          <a:blip r:embed="rId4"/>
          <a:stretch>
            <a:fillRect/>
          </a:stretch>
        </p:blipFill>
        <p:spPr>
          <a:xfrm>
            <a:off x="105946" y="0"/>
            <a:ext cx="6359236" cy="6858000"/>
          </a:xfrm>
          <a:prstGeom prst="rect">
            <a:avLst/>
          </a:prstGeom>
        </p:spPr>
      </p:pic>
    </p:spTree>
    <p:extLst>
      <p:ext uri="{BB962C8B-B14F-4D97-AF65-F5344CB8AC3E}">
        <p14:creationId xmlns:p14="http://schemas.microsoft.com/office/powerpoint/2010/main" val="386190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AE31-3C6F-8ACF-7599-29E56DEF79CA}"/>
              </a:ext>
            </a:extLst>
          </p:cNvPr>
          <p:cNvSpPr>
            <a:spLocks noGrp="1"/>
          </p:cNvSpPr>
          <p:nvPr>
            <p:ph type="title"/>
          </p:nvPr>
        </p:nvSpPr>
        <p:spPr/>
        <p:txBody>
          <a:bodyPr>
            <a:normAutofit/>
          </a:bodyPr>
          <a:lstStyle/>
          <a:p>
            <a:r>
              <a:rPr lang="en-GB" dirty="0"/>
              <a:t>Traditional Inventory systems</a:t>
            </a:r>
          </a:p>
        </p:txBody>
      </p:sp>
      <p:pic>
        <p:nvPicPr>
          <p:cNvPr id="3" name="Picture 4">
            <a:extLst>
              <a:ext uri="{FF2B5EF4-FFF2-40B4-BE49-F238E27FC236}">
                <a16:creationId xmlns:a16="http://schemas.microsoft.com/office/drawing/2014/main" id="{43DB65D0-9699-34B7-419A-B048BAE26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929" y="1892674"/>
            <a:ext cx="2286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3B0E2E4F-117A-B66D-3A71-74F599E132C9}"/>
              </a:ext>
            </a:extLst>
          </p:cNvPr>
          <p:cNvPicPr>
            <a:picLocks noChangeAspect="1"/>
          </p:cNvPicPr>
          <p:nvPr/>
        </p:nvPicPr>
        <p:blipFill>
          <a:blip r:embed="rId4"/>
          <a:stretch>
            <a:fillRect/>
          </a:stretch>
        </p:blipFill>
        <p:spPr>
          <a:xfrm>
            <a:off x="838200" y="1353677"/>
            <a:ext cx="3190476" cy="4580952"/>
          </a:xfrm>
          <a:prstGeom prst="rect">
            <a:avLst/>
          </a:prstGeom>
        </p:spPr>
      </p:pic>
      <p:pic>
        <p:nvPicPr>
          <p:cNvPr id="16" name="Picture 15">
            <a:extLst>
              <a:ext uri="{FF2B5EF4-FFF2-40B4-BE49-F238E27FC236}">
                <a16:creationId xmlns:a16="http://schemas.microsoft.com/office/drawing/2014/main" id="{71F764BE-A37F-7889-DAE6-8D57AB0E5052}"/>
              </a:ext>
            </a:extLst>
          </p:cNvPr>
          <p:cNvPicPr>
            <a:picLocks noChangeAspect="1"/>
          </p:cNvPicPr>
          <p:nvPr/>
        </p:nvPicPr>
        <p:blipFill>
          <a:blip r:embed="rId5"/>
          <a:stretch>
            <a:fillRect/>
          </a:stretch>
        </p:blipFill>
        <p:spPr>
          <a:xfrm>
            <a:off x="9304631" y="2977486"/>
            <a:ext cx="1704762" cy="1333333"/>
          </a:xfrm>
          <a:prstGeom prst="rect">
            <a:avLst/>
          </a:prstGeom>
        </p:spPr>
      </p:pic>
      <p:sp>
        <p:nvSpPr>
          <p:cNvPr id="17" name="Arrow: Right 16">
            <a:extLst>
              <a:ext uri="{FF2B5EF4-FFF2-40B4-BE49-F238E27FC236}">
                <a16:creationId xmlns:a16="http://schemas.microsoft.com/office/drawing/2014/main" id="{A2458421-D400-2769-224D-AE84A37AAEE1}"/>
              </a:ext>
            </a:extLst>
          </p:cNvPr>
          <p:cNvSpPr/>
          <p:nvPr/>
        </p:nvSpPr>
        <p:spPr>
          <a:xfrm rot="11886149">
            <a:off x="4190232" y="2323039"/>
            <a:ext cx="1422057" cy="618564"/>
          </a:xfrm>
          <a:prstGeom prst="rightArrow">
            <a:avLst>
              <a:gd name="adj1" fmla="val 50000"/>
              <a:gd name="adj2" fmla="val 511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17">
            <a:extLst>
              <a:ext uri="{FF2B5EF4-FFF2-40B4-BE49-F238E27FC236}">
                <a16:creationId xmlns:a16="http://schemas.microsoft.com/office/drawing/2014/main" id="{14D68E40-3C4B-44B1-8AB2-26E7ACCA8227}"/>
              </a:ext>
            </a:extLst>
          </p:cNvPr>
          <p:cNvSpPr/>
          <p:nvPr/>
        </p:nvSpPr>
        <p:spPr>
          <a:xfrm rot="10800000">
            <a:off x="4169774" y="3388658"/>
            <a:ext cx="1422057" cy="618564"/>
          </a:xfrm>
          <a:prstGeom prst="rightArrow">
            <a:avLst>
              <a:gd name="adj1" fmla="val 50000"/>
              <a:gd name="adj2" fmla="val 511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Right 18">
            <a:extLst>
              <a:ext uri="{FF2B5EF4-FFF2-40B4-BE49-F238E27FC236}">
                <a16:creationId xmlns:a16="http://schemas.microsoft.com/office/drawing/2014/main" id="{F11F620D-35EB-1B44-D221-A9E6426734B6}"/>
              </a:ext>
            </a:extLst>
          </p:cNvPr>
          <p:cNvSpPr/>
          <p:nvPr/>
        </p:nvSpPr>
        <p:spPr>
          <a:xfrm rot="9705204">
            <a:off x="4254680" y="4456520"/>
            <a:ext cx="1422057" cy="587308"/>
          </a:xfrm>
          <a:prstGeom prst="rightArrow">
            <a:avLst>
              <a:gd name="adj1" fmla="val 50000"/>
              <a:gd name="adj2" fmla="val 511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Right 19">
            <a:extLst>
              <a:ext uri="{FF2B5EF4-FFF2-40B4-BE49-F238E27FC236}">
                <a16:creationId xmlns:a16="http://schemas.microsoft.com/office/drawing/2014/main" id="{E2F49DE3-38D6-BE97-A1AA-D8BA8A90C01D}"/>
              </a:ext>
            </a:extLst>
          </p:cNvPr>
          <p:cNvSpPr/>
          <p:nvPr/>
        </p:nvSpPr>
        <p:spPr>
          <a:xfrm>
            <a:off x="7882574" y="3321424"/>
            <a:ext cx="1422057" cy="618564"/>
          </a:xfrm>
          <a:prstGeom prst="rightArrow">
            <a:avLst>
              <a:gd name="adj1" fmla="val 50000"/>
              <a:gd name="adj2" fmla="val 511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927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1000"/>
                                  </p:stCondLst>
                                  <p:childTnLst>
                                    <p:set>
                                      <p:cBhvr>
                                        <p:cTn id="19" dur="1" fill="hold">
                                          <p:stCondLst>
                                            <p:cond delay="0"/>
                                          </p:stCondLst>
                                        </p:cTn>
                                        <p:tgtEl>
                                          <p:spTgt spid="18"/>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grpId="0" nodeType="afterEffect">
                                  <p:stCondLst>
                                    <p:cond delay="100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83F6-FAFD-04F2-E5AE-0A840748B3BC}"/>
              </a:ext>
            </a:extLst>
          </p:cNvPr>
          <p:cNvSpPr>
            <a:spLocks noGrp="1"/>
          </p:cNvSpPr>
          <p:nvPr>
            <p:ph type="title"/>
          </p:nvPr>
        </p:nvSpPr>
        <p:spPr/>
        <p:txBody>
          <a:bodyPr/>
          <a:lstStyle/>
          <a:p>
            <a:r>
              <a:rPr lang="en-GB" dirty="0"/>
              <a:t>Infrastructure as Code</a:t>
            </a:r>
          </a:p>
        </p:txBody>
      </p:sp>
      <p:sp>
        <p:nvSpPr>
          <p:cNvPr id="3" name="Content Placeholder 2">
            <a:extLst>
              <a:ext uri="{FF2B5EF4-FFF2-40B4-BE49-F238E27FC236}">
                <a16:creationId xmlns:a16="http://schemas.microsoft.com/office/drawing/2014/main" id="{71FBC6A4-61CC-7FB4-ACA9-6BDC2520A89E}"/>
              </a:ext>
            </a:extLst>
          </p:cNvPr>
          <p:cNvSpPr>
            <a:spLocks noGrp="1"/>
          </p:cNvSpPr>
          <p:nvPr>
            <p:ph idx="1"/>
          </p:nvPr>
        </p:nvSpPr>
        <p:spPr>
          <a:xfrm>
            <a:off x="838200" y="2716306"/>
            <a:ext cx="10515600" cy="3460657"/>
          </a:xfrm>
        </p:spPr>
        <p:txBody>
          <a:bodyPr/>
          <a:lstStyle/>
          <a:p>
            <a:r>
              <a:rPr lang="en-US" b="1" i="0" dirty="0">
                <a:solidFill>
                  <a:srgbClr val="202122"/>
                </a:solidFill>
                <a:effectLst/>
                <a:latin typeface="Arial" panose="020B0604020202020204" pitchFamily="34" charset="0"/>
              </a:rPr>
              <a:t>Infrastructure as code</a:t>
            </a:r>
            <a:r>
              <a:rPr lang="en-US" b="0" i="0" dirty="0">
                <a:solidFill>
                  <a:srgbClr val="202122"/>
                </a:solidFill>
                <a:effectLst/>
                <a:latin typeface="Arial" panose="020B0604020202020204" pitchFamily="34" charset="0"/>
              </a:rPr>
              <a:t> (</a:t>
            </a:r>
            <a:r>
              <a:rPr lang="en-US" b="1" i="0" dirty="0" err="1">
                <a:solidFill>
                  <a:srgbClr val="202122"/>
                </a:solidFill>
                <a:effectLst/>
                <a:latin typeface="Arial" panose="020B0604020202020204" pitchFamily="34" charset="0"/>
              </a:rPr>
              <a:t>IaC</a:t>
            </a:r>
            <a:r>
              <a:rPr lang="en-US" b="0" i="0" dirty="0">
                <a:solidFill>
                  <a:srgbClr val="202122"/>
                </a:solidFill>
                <a:effectLst/>
                <a:latin typeface="Arial" panose="020B0604020202020204" pitchFamily="34" charset="0"/>
              </a:rPr>
              <a:t>) is the process of </a:t>
            </a:r>
            <a:r>
              <a:rPr lang="en-US" b="0" i="0" dirty="0">
                <a:effectLst/>
                <a:latin typeface="Arial" panose="020B0604020202020204" pitchFamily="34" charset="0"/>
              </a:rPr>
              <a:t>managing and provisioning computer </a:t>
            </a:r>
            <a:r>
              <a:rPr lang="en-US" b="0" i="0" u="none" strike="noStrike" dirty="0">
                <a:effectLst/>
                <a:latin typeface="Arial" panose="020B0604020202020204" pitchFamily="34" charset="0"/>
              </a:rPr>
              <a:t>data centers</a:t>
            </a:r>
            <a:r>
              <a:rPr lang="en-US" b="0" i="0" dirty="0">
                <a:effectLst/>
                <a:latin typeface="Arial" panose="020B0604020202020204" pitchFamily="34" charset="0"/>
              </a:rPr>
              <a:t> </a:t>
            </a:r>
            <a:r>
              <a:rPr lang="en-US" b="0" i="0" dirty="0">
                <a:solidFill>
                  <a:srgbClr val="202122"/>
                </a:solidFill>
                <a:effectLst/>
                <a:latin typeface="Arial" panose="020B0604020202020204" pitchFamily="34" charset="0"/>
              </a:rPr>
              <a:t>through machine-readable definition files, rather than physical hardware configuration or interactive configuration tools.</a:t>
            </a:r>
            <a:endParaRPr lang="en-GB" dirty="0"/>
          </a:p>
        </p:txBody>
      </p:sp>
      <p:pic>
        <p:nvPicPr>
          <p:cNvPr id="2050" name="Picture 2">
            <a:extLst>
              <a:ext uri="{FF2B5EF4-FFF2-40B4-BE49-F238E27FC236}">
                <a16:creationId xmlns:a16="http://schemas.microsoft.com/office/drawing/2014/main" id="{F2B5C679-7962-FF2C-FA6E-05C0FC940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19497"/>
            <a:ext cx="1490282" cy="1361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91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9CB3-7382-4630-9D25-124626170B5C}"/>
              </a:ext>
            </a:extLst>
          </p:cNvPr>
          <p:cNvSpPr>
            <a:spLocks noGrp="1"/>
          </p:cNvSpPr>
          <p:nvPr>
            <p:ph type="title"/>
          </p:nvPr>
        </p:nvSpPr>
        <p:spPr/>
        <p:txBody>
          <a:bodyPr/>
          <a:lstStyle/>
          <a:p>
            <a:r>
              <a:rPr lang="en-US"/>
              <a:t>Jess Pomfret</a:t>
            </a:r>
            <a:br>
              <a:rPr lang="en-US" dirty="0"/>
            </a:br>
            <a:r>
              <a:rPr lang="en-US" sz="2400" dirty="0"/>
              <a:t>(She/Her)</a:t>
            </a:r>
            <a:endParaRPr lang="en-US"/>
          </a:p>
        </p:txBody>
      </p:sp>
      <p:sp>
        <p:nvSpPr>
          <p:cNvPr id="3" name="Content Placeholder 2">
            <a:extLst>
              <a:ext uri="{FF2B5EF4-FFF2-40B4-BE49-F238E27FC236}">
                <a16:creationId xmlns:a16="http://schemas.microsoft.com/office/drawing/2014/main" id="{BD9FF4B1-4677-48D0-A0AD-0221FAEEFBA3}"/>
              </a:ext>
            </a:extLst>
          </p:cNvPr>
          <p:cNvSpPr>
            <a:spLocks noGrp="1"/>
          </p:cNvSpPr>
          <p:nvPr>
            <p:ph idx="1"/>
          </p:nvPr>
        </p:nvSpPr>
        <p:spPr>
          <a:xfrm>
            <a:off x="5183188" y="198783"/>
            <a:ext cx="6690760" cy="5662267"/>
          </a:xfrm>
        </p:spPr>
        <p:txBody>
          <a:bodyPr>
            <a:normAutofit lnSpcReduction="10000"/>
          </a:bodyPr>
          <a:lstStyle/>
          <a:p>
            <a:r>
              <a:rPr lang="en-US" dirty="0"/>
              <a:t>Data Platform Engineer</a:t>
            </a:r>
          </a:p>
          <a:p>
            <a:r>
              <a:rPr lang="en-US" dirty="0"/>
              <a:t>Open-Source Contributor</a:t>
            </a:r>
          </a:p>
          <a:p>
            <a:pPr lvl="1"/>
            <a:r>
              <a:rPr lang="en-US" dirty="0" err="1"/>
              <a:t>dbatools</a:t>
            </a:r>
            <a:r>
              <a:rPr lang="en-US" dirty="0"/>
              <a:t>, </a:t>
            </a:r>
            <a:r>
              <a:rPr lang="en-US" dirty="0" err="1"/>
              <a:t>dbachecks</a:t>
            </a:r>
            <a:r>
              <a:rPr lang="en-US" dirty="0"/>
              <a:t>, </a:t>
            </a:r>
            <a:r>
              <a:rPr lang="en-US" dirty="0" err="1"/>
              <a:t>SqlServerDsc</a:t>
            </a:r>
            <a:endParaRPr lang="en-US" dirty="0"/>
          </a:p>
          <a:p>
            <a:r>
              <a:rPr lang="en-US" dirty="0"/>
              <a:t>Passionate about SQL Server, PowerShell &amp; Proper Football</a:t>
            </a:r>
          </a:p>
          <a:p>
            <a:endParaRPr lang="en-US" dirty="0"/>
          </a:p>
          <a:p>
            <a:r>
              <a:rPr lang="en-US" dirty="0">
                <a:hlinkClick r:id="rId3"/>
              </a:rPr>
              <a:t>jpomfret7@gmail.com</a:t>
            </a:r>
            <a:r>
              <a:rPr lang="en-US" dirty="0"/>
              <a:t>.</a:t>
            </a:r>
          </a:p>
          <a:p>
            <a:r>
              <a:rPr lang="en-US" dirty="0"/>
              <a:t>jesspomfret.com</a:t>
            </a:r>
          </a:p>
          <a:p>
            <a:r>
              <a:rPr lang="en-US" dirty="0"/>
              <a:t>linkedin.com/in/</a:t>
            </a:r>
            <a:r>
              <a:rPr lang="en-US" dirty="0" err="1"/>
              <a:t>jpomfret</a:t>
            </a:r>
            <a:r>
              <a:rPr lang="en-US" dirty="0"/>
              <a:t>/</a:t>
            </a:r>
          </a:p>
          <a:p>
            <a:r>
              <a:rPr lang="en-US" dirty="0"/>
              <a:t>github.com/jpomfret</a:t>
            </a:r>
          </a:p>
        </p:txBody>
      </p:sp>
      <p:pic>
        <p:nvPicPr>
          <p:cNvPr id="6" name="Picture 5" descr="A close up of a sign&#10;&#10;Description automatically generated">
            <a:extLst>
              <a:ext uri="{FF2B5EF4-FFF2-40B4-BE49-F238E27FC236}">
                <a16:creationId xmlns:a16="http://schemas.microsoft.com/office/drawing/2014/main" id="{29D4F0F1-B995-48E9-A0DB-52AD53B274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9546" y="4520250"/>
            <a:ext cx="914402" cy="1447803"/>
          </a:xfrm>
          <a:prstGeom prst="rect">
            <a:avLst/>
          </a:prstGeom>
        </p:spPr>
      </p:pic>
      <p:pic>
        <p:nvPicPr>
          <p:cNvPr id="7" name="Picture 6">
            <a:extLst>
              <a:ext uri="{FF2B5EF4-FFF2-40B4-BE49-F238E27FC236}">
                <a16:creationId xmlns:a16="http://schemas.microsoft.com/office/drawing/2014/main" id="{F614FDED-324F-464F-9C16-51DEA0D4D68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93233" y="1872141"/>
            <a:ext cx="4178792" cy="4391968"/>
          </a:xfrm>
          <a:prstGeom prst="rect">
            <a:avLst/>
          </a:prstGeom>
        </p:spPr>
      </p:pic>
      <p:pic>
        <p:nvPicPr>
          <p:cNvPr id="5" name="Picture 4" descr="Icon&#10;&#10;Description automatically generated">
            <a:extLst>
              <a:ext uri="{FF2B5EF4-FFF2-40B4-BE49-F238E27FC236}">
                <a16:creationId xmlns:a16="http://schemas.microsoft.com/office/drawing/2014/main" id="{1F5F1742-DECF-0D85-6EA8-DBED78DE37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83240" y="198783"/>
            <a:ext cx="1090708" cy="1077876"/>
          </a:xfrm>
          <a:prstGeom prst="rect">
            <a:avLst/>
          </a:prstGeom>
        </p:spPr>
      </p:pic>
    </p:spTree>
    <p:extLst>
      <p:ext uri="{BB962C8B-B14F-4D97-AF65-F5344CB8AC3E}">
        <p14:creationId xmlns:p14="http://schemas.microsoft.com/office/powerpoint/2010/main" val="3256882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017B-4F79-C963-13E9-353D8D5039B0}"/>
              </a:ext>
            </a:extLst>
          </p:cNvPr>
          <p:cNvSpPr>
            <a:spLocks noGrp="1"/>
          </p:cNvSpPr>
          <p:nvPr>
            <p:ph type="title"/>
          </p:nvPr>
        </p:nvSpPr>
        <p:spPr/>
        <p:txBody>
          <a:bodyPr>
            <a:normAutofit/>
          </a:bodyPr>
          <a:lstStyle/>
          <a:p>
            <a:r>
              <a:rPr lang="en-GB" b="1" i="0" dirty="0" err="1">
                <a:solidFill>
                  <a:srgbClr val="E6EDF3"/>
                </a:solidFill>
                <a:effectLst/>
                <a:latin typeface="-apple-system"/>
              </a:rPr>
              <a:t>sp_invoke_external_rest_endpoint</a:t>
            </a:r>
            <a:endParaRPr lang="en-GB" dirty="0"/>
          </a:p>
        </p:txBody>
      </p:sp>
      <p:sp>
        <p:nvSpPr>
          <p:cNvPr id="3" name="Content Placeholder 2">
            <a:extLst>
              <a:ext uri="{FF2B5EF4-FFF2-40B4-BE49-F238E27FC236}">
                <a16:creationId xmlns:a16="http://schemas.microsoft.com/office/drawing/2014/main" id="{60398EB3-3760-4698-1CDF-35E03729032A}"/>
              </a:ext>
            </a:extLst>
          </p:cNvPr>
          <p:cNvSpPr>
            <a:spLocks noGrp="1"/>
          </p:cNvSpPr>
          <p:nvPr>
            <p:ph idx="1"/>
          </p:nvPr>
        </p:nvSpPr>
        <p:spPr/>
        <p:txBody>
          <a:bodyPr>
            <a:normAutofit fontScale="92500" lnSpcReduction="10000"/>
          </a:bodyPr>
          <a:lstStyle/>
          <a:p>
            <a:r>
              <a:rPr lang="en-GB" dirty="0"/>
              <a:t>WARNING: Public preview feature</a:t>
            </a:r>
          </a:p>
          <a:p>
            <a:endParaRPr lang="en-GB" dirty="0"/>
          </a:p>
          <a:p>
            <a:r>
              <a:rPr lang="en-GB" dirty="0"/>
              <a:t>System Stored Procedure</a:t>
            </a:r>
          </a:p>
          <a:p>
            <a:r>
              <a:rPr lang="en-GB" dirty="0"/>
              <a:t>Azure SQL DB</a:t>
            </a:r>
          </a:p>
          <a:p>
            <a:endParaRPr lang="en-GB" dirty="0"/>
          </a:p>
          <a:p>
            <a:r>
              <a:rPr lang="en-GB" dirty="0"/>
              <a:t>Ability to call ‘Allowed endpoints’</a:t>
            </a:r>
          </a:p>
          <a:p>
            <a:endParaRPr lang="en-GB" dirty="0"/>
          </a:p>
          <a:p>
            <a:endParaRPr lang="en-GB" dirty="0"/>
          </a:p>
          <a:p>
            <a:pPr marL="0" indent="0">
              <a:buNone/>
            </a:pPr>
            <a:r>
              <a:rPr lang="en-US" sz="2400" b="0" i="0" u="none" strike="noStrike" dirty="0" err="1">
                <a:solidFill>
                  <a:srgbClr val="0070C0"/>
                </a:solidFill>
                <a:effectLst/>
                <a:latin typeface="-apple-system"/>
                <a:hlinkClick r:id="rId3">
                  <a:extLst>
                    <a:ext uri="{A12FA001-AC4F-418D-AE19-62706E023703}">
                      <ahyp:hlinkClr xmlns:ahyp="http://schemas.microsoft.com/office/drawing/2018/hyperlinkcolor" val="tx"/>
                    </a:ext>
                  </a:extLst>
                </a:hlinkClick>
              </a:rPr>
              <a:t>sp_invoke_external_rest_endpoint</a:t>
            </a:r>
            <a:r>
              <a:rPr lang="en-US" sz="2400" b="0" i="0" u="none" strike="noStrike" dirty="0">
                <a:solidFill>
                  <a:srgbClr val="0070C0"/>
                </a:solidFill>
                <a:effectLst/>
                <a:latin typeface="-apple-system"/>
                <a:hlinkClick r:id="rId3">
                  <a:extLst>
                    <a:ext uri="{A12FA001-AC4F-418D-AE19-62706E023703}">
                      <ahyp:hlinkClr xmlns:ahyp="http://schemas.microsoft.com/office/drawing/2018/hyperlinkcolor" val="tx"/>
                    </a:ext>
                  </a:extLst>
                </a:hlinkClick>
              </a:rPr>
              <a:t> (Transact-SQL)</a:t>
            </a:r>
            <a:endParaRPr lang="en-US" sz="2400" b="0" i="0" u="none" strike="noStrike" dirty="0">
              <a:solidFill>
                <a:srgbClr val="0070C0"/>
              </a:solidFill>
              <a:effectLst/>
              <a:latin typeface="-apple-system"/>
            </a:endParaRPr>
          </a:p>
          <a:p>
            <a:pPr marL="0" indent="0">
              <a:buNone/>
            </a:pPr>
            <a:r>
              <a:rPr lang="en-GB" sz="2400" dirty="0">
                <a:solidFill>
                  <a:srgbClr val="0070C0"/>
                </a:solidFill>
                <a:hlinkClick r:id="rId4">
                  <a:extLst>
                    <a:ext uri="{A12FA001-AC4F-418D-AE19-62706E023703}">
                      <ahyp:hlinkClr xmlns:ahyp="http://schemas.microsoft.com/office/drawing/2018/hyperlinkcolor" val="tx"/>
                    </a:ext>
                  </a:extLst>
                </a:hlinkClick>
              </a:rPr>
              <a:t>https://github.com/Azure-Samples/azure-sql-db-invoke-external-rest-endpoints</a:t>
            </a:r>
            <a:endParaRPr lang="en-GB" sz="2400" dirty="0">
              <a:solidFill>
                <a:srgbClr val="0070C0"/>
              </a:solidFill>
            </a:endParaRPr>
          </a:p>
          <a:p>
            <a:endParaRPr lang="en-GB" dirty="0"/>
          </a:p>
        </p:txBody>
      </p:sp>
      <p:pic>
        <p:nvPicPr>
          <p:cNvPr id="5" name="Graphic 4">
            <a:extLst>
              <a:ext uri="{FF2B5EF4-FFF2-40B4-BE49-F238E27FC236}">
                <a16:creationId xmlns:a16="http://schemas.microsoft.com/office/drawing/2014/main" id="{16188B38-FD6D-3D99-D965-06CB0A6B77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26193" y="1003852"/>
            <a:ext cx="1927607" cy="1927607"/>
          </a:xfrm>
          <a:prstGeom prst="rect">
            <a:avLst/>
          </a:prstGeom>
        </p:spPr>
      </p:pic>
    </p:spTree>
    <p:extLst>
      <p:ext uri="{BB962C8B-B14F-4D97-AF65-F5344CB8AC3E}">
        <p14:creationId xmlns:p14="http://schemas.microsoft.com/office/powerpoint/2010/main" val="80444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60FD-FAC1-72EC-1D01-A241422D0B0A}"/>
              </a:ext>
            </a:extLst>
          </p:cNvPr>
          <p:cNvSpPr>
            <a:spLocks noGrp="1"/>
          </p:cNvSpPr>
          <p:nvPr>
            <p:ph type="title"/>
          </p:nvPr>
        </p:nvSpPr>
        <p:spPr/>
        <p:txBody>
          <a:bodyPr/>
          <a:lstStyle/>
          <a:p>
            <a:r>
              <a:rPr lang="en-GB" dirty="0"/>
              <a:t>Authentication</a:t>
            </a:r>
          </a:p>
        </p:txBody>
      </p:sp>
      <p:sp>
        <p:nvSpPr>
          <p:cNvPr id="3" name="Content Placeholder 2">
            <a:extLst>
              <a:ext uri="{FF2B5EF4-FFF2-40B4-BE49-F238E27FC236}">
                <a16:creationId xmlns:a16="http://schemas.microsoft.com/office/drawing/2014/main" id="{3E0D8E44-0FD3-A6B7-82E2-6AE462F1794E}"/>
              </a:ext>
            </a:extLst>
          </p:cNvPr>
          <p:cNvSpPr>
            <a:spLocks noGrp="1"/>
          </p:cNvSpPr>
          <p:nvPr>
            <p:ph idx="1"/>
          </p:nvPr>
        </p:nvSpPr>
        <p:spPr>
          <a:xfrm>
            <a:off x="838200" y="1828800"/>
            <a:ext cx="10515600" cy="4348163"/>
          </a:xfrm>
        </p:spPr>
        <p:txBody>
          <a:bodyPr>
            <a:normAutofit fontScale="62500" lnSpcReduction="20000"/>
          </a:bodyPr>
          <a:lstStyle/>
          <a:p>
            <a:r>
              <a:rPr lang="en-GB" dirty="0"/>
              <a:t>DATABASE SCOPED CREDENTIAL</a:t>
            </a:r>
          </a:p>
          <a:p>
            <a:pPr lvl="1"/>
            <a:r>
              <a:rPr lang="en-GB" dirty="0"/>
              <a:t>Name</a:t>
            </a:r>
          </a:p>
          <a:p>
            <a:pPr lvl="2"/>
            <a:r>
              <a:rPr lang="en-GB" dirty="0"/>
              <a:t>must be a valid URL</a:t>
            </a:r>
          </a:p>
          <a:p>
            <a:pPr lvl="2"/>
            <a:r>
              <a:rPr lang="en-GB" dirty="0"/>
              <a:t>domain in the allow list</a:t>
            </a:r>
          </a:p>
          <a:p>
            <a:pPr lvl="2"/>
            <a:r>
              <a:rPr lang="en-GB" dirty="0"/>
              <a:t>more generic than the request URL</a:t>
            </a:r>
          </a:p>
          <a:p>
            <a:pPr lvl="1"/>
            <a:endParaRPr lang="en-GB" dirty="0"/>
          </a:p>
          <a:p>
            <a:pPr lvl="1"/>
            <a:r>
              <a:rPr lang="en-GB" dirty="0"/>
              <a:t>IDENTITY Parameter</a:t>
            </a:r>
          </a:p>
          <a:p>
            <a:pPr lvl="2"/>
            <a:r>
              <a:rPr lang="en-US" dirty="0" err="1"/>
              <a:t>HTTPEndpointHeaders</a:t>
            </a:r>
            <a:endParaRPr lang="en-US" dirty="0"/>
          </a:p>
          <a:p>
            <a:pPr lvl="2"/>
            <a:r>
              <a:rPr lang="en-US" dirty="0" err="1"/>
              <a:t>HTTPEndpointQueryString</a:t>
            </a:r>
            <a:endParaRPr lang="en-US" dirty="0"/>
          </a:p>
          <a:p>
            <a:pPr lvl="2"/>
            <a:r>
              <a:rPr lang="en-US" dirty="0"/>
              <a:t>Managed Identity</a:t>
            </a:r>
          </a:p>
          <a:p>
            <a:pPr marL="0" indent="0">
              <a:buNone/>
            </a:pPr>
            <a:endParaRPr lang="en-GB" dirty="0"/>
          </a:p>
          <a:p>
            <a:r>
              <a:rPr lang="en-GB" dirty="0"/>
              <a:t>Managed Identity for Authentication</a:t>
            </a:r>
          </a:p>
          <a:p>
            <a:pPr lvl="1"/>
            <a:r>
              <a:rPr lang="en-GB" dirty="0"/>
              <a:t>Enabled for Azure SQL Server</a:t>
            </a:r>
          </a:p>
          <a:p>
            <a:pPr lvl="1"/>
            <a:r>
              <a:rPr lang="en-GB" dirty="0"/>
              <a:t>Enable Azure AD authentication in Azure Function</a:t>
            </a:r>
          </a:p>
          <a:p>
            <a:pPr lvl="1"/>
            <a:r>
              <a:rPr lang="en-GB" dirty="0"/>
              <a:t>Create DATABASE SCOPED CREDENTIAL</a:t>
            </a:r>
          </a:p>
          <a:p>
            <a:pPr marL="457200" lvl="1" indent="0">
              <a:buNone/>
            </a:pPr>
            <a:endParaRPr lang="en-GB" dirty="0"/>
          </a:p>
          <a:p>
            <a:endParaRPr lang="en-GB" dirty="0"/>
          </a:p>
        </p:txBody>
      </p:sp>
      <p:pic>
        <p:nvPicPr>
          <p:cNvPr id="8" name="Picture 7">
            <a:extLst>
              <a:ext uri="{FF2B5EF4-FFF2-40B4-BE49-F238E27FC236}">
                <a16:creationId xmlns:a16="http://schemas.microsoft.com/office/drawing/2014/main" id="{BDAECBC5-F63F-0624-BDA4-D12DC175AFFB}"/>
              </a:ext>
            </a:extLst>
          </p:cNvPr>
          <p:cNvPicPr>
            <a:picLocks noChangeAspect="1"/>
          </p:cNvPicPr>
          <p:nvPr/>
        </p:nvPicPr>
        <p:blipFill>
          <a:blip r:embed="rId3"/>
          <a:stretch>
            <a:fillRect/>
          </a:stretch>
        </p:blipFill>
        <p:spPr>
          <a:xfrm>
            <a:off x="838200" y="878331"/>
            <a:ext cx="10293556" cy="890789"/>
          </a:xfrm>
          <a:prstGeom prst="rect">
            <a:avLst/>
          </a:prstGeom>
        </p:spPr>
      </p:pic>
      <p:sp>
        <p:nvSpPr>
          <p:cNvPr id="11" name="Rectangle 10">
            <a:extLst>
              <a:ext uri="{FF2B5EF4-FFF2-40B4-BE49-F238E27FC236}">
                <a16:creationId xmlns:a16="http://schemas.microsoft.com/office/drawing/2014/main" id="{74765FE1-2D16-4964-BFF4-9E73A9136CB6}"/>
              </a:ext>
            </a:extLst>
          </p:cNvPr>
          <p:cNvSpPr/>
          <p:nvPr/>
        </p:nvSpPr>
        <p:spPr>
          <a:xfrm>
            <a:off x="4504765" y="1156447"/>
            <a:ext cx="6239435" cy="2689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73CA9A4B-4B67-8D90-D400-39C1A558D2FC}"/>
              </a:ext>
            </a:extLst>
          </p:cNvPr>
          <p:cNvSpPr/>
          <p:nvPr/>
        </p:nvSpPr>
        <p:spPr>
          <a:xfrm>
            <a:off x="1447801" y="1425388"/>
            <a:ext cx="8946776" cy="2689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2282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6F6C-4345-A4F2-9B28-838848DF9843}"/>
              </a:ext>
            </a:extLst>
          </p:cNvPr>
          <p:cNvSpPr>
            <a:spLocks noGrp="1"/>
          </p:cNvSpPr>
          <p:nvPr>
            <p:ph type="title"/>
          </p:nvPr>
        </p:nvSpPr>
        <p:spPr/>
        <p:txBody>
          <a:bodyPr/>
          <a:lstStyle/>
          <a:p>
            <a:r>
              <a:rPr lang="en-GB" dirty="0"/>
              <a:t>What about SQL Performance?	</a:t>
            </a:r>
          </a:p>
        </p:txBody>
      </p:sp>
      <p:sp>
        <p:nvSpPr>
          <p:cNvPr id="3" name="Content Placeholder 2">
            <a:extLst>
              <a:ext uri="{FF2B5EF4-FFF2-40B4-BE49-F238E27FC236}">
                <a16:creationId xmlns:a16="http://schemas.microsoft.com/office/drawing/2014/main" id="{A9BB3CC8-38D9-97EA-DBE7-525D692E1D49}"/>
              </a:ext>
            </a:extLst>
          </p:cNvPr>
          <p:cNvSpPr>
            <a:spLocks noGrp="1"/>
          </p:cNvSpPr>
          <p:nvPr>
            <p:ph idx="1"/>
          </p:nvPr>
        </p:nvSpPr>
        <p:spPr/>
        <p:txBody>
          <a:bodyPr>
            <a:normAutofit lnSpcReduction="10000"/>
          </a:bodyPr>
          <a:lstStyle/>
          <a:p>
            <a:r>
              <a:rPr lang="en-GB" dirty="0"/>
              <a:t>Throttling</a:t>
            </a:r>
          </a:p>
          <a:p>
            <a:pPr lvl="1"/>
            <a:r>
              <a:rPr lang="en-GB" dirty="0"/>
              <a:t>Concurrent connections – capped at 10% of worker threads</a:t>
            </a:r>
          </a:p>
          <a:p>
            <a:pPr lvl="2"/>
            <a:r>
              <a:rPr lang="en-GB" dirty="0"/>
              <a:t>Max 150 workers</a:t>
            </a:r>
          </a:p>
          <a:p>
            <a:pPr lvl="1"/>
            <a:r>
              <a:rPr lang="en-GB" dirty="0"/>
              <a:t>Enforced at</a:t>
            </a:r>
          </a:p>
          <a:p>
            <a:pPr lvl="2"/>
            <a:r>
              <a:rPr lang="en-GB" dirty="0"/>
              <a:t>Single database – database level</a:t>
            </a:r>
          </a:p>
          <a:p>
            <a:pPr lvl="2"/>
            <a:r>
              <a:rPr lang="en-GB" dirty="0"/>
              <a:t>Elastic pool – database and pool level</a:t>
            </a:r>
          </a:p>
          <a:p>
            <a:pPr lvl="2"/>
            <a:endParaRPr lang="en-GB" dirty="0"/>
          </a:p>
          <a:p>
            <a:r>
              <a:rPr lang="en-GB" dirty="0"/>
              <a:t>Wait type</a:t>
            </a:r>
          </a:p>
          <a:p>
            <a:pPr lvl="1"/>
            <a:r>
              <a:rPr lang="en-GB" dirty="0"/>
              <a:t>HTTP_EXTERNAL_CONNECTION – waiting on invoked service to complete</a:t>
            </a:r>
          </a:p>
        </p:txBody>
      </p:sp>
    </p:spTree>
    <p:extLst>
      <p:ext uri="{BB962C8B-B14F-4D97-AF65-F5344CB8AC3E}">
        <p14:creationId xmlns:p14="http://schemas.microsoft.com/office/powerpoint/2010/main" val="198455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AC77-E6B8-05BA-D85C-13D666AE85BF}"/>
              </a:ext>
            </a:extLst>
          </p:cNvPr>
          <p:cNvSpPr>
            <a:spLocks noGrp="1"/>
          </p:cNvSpPr>
          <p:nvPr>
            <p:ph type="title"/>
          </p:nvPr>
        </p:nvSpPr>
        <p:spPr>
          <a:xfrm>
            <a:off x="838200" y="1"/>
            <a:ext cx="10515600" cy="818650"/>
          </a:xfrm>
        </p:spPr>
        <p:txBody>
          <a:bodyPr anchor="ctr">
            <a:normAutofit/>
          </a:bodyPr>
          <a:lstStyle/>
          <a:p>
            <a:r>
              <a:rPr lang="en-GB" dirty="0"/>
              <a:t>What APIs to call?</a:t>
            </a:r>
          </a:p>
        </p:txBody>
      </p:sp>
      <p:graphicFrame>
        <p:nvGraphicFramePr>
          <p:cNvPr id="5" name="Content Placeholder 2">
            <a:extLst>
              <a:ext uri="{FF2B5EF4-FFF2-40B4-BE49-F238E27FC236}">
                <a16:creationId xmlns:a16="http://schemas.microsoft.com/office/drawing/2014/main" id="{D409FBA2-A6A0-B9EE-AFC4-60FF7EB240FF}"/>
              </a:ext>
            </a:extLst>
          </p:cNvPr>
          <p:cNvGraphicFramePr>
            <a:graphicFrameLocks noGrp="1"/>
          </p:cNvGraphicFramePr>
          <p:nvPr>
            <p:ph idx="1"/>
            <p:extLst>
              <p:ext uri="{D42A27DB-BD31-4B8C-83A1-F6EECF244321}">
                <p14:modId xmlns:p14="http://schemas.microsoft.com/office/powerpoint/2010/main" val="3642277743"/>
              </p:ext>
            </p:extLst>
          </p:nvPr>
        </p:nvGraphicFramePr>
        <p:xfrm>
          <a:off x="288235" y="1003852"/>
          <a:ext cx="11598965" cy="5173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4949537"/>
      </p:ext>
    </p:extLst>
  </p:cSld>
  <p:clrMapOvr>
    <a:masterClrMapping/>
  </p:clrMapOvr>
</p:sld>
</file>

<file path=ppt/theme/theme1.xml><?xml version="1.0" encoding="utf-8"?>
<a:theme xmlns:a="http://schemas.openxmlformats.org/drawingml/2006/main" name="Office Theme">
  <a:themeElements>
    <a:clrScheme name="Jess Pomfret">
      <a:dk1>
        <a:srgbClr val="191919"/>
      </a:dk1>
      <a:lt1>
        <a:sysClr val="window" lastClr="FFFFFF"/>
      </a:lt1>
      <a:dk2>
        <a:srgbClr val="032E35"/>
      </a:dk2>
      <a:lt2>
        <a:srgbClr val="E7E6E6"/>
      </a:lt2>
      <a:accent1>
        <a:srgbClr val="0BABC4"/>
      </a:accent1>
      <a:accent2>
        <a:srgbClr val="F18F01"/>
      </a:accent2>
      <a:accent3>
        <a:srgbClr val="A5A5A5"/>
      </a:accent3>
      <a:accent4>
        <a:srgbClr val="A6D0D8"/>
      </a:accent4>
      <a:accent5>
        <a:srgbClr val="065F6D"/>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ssPomfret.potx" id="{47E2BDE3-048A-4A0F-B2D4-31338A3E2199}" vid="{95A6CAB1-C75B-4AC1-A6FA-0FD986B8EA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22547</TotalTime>
  <Words>1151</Words>
  <Application>Microsoft Office PowerPoint</Application>
  <PresentationFormat>Widescreen</PresentationFormat>
  <Paragraphs>238</Paragraphs>
  <Slides>19</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-apple-system</vt:lpstr>
      <vt:lpstr>Arial</vt:lpstr>
      <vt:lpstr>Calibri</vt:lpstr>
      <vt:lpstr>Calibri Light</vt:lpstr>
      <vt:lpstr>Consolas</vt:lpstr>
      <vt:lpstr>Roboto</vt:lpstr>
      <vt:lpstr>Segoe UI</vt:lpstr>
      <vt:lpstr>Wingdings</vt:lpstr>
      <vt:lpstr>Office Theme</vt:lpstr>
      <vt:lpstr>Building Azure Infrastructure  with PowerShell Azure Functions inside Azure SQL Database</vt:lpstr>
      <vt:lpstr>PowerPoint Presentation</vt:lpstr>
      <vt:lpstr>Traditional Inventory systems</vt:lpstr>
      <vt:lpstr>Infrastructure as Code</vt:lpstr>
      <vt:lpstr>Jess Pomfret (She/Her)</vt:lpstr>
      <vt:lpstr>sp_invoke_external_rest_endpoint</vt:lpstr>
      <vt:lpstr>Authentication</vt:lpstr>
      <vt:lpstr>What about SQL Performance? </vt:lpstr>
      <vt:lpstr>What APIs to call?</vt:lpstr>
      <vt:lpstr>What APIs to call?</vt:lpstr>
      <vt:lpstr>Demo - invoke – API to get data</vt:lpstr>
      <vt:lpstr>Azure Functions</vt:lpstr>
      <vt:lpstr>demo - develop</vt:lpstr>
      <vt:lpstr>demo – invoke – Azure Function</vt:lpstr>
      <vt:lpstr>and then… </vt:lpstr>
      <vt:lpstr>PowerPoint Presentation</vt:lpstr>
      <vt:lpstr>demo – invoke – Azure Function v2</vt:lpstr>
      <vt:lpstr>What else could we do?</vt:lpstr>
      <vt:lpstr>Questions &amp;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Andy Mallon</dc:creator>
  <cp:lastModifiedBy>Jess Pomfret</cp:lastModifiedBy>
  <cp:revision>22</cp:revision>
  <dcterms:created xsi:type="dcterms:W3CDTF">2019-02-14T03:37:16Z</dcterms:created>
  <dcterms:modified xsi:type="dcterms:W3CDTF">2023-05-24T08:11:04Z</dcterms:modified>
</cp:coreProperties>
</file>