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1" r:id="rId1"/>
  </p:sldMasterIdLst>
  <p:notesMasterIdLst>
    <p:notesMasterId r:id="rId7"/>
  </p:notesMasterIdLst>
  <p:sldIdLst>
    <p:sldId id="512" r:id="rId2"/>
    <p:sldId id="595" r:id="rId3"/>
    <p:sldId id="596" r:id="rId4"/>
    <p:sldId id="597" r:id="rId5"/>
    <p:sldId id="511" r:id="rId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EEC0"/>
    <a:srgbClr val="EAEAEA"/>
    <a:srgbClr val="FFFFFF"/>
    <a:srgbClr val="B0B0B0"/>
    <a:srgbClr val="003BC9"/>
    <a:srgbClr val="FFFFCC"/>
    <a:srgbClr val="4E8F00"/>
    <a:srgbClr val="008F00"/>
    <a:srgbClr val="009051"/>
    <a:srgbClr val="0091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1" autoAdjust="0"/>
    <p:restoredTop sz="86822" autoAdjust="0"/>
  </p:normalViewPr>
  <p:slideViewPr>
    <p:cSldViewPr snapToGrid="0" snapToObjects="1" showGuides="1">
      <p:cViewPr varScale="1">
        <p:scale>
          <a:sx n="100" d="100"/>
          <a:sy n="100" d="100"/>
        </p:scale>
        <p:origin x="619" y="72"/>
      </p:cViewPr>
      <p:guideLst>
        <p:guide orient="horz" pos="1620"/>
        <p:guide pos="2904"/>
      </p:guideLst>
    </p:cSldViewPr>
  </p:slideViewPr>
  <p:outlineViewPr>
    <p:cViewPr>
      <p:scale>
        <a:sx n="33" d="100"/>
        <a:sy n="33" d="100"/>
      </p:scale>
      <p:origin x="0" y="-2912"/>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11/10/2018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noProof="0" dirty="0"/>
          </a:p>
        </p:txBody>
      </p:sp>
      <p:sp>
        <p:nvSpPr>
          <p:cNvPr id="4" name="Foliennummernplatzhalt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529C4E9-9815-2C4B-8773-F08204D3729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50873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022AB0AE-B28A-4A96-AAD3-D392D347F72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flipV="1">
            <a:off x="0" y="0"/>
            <a:ext cx="9144000" cy="5143500"/>
          </a:xfrm>
          <a:prstGeom prst="rect">
            <a:avLst/>
          </a:prstGeom>
        </p:spPr>
      </p:pic>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8" name="Picture 7" descr="ibm_gry.png"/>
          <p:cNvPicPr>
            <a:picLocks noChangeAspect="1"/>
          </p:cNvPicPr>
          <p:nvPr userDrawn="1"/>
        </p:nvPicPr>
        <p:blipFill>
          <a:blip r:embed="rId3">
            <a:biLevel thresh="2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13" name="Picture 12">
            <a:extLst>
              <a:ext uri="{FF2B5EF4-FFF2-40B4-BE49-F238E27FC236}">
                <a16:creationId xmlns="" xmlns:a16="http://schemas.microsoft.com/office/drawing/2014/main" id="{CD378CF6-5562-4A2B-9A64-88D2566A964B}"/>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5132" t="30197" r="15583" b="32340"/>
          <a:stretch/>
        </p:blipFill>
        <p:spPr>
          <a:xfrm>
            <a:off x="7410747" y="4584700"/>
            <a:ext cx="1574103" cy="398967"/>
          </a:xfrm>
          <a:prstGeom prst="rect">
            <a:avLst/>
          </a:prstGeom>
        </p:spPr>
      </p:pic>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2272381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
        <p:nvSpPr>
          <p:cNvPr id="6" name="Footer Placeholder 2"/>
          <p:cNvSpPr>
            <a:spLocks noGrp="1"/>
          </p:cNvSpPr>
          <p:nvPr>
            <p:ph type="ftr" sz="quarter" idx="11"/>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896886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with Copy and Donut Graph">
    <p:spTree>
      <p:nvGrpSpPr>
        <p:cNvPr id="1" name=""/>
        <p:cNvGrpSpPr/>
        <p:nvPr/>
      </p:nvGrpSpPr>
      <p:grpSpPr>
        <a:xfrm>
          <a:off x="0" y="0"/>
          <a:ext cx="0" cy="0"/>
          <a:chOff x="0" y="0"/>
          <a:chExt cx="0" cy="0"/>
        </a:xfrm>
      </p:grpSpPr>
      <p:sp>
        <p:nvSpPr>
          <p:cNvPr id="15" name="Chart Placeholder 14"/>
          <p:cNvSpPr>
            <a:spLocks noGrp="1"/>
          </p:cNvSpPr>
          <p:nvPr>
            <p:ph type="chart" sz="quarter" idx="13" hasCustomPrompt="1"/>
          </p:nvPr>
        </p:nvSpPr>
        <p:spPr>
          <a:xfrm>
            <a:off x="4851715" y="258844"/>
            <a:ext cx="3988676" cy="4594903"/>
          </a:xfrm>
        </p:spPr>
        <p:txBody>
          <a:bodyPr>
            <a:noAutofit/>
          </a:bodyPr>
          <a:lstStyle>
            <a:lvl1pPr marL="0" marR="0" indent="0" algn="l" defTabSz="685800" rtl="0" eaLnBrk="1" fontAlgn="auto" latinLnBrk="0" hangingPunct="1">
              <a:lnSpc>
                <a:spcPct val="90000"/>
              </a:lnSpc>
              <a:spcBef>
                <a:spcPts val="750"/>
              </a:spcBef>
              <a:spcAft>
                <a:spcPts val="0"/>
              </a:spcAft>
              <a:buClrTx/>
              <a:buSzTx/>
              <a:buFont typeface="Arial"/>
              <a:buNone/>
              <a:tabLst/>
              <a:defRPr sz="1500">
                <a:solidFill>
                  <a:srgbClr val="A6A6A6"/>
                </a:solidFill>
              </a:defRPr>
            </a:lvl1pPr>
          </a:lstStyle>
          <a:p>
            <a:r>
              <a:rPr lang="en-US"/>
              <a:t>Click icon and choose templates to insert donut chart</a:t>
            </a:r>
          </a:p>
        </p:txBody>
      </p:sp>
      <p:sp>
        <p:nvSpPr>
          <p:cNvPr id="11" name="Text Placeholder 15"/>
          <p:cNvSpPr>
            <a:spLocks noGrp="1"/>
          </p:cNvSpPr>
          <p:nvPr>
            <p:ph type="body" sz="quarter" idx="12" hasCustomPrompt="1"/>
          </p:nvPr>
        </p:nvSpPr>
        <p:spPr>
          <a:xfrm>
            <a:off x="202517" y="917201"/>
            <a:ext cx="2461690" cy="3759915"/>
          </a:xfrm>
        </p:spPr>
        <p:txBody>
          <a:bodyPr>
            <a:noAutofit/>
          </a:bodyPr>
          <a:lstStyle>
            <a:lvl1pPr marL="0" indent="0" fontAlgn="t">
              <a:lnSpc>
                <a:spcPts val="2025"/>
              </a:lnSpc>
              <a:spcBef>
                <a:spcPts val="0"/>
              </a:spcBef>
              <a:spcAft>
                <a:spcPts val="900"/>
              </a:spcAft>
              <a:buFontTx/>
              <a:buNone/>
              <a:defRPr sz="1875" baseline="0">
                <a:solidFill>
                  <a:srgbClr val="323232"/>
                </a:solidFill>
                <a:latin typeface="Arial" charset="0"/>
              </a:defRPr>
            </a:lvl1pPr>
          </a:lstStyle>
          <a:p>
            <a:r>
              <a:rPr lang="en-US" dirty="0"/>
              <a:t>Copy goes here 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vehicula</a:t>
            </a:r>
            <a:r>
              <a:rPr lang="en-US" dirty="0"/>
              <a:t> lorem </a:t>
            </a:r>
            <a:r>
              <a:rPr lang="en-US" dirty="0" err="1"/>
              <a:t>enim</a:t>
            </a:r>
            <a:r>
              <a:rPr lang="en-US" dirty="0"/>
              <a:t>, </a:t>
            </a:r>
            <a:r>
              <a:rPr lang="en-US" dirty="0" err="1"/>
              <a:t>quis</a:t>
            </a:r>
            <a:r>
              <a:rPr lang="en-US" dirty="0"/>
              <a:t> convallis lacus </a:t>
            </a:r>
            <a:r>
              <a:rPr lang="en-US" dirty="0" err="1"/>
              <a:t>sodales</a:t>
            </a:r>
            <a:r>
              <a:rPr lang="en-US" dirty="0"/>
              <a:t> in.</a:t>
            </a:r>
          </a:p>
        </p:txBody>
      </p:sp>
      <p:sp>
        <p:nvSpPr>
          <p:cNvPr id="8" name="Text Placeholder 15"/>
          <p:cNvSpPr>
            <a:spLocks noGrp="1"/>
          </p:cNvSpPr>
          <p:nvPr>
            <p:ph type="body" sz="quarter" idx="11" hasCustomPrompt="1"/>
          </p:nvPr>
        </p:nvSpPr>
        <p:spPr>
          <a:xfrm>
            <a:off x="202517" y="290926"/>
            <a:ext cx="3770265" cy="390917"/>
          </a:xfrm>
        </p:spPr>
        <p:txBody>
          <a:bodyPr>
            <a:noAutofit/>
          </a:bodyPr>
          <a:lstStyle>
            <a:lvl1pPr marL="0" indent="0" fontAlgn="t">
              <a:buFontTx/>
              <a:buNone/>
              <a:defRPr sz="2250" baseline="0">
                <a:solidFill>
                  <a:srgbClr val="5498E4"/>
                </a:solidFill>
                <a:latin typeface="Arial" charset="0"/>
              </a:defRPr>
            </a:lvl1pPr>
          </a:lstStyle>
          <a:p>
            <a:r>
              <a:rPr lang="en-US" dirty="0"/>
              <a:t>Header goes here</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dirty="0" smtClean="0"/>
              <a:t>Digital Business Automation - © 2018 IBM Corporation</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dirty="0" smtClean="0"/>
              <a:t>Digital Business Automation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2"/>
          <p:cNvSpPr>
            <a:spLocks noGrp="1"/>
          </p:cNvSpPr>
          <p:nvPr>
            <p:ph type="ftr" sz="quarter" idx="11"/>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2631524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386130"/>
          </a:xfrm>
        </p:spPr>
        <p:txBody>
          <a:bodyPr/>
          <a:lstStyle>
            <a:lvl1pPr>
              <a:defRPr>
                <a:solidFill>
                  <a:schemeClr val="tx1">
                    <a:lumMod val="65000"/>
                    <a:lumOff val="35000"/>
                  </a:schemeClr>
                </a:solidFill>
                <a:latin typeface="+mn-lt"/>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884664"/>
            <a:ext cx="8686800" cy="3825894"/>
          </a:xfrm>
        </p:spPr>
        <p:txBody>
          <a:bodyPr/>
          <a:lstStyle>
            <a:lvl1pPr>
              <a:spcBef>
                <a:spcPts val="0"/>
              </a:spcBef>
              <a:defRPr sz="1400">
                <a:solidFill>
                  <a:schemeClr val="tx1">
                    <a:lumMod val="65000"/>
                    <a:lumOff val="35000"/>
                  </a:schemeClr>
                </a:solidFill>
                <a:latin typeface="+mn-lt"/>
              </a:defRPr>
            </a:lvl1pPr>
            <a:lvl2pPr>
              <a:defRPr>
                <a:solidFill>
                  <a:schemeClr val="tx1">
                    <a:lumMod val="65000"/>
                    <a:lumOff val="35000"/>
                  </a:schemeClr>
                </a:solidFill>
                <a:latin typeface="+mn-lt"/>
              </a:defRPr>
            </a:lvl2pPr>
            <a:lvl3pPr>
              <a:defRPr>
                <a:solidFill>
                  <a:schemeClr val="tx1">
                    <a:lumMod val="65000"/>
                    <a:lumOff val="35000"/>
                  </a:schemeClr>
                </a:solidFill>
                <a:latin typeface="+mn-lt"/>
              </a:defRPr>
            </a:lvl3pPr>
            <a:lvl4pPr>
              <a:defRPr>
                <a:solidFill>
                  <a:schemeClr val="tx1">
                    <a:lumMod val="65000"/>
                    <a:lumOff val="35000"/>
                  </a:schemeClr>
                </a:solidFill>
                <a:latin typeface="+mn-lt"/>
              </a:defRPr>
            </a:lvl4pPr>
            <a:lvl5pPr>
              <a:defRPr>
                <a:solidFill>
                  <a:schemeClr val="tx1">
                    <a:lumMod val="65000"/>
                    <a:lumOff val="3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2"/>
          <p:cNvSpPr>
            <a:spLocks noGrp="1"/>
          </p:cNvSpPr>
          <p:nvPr>
            <p:ph type="ftr" sz="quarter" idx="14"/>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10295575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8" name="Footer Placeholder 2"/>
          <p:cNvSpPr>
            <a:spLocks noGrp="1"/>
          </p:cNvSpPr>
          <p:nvPr>
            <p:ph type="ftr" sz="quarter" idx="14"/>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463288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2"/>
          <p:cNvSpPr>
            <a:spLocks noGrp="1"/>
          </p:cNvSpPr>
          <p:nvPr>
            <p:ph type="ftr" sz="quarter" idx="11"/>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18850816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8" name="Footer Placeholder 2"/>
          <p:cNvSpPr>
            <a:spLocks noGrp="1"/>
          </p:cNvSpPr>
          <p:nvPr>
            <p:ph type="ftr" sz="quarter" idx="23"/>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3878041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2"/>
          <p:cNvSpPr>
            <a:spLocks noGrp="1"/>
          </p:cNvSpPr>
          <p:nvPr>
            <p:ph type="ftr" sz="quarter" idx="11"/>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233655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
        <p:nvSpPr>
          <p:cNvPr id="7" name="Footer Placeholder 2"/>
          <p:cNvSpPr>
            <a:spLocks noGrp="1"/>
          </p:cNvSpPr>
          <p:nvPr>
            <p:ph type="ftr" sz="quarter" idx="13"/>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5957987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0" i="0" baseline="0">
                <a:solidFill>
                  <a:schemeClr val="tx1"/>
                </a:solidFill>
                <a:latin typeface="Arial" charset="0"/>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7" r:id="rId3"/>
    <p:sldLayoutId id="2147483790" r:id="rId4"/>
    <p:sldLayoutId id="2147483797" r:id="rId5"/>
    <p:sldLayoutId id="2147483800" r:id="rId6"/>
    <p:sldLayoutId id="2147483806" r:id="rId7"/>
    <p:sldLayoutId id="2147483813" r:id="rId8"/>
    <p:sldLayoutId id="2147483825" r:id="rId9"/>
    <p:sldLayoutId id="2147483816" r:id="rId10"/>
    <p:sldLayoutId id="2147483908" r:id="rId11"/>
  </p:sldLayoutIdLst>
  <p:timing>
    <p:tnLst>
      <p:par>
        <p:cTn id="1" dur="indefinite" restart="never" nodeType="tmRoot"/>
      </p:par>
    </p:tnLst>
  </p:timing>
  <p:hf hdr="0" dt="0"/>
  <p:txStyles>
    <p:titleStyle>
      <a:lvl1pPr algn="l" defTabSz="457200" rtl="0" eaLnBrk="1" latinLnBrk="0" hangingPunct="1">
        <a:lnSpc>
          <a:spcPct val="90000"/>
        </a:lnSpc>
        <a:spcBef>
          <a:spcPct val="0"/>
        </a:spcBef>
        <a:buNone/>
        <a:defRPr sz="2400" b="0" i="0" kern="1200">
          <a:solidFill>
            <a:schemeClr val="tx1"/>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599" y="203781"/>
            <a:ext cx="5808059" cy="4479344"/>
          </a:xfrm>
        </p:spPr>
        <p:txBody>
          <a:bodyPr/>
          <a:lstStyle/>
          <a:p>
            <a:pPr>
              <a:lnSpc>
                <a:spcPct val="100000"/>
              </a:lnSpc>
            </a:pPr>
            <a:r>
              <a:rPr lang="en-US" sz="1800" dirty="0">
                <a:latin typeface="IBM Plex Sans" panose="020B0503050000000000" pitchFamily="34" charset="77"/>
              </a:rPr>
              <a:t>IBM Digital Business </a:t>
            </a:r>
            <a:r>
              <a:rPr lang="en-US" sz="1800" dirty="0" smtClean="0">
                <a:latin typeface="IBM Plex Sans" panose="020B0503050000000000" pitchFamily="34" charset="77"/>
              </a:rPr>
              <a:t>Automation</a:t>
            </a:r>
            <a:r>
              <a:rPr lang="en-US" sz="1800" b="1" dirty="0">
                <a:latin typeface="IBM Plex Sans" panose="020B0503050000000000" pitchFamily="34" charset="77"/>
              </a:rPr>
              <a:t/>
            </a:r>
            <a:br>
              <a:rPr lang="en-US" sz="1800" b="1" dirty="0">
                <a:latin typeface="IBM Plex Sans" panose="020B0503050000000000" pitchFamily="34" charset="77"/>
              </a:rPr>
            </a:br>
            <a:r>
              <a:rPr lang="en-US" sz="1800" b="1" dirty="0" smtClean="0">
                <a:latin typeface="IBM Plex Sans" panose="020B0503050000000000" pitchFamily="34" charset="77"/>
              </a:rPr>
              <a:t>Embedding a predictive model in </a:t>
            </a:r>
            <a:r>
              <a:rPr lang="en-US" sz="1800" b="1" dirty="0" smtClean="0">
                <a:latin typeface="IBM Plex Sans" panose="020B0503050000000000" pitchFamily="34" charset="77"/>
              </a:rPr>
              <a:t>ODM</a:t>
            </a:r>
            <a:br>
              <a:rPr lang="en-US" sz="1800" b="1" dirty="0" smtClean="0">
                <a:latin typeface="IBM Plex Sans" panose="020B0503050000000000" pitchFamily="34" charset="77"/>
              </a:rPr>
            </a:br>
            <a:r>
              <a:rPr lang="en-US" sz="1800" b="1" dirty="0">
                <a:latin typeface="IBM Plex Sans" panose="020B0503050000000000" pitchFamily="34" charset="77"/>
              </a:rPr>
              <a:t/>
            </a:r>
            <a:br>
              <a:rPr lang="en-US" sz="1800" b="1" dirty="0">
                <a:latin typeface="IBM Plex Sans" panose="020B0503050000000000" pitchFamily="34" charset="77"/>
              </a:rPr>
            </a:br>
            <a:r>
              <a:rPr lang="en-US" sz="1800" b="1" dirty="0" smtClean="0">
                <a:latin typeface="IBM Plex Sans" panose="020B0503050000000000" pitchFamily="34" charset="77"/>
              </a:rPr>
              <a:t/>
            </a:r>
            <a:br>
              <a:rPr lang="en-US" sz="1800" b="1" dirty="0" smtClean="0">
                <a:latin typeface="IBM Plex Sans" panose="020B0503050000000000" pitchFamily="34" charset="77"/>
              </a:rPr>
            </a:br>
            <a:r>
              <a:rPr lang="en-US" sz="1800" b="1" dirty="0" smtClean="0">
                <a:latin typeface="IBM Plex Sans" panose="020B0503050000000000" pitchFamily="34" charset="77"/>
              </a:rPr>
              <a:t>Pierre Berlandier</a:t>
            </a:r>
            <a:r>
              <a:rPr lang="en-US" sz="400" dirty="0"/>
              <a:t/>
            </a:r>
            <a:br>
              <a:rPr lang="en-US" sz="400" dirty="0"/>
            </a:br>
            <a:r>
              <a:rPr lang="en-US" sz="400" dirty="0"/>
              <a:t/>
            </a:r>
            <a:br>
              <a:rPr lang="en-US" sz="400" dirty="0"/>
            </a:br>
            <a:endParaRPr lang="en-US" sz="1400" dirty="0"/>
          </a:p>
        </p:txBody>
      </p:sp>
    </p:spTree>
    <p:extLst>
      <p:ext uri="{BB962C8B-B14F-4D97-AF65-F5344CB8AC3E}">
        <p14:creationId xmlns:p14="http://schemas.microsoft.com/office/powerpoint/2010/main" val="497825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 case: ACME Auto Insurance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2</a:t>
            </a:fld>
            <a:endParaRPr lang="en-US"/>
          </a:p>
        </p:txBody>
      </p:sp>
      <p:sp>
        <p:nvSpPr>
          <p:cNvPr id="6" name="Text Placeholder 5"/>
          <p:cNvSpPr>
            <a:spLocks noGrp="1"/>
          </p:cNvSpPr>
          <p:nvPr>
            <p:ph type="body" sz="quarter" idx="12"/>
          </p:nvPr>
        </p:nvSpPr>
        <p:spPr>
          <a:xfrm>
            <a:off x="228600" y="884664"/>
            <a:ext cx="5882640" cy="3825894"/>
          </a:xfrm>
        </p:spPr>
        <p:txBody>
          <a:bodyPr/>
          <a:lstStyle/>
          <a:p>
            <a:r>
              <a:rPr lang="en-US" dirty="0" smtClean="0"/>
              <a:t>ACME is pricing its policy applications using the following process:</a:t>
            </a:r>
          </a:p>
          <a:p>
            <a:pPr marL="458788" lvl="1" indent="-285750">
              <a:buFont typeface="Arial" panose="020B0604020202020204" pitchFamily="34" charset="0"/>
              <a:buChar char="•"/>
            </a:pPr>
            <a:r>
              <a:rPr lang="en-US" dirty="0" smtClean="0"/>
              <a:t>It determines a base cost factor associated with a primary class code. The class code is derived by a decision table, based on the driver’s gender, marital status, age, and other characteristics (principal operator of the vehicle, driver is owner of the vehicle, driver is away to school, etc.)</a:t>
            </a:r>
          </a:p>
          <a:p>
            <a:pPr marL="458788" lvl="1" indent="-285750">
              <a:buFont typeface="Arial" panose="020B0604020202020204" pitchFamily="34" charset="0"/>
              <a:buChar char="•"/>
            </a:pPr>
            <a:r>
              <a:rPr lang="en-US" dirty="0" smtClean="0"/>
              <a:t>If the application is not from an existing client, it uses a predictive model to estimate the cost of the past claims of the driver based on gender, the type of area where she or he lives, and other parameters. Based on the cost of past claims, a possible surcharge is determined by a decision table and added to the base cost factor.</a:t>
            </a:r>
          </a:p>
          <a:p>
            <a:pPr marL="458788" lvl="1" indent="-285750">
              <a:buFont typeface="Arial" panose="020B0604020202020204" pitchFamily="34" charset="0"/>
              <a:buChar char="•"/>
            </a:pPr>
            <a:r>
              <a:rPr lang="en-US" dirty="0" smtClean="0"/>
              <a:t>If the driver is eligible, the policy price is determined based on the base cost factor plus the possible surcharge.</a:t>
            </a:r>
          </a:p>
          <a:p>
            <a:pPr marL="458788" lvl="1" indent="-285750">
              <a:buFont typeface="Arial" panose="020B0604020202020204" pitchFamily="34" charset="0"/>
              <a:buChar char="•"/>
            </a:pPr>
            <a:endParaRPr lang="en-US" dirty="0"/>
          </a:p>
        </p:txBody>
      </p:sp>
      <p:sp>
        <p:nvSpPr>
          <p:cNvPr id="2" name="Footer Placeholder 1"/>
          <p:cNvSpPr>
            <a:spLocks noGrp="1"/>
          </p:cNvSpPr>
          <p:nvPr>
            <p:ph type="ftr" sz="quarter" idx="14"/>
          </p:nvPr>
        </p:nvSpPr>
        <p:spPr/>
        <p:txBody>
          <a:bodyPr/>
          <a:lstStyle/>
          <a:p>
            <a:r>
              <a:rPr lang="de-DE" smtClean="0"/>
              <a:t>Digital Business Automation - © 2018 IBM Corporation</a:t>
            </a:r>
            <a:endParaRPr lang="en-US" dirty="0"/>
          </a:p>
        </p:txBody>
      </p:sp>
      <p:pic>
        <p:nvPicPr>
          <p:cNvPr id="7" name="Picture 6"/>
          <p:cNvPicPr>
            <a:picLocks noChangeAspect="1"/>
          </p:cNvPicPr>
          <p:nvPr/>
        </p:nvPicPr>
        <p:blipFill>
          <a:blip r:embed="rId2"/>
          <a:stretch>
            <a:fillRect/>
          </a:stretch>
        </p:blipFill>
        <p:spPr>
          <a:xfrm>
            <a:off x="6629400" y="184502"/>
            <a:ext cx="1622308" cy="4710558"/>
          </a:xfrm>
          <a:prstGeom prst="rect">
            <a:avLst/>
          </a:prstGeom>
        </p:spPr>
      </p:pic>
    </p:spTree>
    <p:extLst>
      <p:ext uri="{BB962C8B-B14F-4D97-AF65-F5344CB8AC3E}">
        <p14:creationId xmlns:p14="http://schemas.microsoft.com/office/powerpoint/2010/main" val="402308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3</a:t>
            </a:fld>
            <a:endParaRPr lang="en-US"/>
          </a:p>
        </p:txBody>
      </p:sp>
      <p:sp>
        <p:nvSpPr>
          <p:cNvPr id="5" name="Footer Placeholder 4"/>
          <p:cNvSpPr>
            <a:spLocks noGrp="1"/>
          </p:cNvSpPr>
          <p:nvPr>
            <p:ph type="ftr" sz="quarter" idx="14"/>
          </p:nvPr>
        </p:nvSpPr>
        <p:spPr/>
        <p:txBody>
          <a:bodyPr/>
          <a:lstStyle/>
          <a:p>
            <a:r>
              <a:rPr lang="de-DE" smtClean="0"/>
              <a:t>Digital Business Automation - © 2018 IBM Corporation</a:t>
            </a:r>
            <a:endParaRPr lang="en-US" dirty="0"/>
          </a:p>
        </p:txBody>
      </p:sp>
      <p:pic>
        <p:nvPicPr>
          <p:cNvPr id="6" name="Picture 5"/>
          <p:cNvPicPr>
            <a:picLocks noChangeAspect="1"/>
          </p:cNvPicPr>
          <p:nvPr/>
        </p:nvPicPr>
        <p:blipFill rotWithShape="1">
          <a:blip r:embed="rId2"/>
          <a:srcRect t="2392" b="2652"/>
          <a:stretch/>
        </p:blipFill>
        <p:spPr>
          <a:xfrm>
            <a:off x="5918679" y="-877"/>
            <a:ext cx="1813560" cy="5000249"/>
          </a:xfrm>
          <a:prstGeom prst="rect">
            <a:avLst/>
          </a:prstGeom>
        </p:spPr>
      </p:pic>
      <p:pic>
        <p:nvPicPr>
          <p:cNvPr id="7" name="Picture 6"/>
          <p:cNvPicPr>
            <a:picLocks noChangeAspect="1"/>
          </p:cNvPicPr>
          <p:nvPr/>
        </p:nvPicPr>
        <p:blipFill>
          <a:blip r:embed="rId3"/>
          <a:stretch>
            <a:fillRect/>
          </a:stretch>
        </p:blipFill>
        <p:spPr>
          <a:xfrm>
            <a:off x="863483" y="116509"/>
            <a:ext cx="4384093" cy="2537460"/>
          </a:xfrm>
          <a:prstGeom prst="rect">
            <a:avLst/>
          </a:prstGeom>
          <a:ln w="28575">
            <a:solidFill>
              <a:schemeClr val="accent2">
                <a:lumMod val="50000"/>
              </a:schemeClr>
            </a:solidFill>
          </a:ln>
        </p:spPr>
      </p:pic>
      <p:cxnSp>
        <p:nvCxnSpPr>
          <p:cNvPr id="9" name="Straight Arrow Connector 8"/>
          <p:cNvCxnSpPr>
            <a:stCxn id="7" idx="3"/>
          </p:cNvCxnSpPr>
          <p:nvPr/>
        </p:nvCxnSpPr>
        <p:spPr>
          <a:xfrm flipV="1">
            <a:off x="5247576" y="906781"/>
            <a:ext cx="1021623" cy="478458"/>
          </a:xfrm>
          <a:prstGeom prst="bentConnector3">
            <a:avLst>
              <a:gd name="adj1" fmla="val 50000"/>
            </a:avLst>
          </a:prstGeom>
          <a:ln w="28575">
            <a:solidFill>
              <a:schemeClr val="accent2">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stretch>
            <a:fillRect/>
          </a:stretch>
        </p:blipFill>
        <p:spPr>
          <a:xfrm>
            <a:off x="2022399" y="2854642"/>
            <a:ext cx="3223260" cy="789699"/>
          </a:xfrm>
          <a:prstGeom prst="rect">
            <a:avLst/>
          </a:prstGeom>
          <a:ln w="28575">
            <a:solidFill>
              <a:schemeClr val="accent2">
                <a:lumMod val="50000"/>
              </a:schemeClr>
            </a:solidFill>
          </a:ln>
        </p:spPr>
      </p:pic>
      <p:sp>
        <p:nvSpPr>
          <p:cNvPr id="10" name="Rounded Rectangle 9"/>
          <p:cNvSpPr/>
          <p:nvPr/>
        </p:nvSpPr>
        <p:spPr>
          <a:xfrm>
            <a:off x="6269199" y="586740"/>
            <a:ext cx="800100" cy="640080"/>
          </a:xfrm>
          <a:prstGeom prst="roundRect">
            <a:avLst/>
          </a:prstGeom>
        </p:spPr>
        <p:txBody>
          <a:bodyPr wrap="square" lIns="0" tIns="0" rIns="0" bIns="0" rtlCol="0" anchor="ctr">
            <a:noAutofit/>
          </a:bodyPr>
          <a:lstStyle/>
          <a:p>
            <a:pPr algn="ctr"/>
            <a:endParaRPr lang="en-US" sz="1200" dirty="0" err="1">
              <a:solidFill>
                <a:srgbClr val="FFFFFF"/>
              </a:solidFill>
              <a:latin typeface="Arial"/>
              <a:cs typeface="Arial"/>
            </a:endParaRPr>
          </a:p>
        </p:txBody>
      </p:sp>
      <p:cxnSp>
        <p:nvCxnSpPr>
          <p:cNvPr id="16" name="Straight Arrow Connector 8"/>
          <p:cNvCxnSpPr>
            <a:stCxn id="14" idx="3"/>
          </p:cNvCxnSpPr>
          <p:nvPr/>
        </p:nvCxnSpPr>
        <p:spPr>
          <a:xfrm>
            <a:off x="5245659" y="3249492"/>
            <a:ext cx="1319898" cy="194749"/>
          </a:xfrm>
          <a:prstGeom prst="bentConnector3">
            <a:avLst>
              <a:gd name="adj1" fmla="val 50000"/>
            </a:avLst>
          </a:prstGeom>
          <a:ln w="28575">
            <a:solidFill>
              <a:schemeClr val="accent2">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p:nvPicPr>
        <p:blipFill>
          <a:blip r:embed="rId5"/>
          <a:stretch>
            <a:fillRect/>
          </a:stretch>
        </p:blipFill>
        <p:spPr>
          <a:xfrm>
            <a:off x="1997062" y="3836108"/>
            <a:ext cx="3248597" cy="712092"/>
          </a:xfrm>
          <a:prstGeom prst="rect">
            <a:avLst/>
          </a:prstGeom>
          <a:ln w="28575">
            <a:solidFill>
              <a:schemeClr val="accent2">
                <a:lumMod val="50000"/>
              </a:schemeClr>
            </a:solidFill>
          </a:ln>
        </p:spPr>
      </p:pic>
      <p:cxnSp>
        <p:nvCxnSpPr>
          <p:cNvPr id="25" name="Straight Arrow Connector 8"/>
          <p:cNvCxnSpPr>
            <a:stCxn id="24" idx="3"/>
          </p:cNvCxnSpPr>
          <p:nvPr/>
        </p:nvCxnSpPr>
        <p:spPr>
          <a:xfrm flipV="1">
            <a:off x="5245659" y="3557750"/>
            <a:ext cx="1319898" cy="634404"/>
          </a:xfrm>
          <a:prstGeom prst="bentConnector3">
            <a:avLst>
              <a:gd name="adj1" fmla="val 50000"/>
            </a:avLst>
          </a:prstGeom>
          <a:ln w="28575">
            <a:solidFill>
              <a:schemeClr val="accent2">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7419819" y="116509"/>
            <a:ext cx="1592376" cy="642551"/>
          </a:xfrm>
          <a:prstGeom prst="rect">
            <a:avLst/>
          </a:prstGeom>
          <a:ln w="28575">
            <a:solidFill>
              <a:schemeClr val="accent2">
                <a:lumMod val="50000"/>
              </a:schemeClr>
            </a:solidFill>
          </a:ln>
        </p:spPr>
        <p:txBody>
          <a:bodyPr wrap="square" lIns="0" tIns="0" rIns="0" bIns="0" rtlCol="0" anchor="ctr">
            <a:noAutofit/>
          </a:bodyPr>
          <a:lstStyle/>
          <a:p>
            <a:pPr algn="ctr"/>
            <a:r>
              <a:rPr lang="en-US" sz="1200" dirty="0" smtClean="0">
                <a:solidFill>
                  <a:schemeClr val="accent2">
                    <a:lumMod val="50000"/>
                  </a:schemeClr>
                </a:solidFill>
                <a:latin typeface="Arial"/>
                <a:cs typeface="Arial"/>
              </a:rPr>
              <a:t>Create instance of predictor from PMML</a:t>
            </a:r>
          </a:p>
        </p:txBody>
      </p:sp>
      <p:cxnSp>
        <p:nvCxnSpPr>
          <p:cNvPr id="34" name="Straight Arrow Connector 8"/>
          <p:cNvCxnSpPr>
            <a:stCxn id="33" idx="1"/>
          </p:cNvCxnSpPr>
          <p:nvPr/>
        </p:nvCxnSpPr>
        <p:spPr>
          <a:xfrm rot="10800000">
            <a:off x="6733749" y="150087"/>
            <a:ext cx="686070" cy="287698"/>
          </a:xfrm>
          <a:prstGeom prst="bentConnector3">
            <a:avLst>
              <a:gd name="adj1" fmla="val 50000"/>
            </a:avLst>
          </a:prstGeom>
          <a:ln w="28575">
            <a:solidFill>
              <a:schemeClr val="accent2">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141688" y="2931675"/>
            <a:ext cx="1592376" cy="642551"/>
          </a:xfrm>
          <a:prstGeom prst="rect">
            <a:avLst/>
          </a:prstGeom>
          <a:ln w="28575">
            <a:solidFill>
              <a:schemeClr val="accent2">
                <a:lumMod val="50000"/>
              </a:schemeClr>
            </a:solidFill>
          </a:ln>
        </p:spPr>
        <p:txBody>
          <a:bodyPr wrap="square" lIns="0" tIns="0" rIns="0" bIns="0" rtlCol="0" anchor="ctr">
            <a:noAutofit/>
          </a:bodyPr>
          <a:lstStyle/>
          <a:p>
            <a:pPr algn="ctr"/>
            <a:r>
              <a:rPr lang="en-US" sz="1200" dirty="0" smtClean="0">
                <a:solidFill>
                  <a:schemeClr val="accent2">
                    <a:lumMod val="50000"/>
                  </a:schemeClr>
                </a:solidFill>
                <a:latin typeface="Arial"/>
                <a:cs typeface="Arial"/>
              </a:rPr>
              <a:t>Invoke predictor evaluation function</a:t>
            </a:r>
          </a:p>
        </p:txBody>
      </p:sp>
      <p:cxnSp>
        <p:nvCxnSpPr>
          <p:cNvPr id="42" name="Straight Connector 41"/>
          <p:cNvCxnSpPr>
            <a:stCxn id="14" idx="1"/>
            <a:endCxn id="37" idx="3"/>
          </p:cNvCxnSpPr>
          <p:nvPr/>
        </p:nvCxnSpPr>
        <p:spPr>
          <a:xfrm flipH="1">
            <a:off x="1734064" y="3249492"/>
            <a:ext cx="288335" cy="3459"/>
          </a:xfrm>
          <a:prstGeom prst="line">
            <a:avLst/>
          </a:prstGeom>
          <a:ln>
            <a:solidFill>
              <a:schemeClr val="accent2">
                <a:lumMod val="5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3593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What-if: running simulations in ODM</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4</a:t>
            </a:fld>
            <a:endParaRPr lang="en-US"/>
          </a:p>
        </p:txBody>
      </p:sp>
      <p:sp>
        <p:nvSpPr>
          <p:cNvPr id="5" name="Footer Placeholder 4"/>
          <p:cNvSpPr>
            <a:spLocks noGrp="1"/>
          </p:cNvSpPr>
          <p:nvPr>
            <p:ph type="ftr" sz="quarter" idx="14"/>
          </p:nvPr>
        </p:nvSpPr>
        <p:spPr/>
        <p:txBody>
          <a:bodyPr/>
          <a:lstStyle/>
          <a:p>
            <a:r>
              <a:rPr lang="de-DE" smtClean="0"/>
              <a:t>Digital Business Automation - © 2018 IBM Corporation</a:t>
            </a:r>
            <a:endParaRPr lang="en-US" dirty="0"/>
          </a:p>
        </p:txBody>
      </p:sp>
      <p:pic>
        <p:nvPicPr>
          <p:cNvPr id="7" name="Picture 6"/>
          <p:cNvPicPr>
            <a:picLocks noChangeAspect="1"/>
          </p:cNvPicPr>
          <p:nvPr/>
        </p:nvPicPr>
        <p:blipFill>
          <a:blip r:embed="rId2"/>
          <a:stretch>
            <a:fillRect/>
          </a:stretch>
        </p:blipFill>
        <p:spPr>
          <a:xfrm>
            <a:off x="1856919" y="664203"/>
            <a:ext cx="5190604" cy="4104054"/>
          </a:xfrm>
          <a:prstGeom prst="rect">
            <a:avLst/>
          </a:prstGeom>
          <a:ln>
            <a:solidFill>
              <a:schemeClr val="accent1"/>
            </a:solidFill>
          </a:ln>
        </p:spPr>
      </p:pic>
      <p:sp>
        <p:nvSpPr>
          <p:cNvPr id="10" name="Rectangle 9"/>
          <p:cNvSpPr/>
          <p:nvPr/>
        </p:nvSpPr>
        <p:spPr>
          <a:xfrm>
            <a:off x="7240065" y="2319602"/>
            <a:ext cx="1592376" cy="642551"/>
          </a:xfrm>
          <a:prstGeom prst="rect">
            <a:avLst/>
          </a:prstGeom>
          <a:ln w="28575">
            <a:solidFill>
              <a:schemeClr val="accent2">
                <a:lumMod val="50000"/>
              </a:schemeClr>
            </a:solidFill>
          </a:ln>
        </p:spPr>
        <p:txBody>
          <a:bodyPr wrap="square" lIns="0" tIns="0" rIns="0" bIns="0" rtlCol="0" anchor="ctr">
            <a:noAutofit/>
          </a:bodyPr>
          <a:lstStyle/>
          <a:p>
            <a:pPr algn="ctr"/>
            <a:r>
              <a:rPr lang="en-US" sz="1200" dirty="0" smtClean="0">
                <a:solidFill>
                  <a:schemeClr val="accent2">
                    <a:lumMod val="50000"/>
                  </a:schemeClr>
                </a:solidFill>
                <a:latin typeface="Arial"/>
                <a:cs typeface="Arial"/>
              </a:rPr>
              <a:t>Run scenarios</a:t>
            </a:r>
          </a:p>
          <a:p>
            <a:pPr algn="ctr"/>
            <a:r>
              <a:rPr lang="en-US" sz="1200" dirty="0">
                <a:solidFill>
                  <a:schemeClr val="accent2">
                    <a:lumMod val="50000"/>
                  </a:schemeClr>
                </a:solidFill>
                <a:latin typeface="Arial"/>
                <a:cs typeface="Arial"/>
              </a:rPr>
              <a:t>w</a:t>
            </a:r>
            <a:r>
              <a:rPr lang="en-US" sz="1200" dirty="0" smtClean="0">
                <a:solidFill>
                  <a:schemeClr val="accent2">
                    <a:lumMod val="50000"/>
                  </a:schemeClr>
                </a:solidFill>
                <a:latin typeface="Arial"/>
                <a:cs typeface="Arial"/>
              </a:rPr>
              <a:t>ithout adjustment</a:t>
            </a:r>
          </a:p>
        </p:txBody>
      </p:sp>
      <p:cxnSp>
        <p:nvCxnSpPr>
          <p:cNvPr id="11" name="Straight Arrow Connector 8"/>
          <p:cNvCxnSpPr>
            <a:stCxn id="10" idx="2"/>
          </p:cNvCxnSpPr>
          <p:nvPr/>
        </p:nvCxnSpPr>
        <p:spPr>
          <a:xfrm rot="5400000">
            <a:off x="7316099" y="2693577"/>
            <a:ext cx="451579" cy="988730"/>
          </a:xfrm>
          <a:prstGeom prst="bentConnector2">
            <a:avLst/>
          </a:prstGeom>
          <a:ln w="28575">
            <a:solidFill>
              <a:schemeClr val="accent2">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72001" y="2319602"/>
            <a:ext cx="1592376" cy="642551"/>
          </a:xfrm>
          <a:prstGeom prst="rect">
            <a:avLst/>
          </a:prstGeom>
          <a:ln w="28575">
            <a:solidFill>
              <a:schemeClr val="accent2">
                <a:lumMod val="50000"/>
              </a:schemeClr>
            </a:solidFill>
          </a:ln>
        </p:spPr>
        <p:txBody>
          <a:bodyPr wrap="square" lIns="0" tIns="0" rIns="0" bIns="0" rtlCol="0" anchor="ctr">
            <a:noAutofit/>
          </a:bodyPr>
          <a:lstStyle/>
          <a:p>
            <a:pPr algn="ctr"/>
            <a:r>
              <a:rPr lang="en-US" sz="1200" dirty="0" smtClean="0">
                <a:solidFill>
                  <a:schemeClr val="accent2">
                    <a:lumMod val="50000"/>
                  </a:schemeClr>
                </a:solidFill>
                <a:latin typeface="Arial"/>
                <a:cs typeface="Arial"/>
              </a:rPr>
              <a:t>Run scenarios</a:t>
            </a:r>
          </a:p>
          <a:p>
            <a:pPr algn="ctr"/>
            <a:r>
              <a:rPr lang="en-US" sz="1200" dirty="0" smtClean="0">
                <a:solidFill>
                  <a:schemeClr val="accent2">
                    <a:lumMod val="50000"/>
                  </a:schemeClr>
                </a:solidFill>
                <a:latin typeface="Arial"/>
                <a:cs typeface="Arial"/>
              </a:rPr>
              <a:t>With predictor</a:t>
            </a:r>
          </a:p>
        </p:txBody>
      </p:sp>
      <p:cxnSp>
        <p:nvCxnSpPr>
          <p:cNvPr id="14" name="Straight Arrow Connector 8"/>
          <p:cNvCxnSpPr>
            <a:stCxn id="13" idx="2"/>
          </p:cNvCxnSpPr>
          <p:nvPr/>
        </p:nvCxnSpPr>
        <p:spPr>
          <a:xfrm rot="16200000" flipH="1">
            <a:off x="1136765" y="2693577"/>
            <a:ext cx="451578" cy="988730"/>
          </a:xfrm>
          <a:prstGeom prst="bentConnector2">
            <a:avLst/>
          </a:prstGeom>
          <a:ln w="28575">
            <a:solidFill>
              <a:schemeClr val="accent2">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5670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D0BE6F14-FF48-0F4F-A8AA-2E3F25371E4A}" type="slidenum">
              <a:rPr kumimoji="0" lang="en-US" sz="600" b="0" i="0" u="none" strike="noStrike" kern="1200" cap="none" spc="0" normalizeH="0" baseline="0" noProof="0" smtClean="0">
                <a:ln>
                  <a:noFill/>
                </a:ln>
                <a:solidFill>
                  <a:srgbClr val="FFFFFF"/>
                </a:solidFill>
                <a:effectLst/>
                <a:uLnTx/>
                <a:uFillTx/>
                <a:latin typeface="IBM Plex Sans"/>
                <a:cs typeface="Arial" charset="0"/>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en-US" sz="600" b="0" i="0" u="none" strike="noStrike" kern="1200" cap="none" spc="0" normalizeH="0" baseline="0" noProof="0">
              <a:ln>
                <a:noFill/>
              </a:ln>
              <a:solidFill>
                <a:srgbClr val="FFFFFF"/>
              </a:solidFill>
              <a:effectLst/>
              <a:uLnTx/>
              <a:uFillTx/>
              <a:latin typeface="IBM Plex Sans"/>
              <a:cs typeface="Arial" charset="0"/>
            </a:endParaRPr>
          </a:p>
        </p:txBody>
      </p:sp>
      <p:sp>
        <p:nvSpPr>
          <p:cNvPr id="4" name="Footer Placeholder 3"/>
          <p:cNvSpPr>
            <a:spLocks noGrp="1"/>
          </p:cNvSpPr>
          <p:nvPr>
            <p:ph type="ftr" sz="quarter" idx="11"/>
          </p:nvPr>
        </p:nvSpPr>
        <p:spPr>
          <a:xfrm>
            <a:off x="228600" y="4826480"/>
            <a:ext cx="6400800" cy="137160"/>
          </a:xfr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de-DE" sz="600" b="0" i="0" u="none" strike="noStrike" kern="1200" cap="none" spc="0" normalizeH="0" baseline="0" noProof="0">
                <a:ln>
                  <a:noFill/>
                </a:ln>
                <a:solidFill>
                  <a:srgbClr val="FFFFFF"/>
                </a:solidFill>
                <a:effectLst/>
                <a:uLnTx/>
                <a:uFillTx/>
                <a:latin typeface="IBM Plex Sans"/>
                <a:cs typeface="Arial" charset="0"/>
              </a:rPr>
              <a:t>Blueprint Talk / DBA / April 4, 2018 / © 2018 IBM Corporation</a:t>
            </a:r>
            <a:endParaRPr kumimoji="0" lang="en-US" sz="600" b="0" i="0" u="none" strike="noStrike" kern="1200" cap="none" spc="0" normalizeH="0" baseline="0" noProof="0">
              <a:ln>
                <a:noFill/>
              </a:ln>
              <a:solidFill>
                <a:srgbClr val="FFFFFF"/>
              </a:solidFill>
              <a:effectLst/>
              <a:uLnTx/>
              <a:uFillTx/>
              <a:latin typeface="IBM Plex Sans"/>
              <a:cs typeface="Arial" charset="0"/>
            </a:endParaRPr>
          </a:p>
        </p:txBody>
      </p:sp>
    </p:spTree>
    <p:extLst>
      <p:ext uri="{BB962C8B-B14F-4D97-AF65-F5344CB8AC3E}">
        <p14:creationId xmlns:p14="http://schemas.microsoft.com/office/powerpoint/2010/main" val="4186759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wht_background_2017">
  <a:themeElements>
    <a:clrScheme name="Custom 47">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E1F2566A-465D-1C45-8161-2C2CB540F8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IBM_Cloud_Presentation_2018_V01_Arial</Template>
  <TotalTime>10986</TotalTime>
  <Words>238</Words>
  <Application>Microsoft Office PowerPoint</Application>
  <PresentationFormat>On-screen Show (16:9)</PresentationFormat>
  <Paragraphs>22</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IBM Plex Sans</vt:lpstr>
      <vt:lpstr>wht_background_2017</vt:lpstr>
      <vt:lpstr>IBM Digital Business Automation Embedding a predictive model in ODM   Pierre Berlandier  </vt:lpstr>
      <vt:lpstr>Use case: ACME Auto Insurance</vt:lpstr>
      <vt:lpstr>PowerPoint Presentation</vt:lpstr>
      <vt:lpstr>What-if: running simulations in ODM</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Digital Business Automation</dc:title>
  <dc:subject/>
  <dc:creator>Pierre Berlandier</dc:creator>
  <cp:keywords>DBA Automation</cp:keywords>
  <dc:description/>
  <cp:lastModifiedBy>Pierre Berlandier</cp:lastModifiedBy>
  <cp:revision>485</cp:revision>
  <cp:lastPrinted>2018-03-14T14:45:06Z</cp:lastPrinted>
  <dcterms:created xsi:type="dcterms:W3CDTF">2018-01-04T15:27:06Z</dcterms:created>
  <dcterms:modified xsi:type="dcterms:W3CDTF">2018-11-11T03:06:17Z</dcterms:modified>
  <cp:category/>
</cp:coreProperties>
</file>