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301" r:id="rId10"/>
    <p:sldId id="303" r:id="rId11"/>
    <p:sldId id="273" r:id="rId12"/>
    <p:sldId id="305" r:id="rId13"/>
    <p:sldId id="306" r:id="rId14"/>
    <p:sldId id="309" r:id="rId15"/>
    <p:sldId id="310" r:id="rId16"/>
    <p:sldId id="311" r:id="rId17"/>
    <p:sldId id="312" r:id="rId18"/>
    <p:sldId id="313" r:id="rId19"/>
    <p:sldId id="318" r:id="rId20"/>
    <p:sldId id="317" r:id="rId21"/>
    <p:sldId id="315" r:id="rId22"/>
    <p:sldId id="314" r:id="rId23"/>
    <p:sldId id="285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309"/>
    <a:srgbClr val="002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8846" autoAdjust="0"/>
  </p:normalViewPr>
  <p:slideViewPr>
    <p:cSldViewPr snapToGrid="0">
      <p:cViewPr varScale="1">
        <p:scale>
          <a:sx n="83" d="100"/>
          <a:sy n="83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CC80A-6254-4159-9138-C362BC16074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C1935-E845-4521-A092-0F7D9F6D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Poll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Agenda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34964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083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you build your own chart?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started easily with helm create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333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you build your own chart?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started easily with helm create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3391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you build your own chart?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started easily with helm create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663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you build your own chart?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started easily with helm create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7006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you build your own chart?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started easily with helm create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363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you package your app as a chart, you may find you need a dependency or two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 example, MariaDB is a dependency of a WordPress chart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'charts' directory lets you vendor in charts as dependencies/sub-charts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requirements.yaml file to manage pulling in dependencies from hosted repositories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366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Readme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Generally the first thing people will look at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Describe what the chart is, prerequisites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Detail out configuration options and defaults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Explain how to install/upgrade and delete the chart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NOTES.txt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Gets printed out after install/upgrade and checking the status of a release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Great place for explaining post-install steps/quickstart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Templated so can provide working commands to copy and paste (if templating service name, etc.)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Popular charts tend to have a really good and detailed Notes section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18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General metadata about the chart: name, description, sources, maintainers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Also contains the semantic version for the chart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Not necessarily same as app being packaged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be used to describe breaking changes in the chart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Keywords are searchable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7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Build your own charts, and easily share them</a:t>
            </a:r>
          </a:p>
          <a:p>
            <a:pPr marL="0" lvl="0" indent="0">
              <a:buNone/>
            </a:pPr>
            <a:r>
              <a:rPr lang="en-US" dirty="0"/>
              <a:t>By capturing a chart as a package, you have a stable distribution that can be installed repeatedly with the same result.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" dirty="0"/>
              <a:t>Manage application lifecycle over time</a:t>
            </a:r>
          </a:p>
          <a:p>
            <a:pPr marL="0" indent="0">
              <a:buNone/>
            </a:pPr>
            <a:r>
              <a:rPr lang="en-US" dirty="0"/>
              <a:t>Our programs change. Our configuration changes. So any tool designed to manage Kubernetes applications must make it easy to reconfigure, update, delete, and learn about the lifecycle of your app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dirty="0"/>
              <a:t>Fit releases to your existing tools and process (not vice versa)</a:t>
            </a:r>
          </a:p>
          <a:p>
            <a:pPr marL="0" indent="0">
              <a:buNone/>
            </a:pPr>
            <a:r>
              <a:rPr lang="en-US" dirty="0"/>
              <a:t>Helm is designed to fit the paradigm of existing package management tools like yum and apt-get, and designed to integrate with CI/CD pipelines in a flexible 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dirty="0"/>
              <a:t>Let the cluster be the collaborative center for your releases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-US" dirty="0"/>
              <a:t>https://platform9.com/blog/kubernetes-helm-why-it-matters/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C1935-E845-4521-A092-0F7D9F6DDD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Workshop has lots of tools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that allow you to do lots of things. For example, in this workshop, you could build a basic table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 create something </a:t>
            </a:r>
            <a:r>
              <a:rPr lang="en" dirty="0" err="1"/>
              <a:t>magnificient</a:t>
            </a:r>
            <a:r>
              <a:rPr lang="en" dirty="0"/>
              <a:t> and </a:t>
            </a:r>
            <a:r>
              <a:rPr lang="en" dirty="0" err="1"/>
              <a:t>intricant</a:t>
            </a:r>
            <a:r>
              <a:rPr lang="en" dirty="0"/>
              <a:t> and grant and beautiful and detailed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With the resource manifests and </a:t>
            </a:r>
            <a:r>
              <a:rPr lang="en" dirty="0" err="1"/>
              <a:t>kubectl</a:t>
            </a:r>
            <a:r>
              <a:rPr lang="en" dirty="0"/>
              <a:t>, we have all the tools we need to create Kubernetes native resources from scratch.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462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38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837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self-contained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chart is a whole application bundle, it includes all the dependencies required for running the application in your cluster.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is self-sufficient, works out of the box.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Each release of a Chart should be self-contained, and I should be able to deploy multiple independent instances of my charts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modularized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Each Chart should be responsible for deploying one component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Split components into different sub-charts and pull them in as dependencies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reusable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Charts should try to be reusable so that other Charts can build off of them. The classic example is a database chart could be run independently, or pulled into another chart to run an application - it should support both workflows.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Parts of the Chart can be reusable, use the templating engine to render partials or template functions to reduce duplication in your manifests.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reproducible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Charts are packaged and bundled with all dependencies to provide an immutable deployment. This can be furthered by ensuring your Chart pulls in immutable image tags/content shas.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sharing Charts, it should be possible to deterministically reproduce deployments.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Bumping declarative model up: no shell scripts, templates are declarative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makes rollbacks easy, keeps history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configurable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Any configuration should be decoupled from the manifests and provided using the values.yaml file.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Examples include: Docker images and tags, application configuration, secrets, config map configuration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Secure defaults should be used where possible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3783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2666" eaLnBrk="0" hangingPunct="0"/>
            <a:r>
              <a:rPr lang="en-US" sz="5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3/26/18 7:24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4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73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2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ourselves as IKEA people more so. The assemblers. Didn’t really want to build things from scratch ourselves. What we needed to do that in kubernetes was create a way to manage a group of resources as one unit.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569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Wordpress on k8s dont have to build it</a:t>
            </a:r>
            <a:endParaRPr sz="14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Don’t have to start from the ground floor when trying to run mysql</a:t>
            </a:r>
            <a:endParaRPr sz="14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Don’t even have to figure out how to run jenkins from k8s from scratch</a:t>
            </a:r>
            <a:endParaRPr sz="14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Giving all of us the ability to do 2 things</a:t>
            </a:r>
            <a:endParaRPr sz="14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73336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87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74121">
              <a:lnSpc>
                <a:spcPct val="115000"/>
              </a:lnSpc>
              <a:buClr>
                <a:schemeClr val="dk2"/>
              </a:buClr>
              <a:buSzPts val="2000"/>
              <a:buFont typeface="Source Code Pro"/>
              <a:buChar char="●"/>
            </a:pPr>
            <a:r>
              <a:rPr lang="en-US" sz="2667" dirty="0"/>
              <a:t>in-cluster component</a:t>
            </a:r>
          </a:p>
          <a:p>
            <a:pPr indent="-474121">
              <a:buSzPts val="2000"/>
            </a:pPr>
            <a:r>
              <a:rPr lang="en-US" sz="2667" dirty="0"/>
              <a:t>Lives his life inside k8s as a pod</a:t>
            </a:r>
          </a:p>
          <a:p>
            <a:pPr indent="-474121">
              <a:lnSpc>
                <a:spcPct val="115000"/>
              </a:lnSpc>
              <a:buClr>
                <a:schemeClr val="dk2"/>
              </a:buClr>
              <a:buSzPts val="2000"/>
              <a:buFont typeface="Source Code Pro"/>
              <a:buChar char="●"/>
            </a:pPr>
            <a:r>
              <a:rPr lang="en-US" sz="2667" dirty="0"/>
              <a:t>helps manage releases in your cluster</a:t>
            </a:r>
          </a:p>
          <a:p>
            <a:pPr lvl="1" indent="-474121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US" sz="2667" dirty="0"/>
              <a:t>Release = installation of a Kubernetes Chart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Helm is the command line tool that talks to tiller to install charts into the cluster.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5785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44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D04-F588-4DEE-9A41-F5CB7C2B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32E1-4571-4E4E-9A2B-1DB289A0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694B-F9E2-4FF8-9825-E30EAB7A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ACB9-BAFD-461E-8DA1-8B6704653421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F766-3E1F-4D07-9FFE-2F2A585D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C140-D787-4A77-82C0-61EC9BF5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7FD-E9F9-4E61-8589-6415BFA6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557C-E45F-4C26-B53B-1DDAB871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BFF7A-F6EB-4B59-8C2E-8249159F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A2CE-69AF-40B4-897F-0E763316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ACB9-BAFD-461E-8DA1-8B6704653421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3B66-AF7C-4B8C-A4FF-1B7031A6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24ED-2204-4128-BAA7-2B2F19F5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7FD-E9F9-4E61-8589-6415BFA6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10132-F857-4032-A47C-4687F3563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0188A-7E13-4E8E-AB97-D244142A0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D77-0AB0-4D7D-B0C4-E0627215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ACB9-BAFD-461E-8DA1-8B6704653421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BB6B-4850-4107-ACB2-38012A12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9A53-4CA3-4F48-84DB-8F411C28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7FD-E9F9-4E61-8589-6415BFA6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313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3667" y="705200"/>
            <a:ext cx="7570800" cy="5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1326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037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236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868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9874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4C33-9DAA-48DC-BB3E-922539ED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E893-5AB7-4358-8ECB-835EABD32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8972B-822B-4020-B61C-31F1DE04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ACB9-BAFD-461E-8DA1-8B6704653421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0DF1-6A14-42B5-81C5-21B234EF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FB88-A2CD-4FF6-A9D7-5EDACBB0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7FD-E9F9-4E61-8589-6415BFA6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3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1E9F-9807-4614-BCCA-51CE97D8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8699A-C6C4-4CB4-BB91-337C49F1E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18A5-58E7-486C-ACB6-5CB3CA61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ACB9-BAFD-461E-8DA1-8B6704653421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EC88-6E67-4EBF-996C-5BF152EA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7981-C3C0-44CB-B5A2-854E8950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7FD-E9F9-4E61-8589-6415BFA6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9B38-B79A-436D-B1F1-8A3C8F6F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6E7C-F7DA-4624-8044-9DDD98D80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5FF2C-ED26-4723-861C-22C8EF556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B0BE9-AA24-440C-A5CA-D2E12B86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ACB9-BAFD-461E-8DA1-8B6704653421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2947-9AE4-4908-A380-A4686F46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74780-FBEA-44BA-9ACC-A08D17F1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7FD-E9F9-4E61-8589-6415BFA6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72A1-EC3B-430F-AE59-C1D7C900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4C420-CBEC-4347-B1D7-6ADA25E1B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FD7C6-9033-4FEF-8FBD-21C51FC12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1F0EE-61D0-4943-8336-4F303F7DC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347B7-6EBA-4BE1-987A-8E424D483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351C6-8290-4873-B840-220D7D64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ACB9-BAFD-461E-8DA1-8B6704653421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295FA-B667-4BF2-8578-E28B433B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06831-CADB-48E2-AA66-69F52EC7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7FD-E9F9-4E61-8589-6415BFA6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71E1-818F-4BC8-AF5A-F58E54BF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A57F-CEB1-460F-86FA-FC1D3896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ACB9-BAFD-461E-8DA1-8B6704653421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B2353-6237-46D0-A514-57A8DFF2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8E816-13C4-43A9-B664-3995C722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7FD-E9F9-4E61-8589-6415BFA6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4026A-ADE4-4821-98B4-7B9B266C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ACB9-BAFD-461E-8DA1-8B6704653421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B120D-4F8C-4793-B2A3-4A044C9D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5385A-1624-4824-B01D-E2A3A575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7FD-E9F9-4E61-8589-6415BFA6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DC7D-4EAD-4135-A372-FC377DC9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E176-BB92-408E-9690-B047C066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E563E-3F9C-41F4-8CC7-58A85E9B5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1AC68-8C27-40C1-9827-E6DB52EB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ACB9-BAFD-461E-8DA1-8B6704653421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F868-FA1A-49FE-838B-427B1D53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E428-BC18-4118-9C04-443B59A0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7FD-E9F9-4E61-8589-6415BFA6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35B5-20A5-46CE-95A1-83D5BBA4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92F74-87AB-41F2-A044-76C6C17F4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2E25-42E7-46D9-8940-C86DB64EE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4E6B-24D5-464A-8573-BB6B6679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ACB9-BAFD-461E-8DA1-8B6704653421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27FEA-09A1-49E5-B7ED-D1BD5686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CA1F2-F3C7-4800-9B73-4E3E100B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7FD-E9F9-4E61-8589-6415BFA6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71D14-6A69-4555-8EF5-22DA334C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E94F4-775D-4ECA-B5CA-2DD9CACDA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193D-FA84-4A4F-9DE6-93ED155D7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ACB9-BAFD-461E-8DA1-8B6704653421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F52AE-FA76-4123-9377-11B4921C2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909B-E081-4224-A0A5-E0F34E3FC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F7FD-E9F9-4E61-8589-6415BFA6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7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hyperlink" Target="github.com/jpoon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hyperlink" Target="mailto:jason.poon@microsoft.com" TargetMode="External"/><Relationship Id="rId4" Type="http://schemas.openxmlformats.org/officeDocument/2006/relationships/hyperlink" Target="https://twitter.com/jasonthepoon" TargetMode="External"/><Relationship Id="rId9" Type="http://schemas.openxmlformats.org/officeDocument/2006/relationships/image" Target="../media/image3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74969" y="2009611"/>
            <a:ext cx="10434360" cy="150035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 defTabSz="1218940">
              <a:lnSpc>
                <a:spcPct val="100000"/>
              </a:lnSpc>
              <a:defRPr/>
            </a:pPr>
            <a:r>
              <a:rPr lang="en-US" dirty="0">
                <a:solidFill>
                  <a:srgbClr val="FBFBF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Using        to Deploy        to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78F5F-3A28-4B41-B4F9-B6F761F6B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91" y="2436904"/>
            <a:ext cx="1011464" cy="1011464"/>
          </a:xfrm>
          <a:prstGeom prst="ellipse">
            <a:avLst/>
          </a:prstGeom>
          <a:ln w="952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6CD84-0156-478B-B0CA-999D16369002}"/>
              </a:ext>
            </a:extLst>
          </p:cNvPr>
          <p:cNvSpPr txBox="1"/>
          <p:nvPr/>
        </p:nvSpPr>
        <p:spPr>
          <a:xfrm>
            <a:off x="230235" y="5889530"/>
            <a:ext cx="6790497" cy="886397"/>
          </a:xfrm>
          <a:prstGeom prst="rect">
            <a:avLst/>
          </a:prstGeom>
          <a:noFill/>
        </p:spPr>
        <p:txBody>
          <a:bodyPr wrap="square" lIns="243840" tIns="195072" rIns="243840" bIns="195072" rtlCol="0">
            <a:spAutoFit/>
          </a:bodyPr>
          <a:lstStyle/>
          <a:p>
            <a:pPr defTabSz="1219170"/>
            <a:r>
              <a:rPr lang="en-US" sz="3200" dirty="0">
                <a:solidFill>
                  <a:prstClr val="white"/>
                </a:solidFill>
              </a:rPr>
              <a:t>Jason Poon  </a:t>
            </a:r>
            <a:r>
              <a:rPr lang="en-US" sz="2133" i="1" dirty="0">
                <a:solidFill>
                  <a:prstClr val="white"/>
                </a:solidFill>
              </a:rPr>
              <a:t>Senior Software Engineer @ Microsoft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93779-7A9C-4925-9355-74D46DBC3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80" y="2344710"/>
            <a:ext cx="1116716" cy="1116716"/>
          </a:xfrm>
          <a:prstGeom prst="rect">
            <a:avLst/>
          </a:prstGeom>
          <a:effectLst>
            <a:outerShdw blurRad="1905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9EA39C-CAE6-4AEA-BC38-33B9FC408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84" y="2436904"/>
            <a:ext cx="1011464" cy="1011464"/>
          </a:xfrm>
          <a:prstGeom prst="ellipse">
            <a:avLst/>
          </a:prstGeom>
          <a:ln w="952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1BBA6-1102-45D9-B9B1-6D5EB911552F}"/>
              </a:ext>
            </a:extLst>
          </p:cNvPr>
          <p:cNvSpPr txBox="1"/>
          <p:nvPr/>
        </p:nvSpPr>
        <p:spPr>
          <a:xfrm>
            <a:off x="2407485" y="365824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(Helm)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8E6A7-1F98-4793-82A9-884792964057}"/>
              </a:ext>
            </a:extLst>
          </p:cNvPr>
          <p:cNvSpPr txBox="1"/>
          <p:nvPr/>
        </p:nvSpPr>
        <p:spPr>
          <a:xfrm>
            <a:off x="6566714" y="3607251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(Ethereum)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27E52-75C4-4FEE-AF00-97EFE9023C36}"/>
              </a:ext>
            </a:extLst>
          </p:cNvPr>
          <p:cNvSpPr txBox="1"/>
          <p:nvPr/>
        </p:nvSpPr>
        <p:spPr>
          <a:xfrm>
            <a:off x="8598907" y="3607251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(Kubernetes)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A9249-6940-5349-BF7C-3A346749382F}"/>
              </a:ext>
            </a:extLst>
          </p:cNvPr>
          <p:cNvSpPr txBox="1"/>
          <p:nvPr/>
        </p:nvSpPr>
        <p:spPr>
          <a:xfrm>
            <a:off x="7916847" y="5725511"/>
            <a:ext cx="4110642" cy="1050416"/>
          </a:xfrm>
          <a:prstGeom prst="rect">
            <a:avLst/>
          </a:prstGeom>
          <a:noFill/>
        </p:spPr>
        <p:txBody>
          <a:bodyPr wrap="square" lIns="243840" tIns="195072" rIns="243840" bIns="195072" rtlCol="0">
            <a:spAutoFit/>
          </a:bodyPr>
          <a:lstStyle/>
          <a:p>
            <a:pPr algn="r" defTabSz="1219170"/>
            <a:r>
              <a:rPr lang="en-US" sz="2133" i="1" dirty="0">
                <a:solidFill>
                  <a:prstClr val="white"/>
                </a:solidFill>
              </a:rPr>
              <a:t>Vancouver k8s Meetup</a:t>
            </a:r>
          </a:p>
          <a:p>
            <a:pPr algn="r" defTabSz="1219170"/>
            <a:r>
              <a:rPr lang="en-US" sz="2133" i="1" dirty="0">
                <a:solidFill>
                  <a:prstClr val="white"/>
                </a:solidFill>
              </a:rPr>
              <a:t>March 2018</a:t>
            </a:r>
          </a:p>
        </p:txBody>
      </p:sp>
    </p:spTree>
    <p:extLst>
      <p:ext uri="{BB962C8B-B14F-4D97-AF65-F5344CB8AC3E}">
        <p14:creationId xmlns:p14="http://schemas.microsoft.com/office/powerpoint/2010/main" val="34231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sym typeface="Oswald"/>
              </a:rPr>
              <a:t>Demos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019655" cy="4555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err="1">
                <a:solidFill>
                  <a:schemeClr val="bg1"/>
                </a:solidFill>
                <a:sym typeface="Oswald"/>
              </a:rPr>
              <a:t>Init</a:t>
            </a:r>
            <a:endParaRPr lang="en-US" sz="2800" dirty="0">
              <a:solidFill>
                <a:schemeClr val="bg1"/>
              </a:solidFill>
              <a:sym typeface="Oswald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  <a:sym typeface="Oswald"/>
              </a:rPr>
              <a:t>Install a Chart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  <a:sym typeface="Oswald"/>
              </a:rPr>
              <a:t>Upgrade a Release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  <a:sym typeface="Oswald"/>
              </a:rPr>
              <a:t>Delete </a:t>
            </a:r>
            <a:r>
              <a:rPr lang="en-US" sz="2800">
                <a:solidFill>
                  <a:schemeClr val="bg1"/>
                </a:solidFill>
                <a:sym typeface="Oswald"/>
              </a:rPr>
              <a:t>a Release</a:t>
            </a:r>
            <a:endParaRPr lang="en-US" sz="2800" dirty="0">
              <a:solidFill>
                <a:schemeClr val="bg1"/>
              </a:solidFill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6162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Your First 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B826BB-CAC5-4CCF-AD52-C751C49E12A7}"/>
              </a:ext>
            </a:extLst>
          </p:cNvPr>
          <p:cNvSpPr/>
          <p:nvPr/>
        </p:nvSpPr>
        <p:spPr>
          <a:xfrm>
            <a:off x="0" y="1922952"/>
            <a:ext cx="12192000" cy="6205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5EE050-BEA5-42DC-9B2E-B086F637F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sym typeface="Source Code Pro"/>
              </a:rPr>
              <a:t>$ helm create </a:t>
            </a:r>
            <a:r>
              <a:rPr lang="en-US" dirty="0" err="1">
                <a:solidFill>
                  <a:schemeClr val="bg1"/>
                </a:solidFill>
                <a:latin typeface="Source Code Pro"/>
                <a:sym typeface="Source Code Pro"/>
              </a:rPr>
              <a:t>myapp</a:t>
            </a:r>
            <a:endParaRPr lang="en-US" dirty="0">
              <a:solidFill>
                <a:schemeClr val="bg1"/>
              </a:solidFill>
              <a:latin typeface="Source Code Pro"/>
              <a:sym typeface="Source Code 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2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Navigating a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7601E-5D2E-4707-8F7B-568E5252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215" y="1961942"/>
            <a:ext cx="11360800" cy="41332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myapp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Chart.yaml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README.md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charts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templates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values.yaml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└──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requirements.yaml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E5F4B-D843-4C08-B112-FA455C0E7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58" y="1961942"/>
            <a:ext cx="5995804" cy="33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4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7601E-5D2E-4707-8F7B-568E5252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215" y="1961942"/>
            <a:ext cx="11360800" cy="41332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myapp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Chart.yaml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README.md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charts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-US" dirty="0">
                <a:solidFill>
                  <a:schemeClr val="tx2"/>
                </a:solidFill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templates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├──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deployment.yaml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└──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svc.yaml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values.yaml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└──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requirements.yaml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21497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7601E-5D2E-4707-8F7B-568E5252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215" y="1961942"/>
            <a:ext cx="11360800" cy="41332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myapp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Chart.yaml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README.md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charts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templates</a:t>
            </a:r>
            <a:endParaRPr lang="en-US" dirty="0">
              <a:solidFill>
                <a:schemeClr val="tx2"/>
              </a:solidFill>
              <a:highlight>
                <a:srgbClr val="F4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├──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deployment.yaml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└──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svc.yaml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-US" dirty="0" err="1">
                <a:solidFill>
                  <a:schemeClr val="tx2"/>
                </a:solidFill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values.yaml</a:t>
            </a:r>
            <a:endParaRPr lang="en-US" dirty="0">
              <a:solidFill>
                <a:schemeClr val="tx2"/>
              </a:solidFill>
              <a:highlight>
                <a:srgbClr val="F4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└── </a:t>
            </a:r>
            <a:r>
              <a:rPr lang="en-US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requirements.yaml</a:t>
            </a: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Shape 253">
            <a:extLst>
              <a:ext uri="{FF2B5EF4-FFF2-40B4-BE49-F238E27FC236}">
                <a16:creationId xmlns:a16="http://schemas.microsoft.com/office/drawing/2014/main" id="{0CFCC153-1229-4D8B-AE3B-B8D641D4A69D}"/>
              </a:ext>
            </a:extLst>
          </p:cNvPr>
          <p:cNvSpPr txBox="1"/>
          <p:nvPr/>
        </p:nvSpPr>
        <p:spPr>
          <a:xfrm>
            <a:off x="6062046" y="762857"/>
            <a:ext cx="5606006" cy="1387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highlight>
                  <a:srgbClr val="E91D6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values.yaml</a:t>
            </a:r>
            <a:endParaRPr sz="1600" dirty="0">
              <a:solidFill>
                <a:srgbClr val="FFFFFF"/>
              </a:solidFill>
              <a:highlight>
                <a:srgbClr val="E91D6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image: mycompany/myapp:1.0.0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imagePullPolicy: IfNotPresent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service: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port: 80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Shape 254">
            <a:extLst>
              <a:ext uri="{FF2B5EF4-FFF2-40B4-BE49-F238E27FC236}">
                <a16:creationId xmlns:a16="http://schemas.microsoft.com/office/drawing/2014/main" id="{52E0331F-689C-4228-B0C4-2A98907F3BA3}"/>
              </a:ext>
            </a:extLst>
          </p:cNvPr>
          <p:cNvSpPr txBox="1"/>
          <p:nvPr/>
        </p:nvSpPr>
        <p:spPr>
          <a:xfrm>
            <a:off x="6062046" y="2793414"/>
            <a:ext cx="5606006" cy="31425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FFFFFF"/>
                </a:solidFill>
                <a:highlight>
                  <a:srgbClr val="E91D6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templates/</a:t>
            </a:r>
            <a:r>
              <a:rPr lang="en-US" sz="1600" dirty="0" err="1">
                <a:solidFill>
                  <a:srgbClr val="FFFFFF"/>
                </a:solidFill>
                <a:highlight>
                  <a:srgbClr val="E91D6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deployment.yaml</a:t>
            </a:r>
            <a:endParaRPr lang="en-US" sz="1600" dirty="0">
              <a:solidFill>
                <a:srgbClr val="FFFFFF"/>
              </a:solidFill>
              <a:highlight>
                <a:srgbClr val="E91D6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apiVersion: extensions/v1beta1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kind: Deployment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spec: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template: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spec: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containers: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- name: {{ .Chart.Name }}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image: "</a:t>
            </a:r>
            <a:r>
              <a:rPr lang="en" dirty="0">
                <a:solidFill>
                  <a:srgbClr val="FFFFFF"/>
                </a:solidFill>
                <a:highlight>
                  <a:srgbClr val="E91D6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{{ .Values.image }}</a:t>
            </a: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imagePullPolicy: </a:t>
            </a:r>
            <a:r>
              <a:rPr lang="en" dirty="0">
                <a:solidFill>
                  <a:srgbClr val="FFFFFF"/>
                </a:solidFill>
                <a:highlight>
                  <a:srgbClr val="E91D6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{{ .Values.imagePullPolicy }}</a:t>
            </a:r>
            <a:endParaRPr dirty="0">
              <a:solidFill>
                <a:srgbClr val="FFFFFF"/>
              </a:solidFill>
              <a:highlight>
                <a:srgbClr val="E91D6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ports: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- containerPort: </a:t>
            </a:r>
            <a:r>
              <a:rPr lang="en" dirty="0">
                <a:solidFill>
                  <a:srgbClr val="FFFFFF"/>
                </a:solidFill>
                <a:highlight>
                  <a:srgbClr val="E91D6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{{ .Values.service.port }}</a:t>
            </a:r>
            <a:endParaRPr dirty="0">
              <a:solidFill>
                <a:srgbClr val="FFFFFF"/>
              </a:solidFill>
              <a:highlight>
                <a:srgbClr val="E91D6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" name="Shape 255">
            <a:extLst>
              <a:ext uri="{FF2B5EF4-FFF2-40B4-BE49-F238E27FC236}">
                <a16:creationId xmlns:a16="http://schemas.microsoft.com/office/drawing/2014/main" id="{1CCB812D-32BF-407A-B5FB-C206DAE1D73B}"/>
              </a:ext>
            </a:extLst>
          </p:cNvPr>
          <p:cNvSpPr txBox="1"/>
          <p:nvPr/>
        </p:nvSpPr>
        <p:spPr>
          <a:xfrm>
            <a:off x="6062046" y="2240918"/>
            <a:ext cx="3870228" cy="25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highlight>
                <a:srgbClr val="E91D6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491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4F19C9-50EC-4B88-81DE-21A0072699C7}"/>
              </a:ext>
            </a:extLst>
          </p:cNvPr>
          <p:cNvSpPr/>
          <p:nvPr/>
        </p:nvSpPr>
        <p:spPr>
          <a:xfrm>
            <a:off x="10510" y="5622830"/>
            <a:ext cx="12192000" cy="6205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AF0A9-BC2A-4036-BE12-8E1B3F623C73}"/>
              </a:ext>
            </a:extLst>
          </p:cNvPr>
          <p:cNvSpPr/>
          <p:nvPr/>
        </p:nvSpPr>
        <p:spPr>
          <a:xfrm>
            <a:off x="0" y="3835837"/>
            <a:ext cx="12192000" cy="6205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7601E-5D2E-4707-8F7B-568E5252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091" y="3223184"/>
            <a:ext cx="11415806" cy="4133200"/>
          </a:xfrm>
          <a:noFill/>
        </p:spPr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solidFill>
                  <a:schemeClr val="bg1"/>
                </a:solidFill>
                <a:ea typeface="Oswald"/>
                <a:cs typeface="Oswald"/>
                <a:sym typeface="Oswald"/>
              </a:rPr>
              <a:t>Configure values on command line with the --set flag</a:t>
            </a: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Source Code Pro"/>
                <a:sym typeface="Source Code Pro"/>
              </a:rPr>
              <a:t>$ helm install --set </a:t>
            </a:r>
            <a:r>
              <a:rPr lang="en-US" sz="2400" dirty="0" err="1">
                <a:solidFill>
                  <a:schemeClr val="bg1"/>
                </a:solidFill>
                <a:latin typeface="Source Code Pro"/>
                <a:sym typeface="Source Code Pro"/>
              </a:rPr>
              <a:t>service.port</a:t>
            </a:r>
            <a:r>
              <a:rPr lang="en-US" sz="2400" dirty="0">
                <a:solidFill>
                  <a:schemeClr val="bg1"/>
                </a:solidFill>
                <a:latin typeface="Source Code Pro"/>
                <a:sym typeface="Source Code Pro"/>
              </a:rPr>
              <a:t>=8080 </a:t>
            </a:r>
            <a:r>
              <a:rPr lang="en-US" sz="2400" dirty="0" err="1">
                <a:solidFill>
                  <a:schemeClr val="bg1"/>
                </a:solidFill>
                <a:latin typeface="Source Code Pro"/>
                <a:sym typeface="Source Code Pro"/>
              </a:rPr>
              <a:t>myapp</a:t>
            </a:r>
            <a:r>
              <a:rPr lang="en-US" sz="2400" dirty="0">
                <a:solidFill>
                  <a:schemeClr val="bg1"/>
                </a:solidFill>
                <a:latin typeface="Source Code Pro"/>
                <a:sym typeface="Source Code Pro"/>
              </a:rPr>
              <a:t>/</a:t>
            </a: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endParaRPr lang="en-US" dirty="0">
              <a:solidFill>
                <a:schemeClr val="bg1"/>
              </a:solidFill>
              <a:ea typeface="Oswald"/>
              <a:cs typeface="Oswald"/>
              <a:sym typeface="Oswald"/>
            </a:endParaRP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schemeClr val="bg1"/>
                </a:solidFill>
                <a:ea typeface="Oswald"/>
                <a:cs typeface="Oswald"/>
                <a:sym typeface="Oswald"/>
              </a:rPr>
              <a:t>Or pass in a new values file on command line with the -f flag</a:t>
            </a: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helm install -f </a:t>
            </a:r>
            <a:r>
              <a:rPr lang="en-US" sz="2400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myvalues.yaml</a:t>
            </a:r>
            <a:r>
              <a:rPr lang="en-US" sz="24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myapp</a:t>
            </a:r>
            <a:endParaRPr lang="en-US" sz="24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Shape 253">
            <a:extLst>
              <a:ext uri="{FF2B5EF4-FFF2-40B4-BE49-F238E27FC236}">
                <a16:creationId xmlns:a16="http://schemas.microsoft.com/office/drawing/2014/main" id="{0CFCC153-1229-4D8B-AE3B-B8D641D4A69D}"/>
              </a:ext>
            </a:extLst>
          </p:cNvPr>
          <p:cNvSpPr txBox="1"/>
          <p:nvPr/>
        </p:nvSpPr>
        <p:spPr>
          <a:xfrm>
            <a:off x="6062046" y="762857"/>
            <a:ext cx="5606006" cy="1387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highlight>
                  <a:srgbClr val="E91D6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values.yaml</a:t>
            </a:r>
            <a:endParaRPr sz="1600" dirty="0">
              <a:solidFill>
                <a:srgbClr val="FFFFFF"/>
              </a:solidFill>
              <a:highlight>
                <a:srgbClr val="E91D6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image: mycompany/myapp:1.0.0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imagePullPolicy: IfNotPresent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service: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port: 80</a:t>
            </a:r>
            <a:endParaRPr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" name="Shape 255">
            <a:extLst>
              <a:ext uri="{FF2B5EF4-FFF2-40B4-BE49-F238E27FC236}">
                <a16:creationId xmlns:a16="http://schemas.microsoft.com/office/drawing/2014/main" id="{1CCB812D-32BF-407A-B5FB-C206DAE1D73B}"/>
              </a:ext>
            </a:extLst>
          </p:cNvPr>
          <p:cNvSpPr txBox="1"/>
          <p:nvPr/>
        </p:nvSpPr>
        <p:spPr>
          <a:xfrm>
            <a:off x="6062046" y="2240918"/>
            <a:ext cx="3870228" cy="25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highlight>
                <a:srgbClr val="E91D6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758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ea typeface="Oswald"/>
                <a:cs typeface="Oswald"/>
                <a:sym typeface="Oswald"/>
              </a:rPr>
              <a:t>Dependencies</a:t>
            </a:r>
            <a:endParaRPr b="1" dirty="0">
              <a:solidFill>
                <a:schemeClr val="bg1"/>
              </a:solidFill>
              <a:ea typeface="Oswald"/>
              <a:cs typeface="Oswald"/>
              <a:sym typeface="Oswald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853667" y="1811200"/>
            <a:ext cx="6248000" cy="4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myapp</a:t>
            </a:r>
            <a:endParaRPr lang="en-US"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/>
            <a:r>
              <a:rPr lang="en-US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-US" sz="2800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Chart.yaml</a:t>
            </a:r>
            <a:endParaRPr lang="en-US"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/>
            <a:r>
              <a:rPr lang="en-US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README.md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-US" sz="2800" dirty="0">
                <a:solidFill>
                  <a:schemeClr val="tx2"/>
                </a:solidFill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charts</a:t>
            </a:r>
            <a:endParaRPr lang="en-US"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/>
            <a:r>
              <a:rPr lang="en-US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templates</a:t>
            </a:r>
          </a:p>
          <a:p>
            <a:r>
              <a:rPr lang="en-US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-US" sz="2800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values.yaml</a:t>
            </a:r>
            <a:endParaRPr lang="en-US" sz="2800" dirty="0">
              <a:solidFill>
                <a:schemeClr val="tx2"/>
              </a:solidFill>
              <a:highlight>
                <a:srgbClr val="F4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/>
            <a:r>
              <a:rPr lang="en-US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└── </a:t>
            </a:r>
            <a:r>
              <a:rPr lang="en-US" sz="2800" dirty="0" err="1">
                <a:solidFill>
                  <a:schemeClr val="tx2"/>
                </a:solidFill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requirements.yaml</a:t>
            </a:r>
            <a:endParaRPr lang="en-US"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" name="Shape 253">
            <a:extLst>
              <a:ext uri="{FF2B5EF4-FFF2-40B4-BE49-F238E27FC236}">
                <a16:creationId xmlns:a16="http://schemas.microsoft.com/office/drawing/2014/main" id="{AE5D14F3-268D-4818-AAAF-BF09F444C97E}"/>
              </a:ext>
            </a:extLst>
          </p:cNvPr>
          <p:cNvSpPr txBox="1"/>
          <p:nvPr/>
        </p:nvSpPr>
        <p:spPr>
          <a:xfrm>
            <a:off x="5857954" y="1117438"/>
            <a:ext cx="5606006" cy="1387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highlight>
                  <a:srgbClr val="E91D6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requirements</a:t>
            </a:r>
            <a:r>
              <a:rPr lang="en" sz="1600" dirty="0">
                <a:solidFill>
                  <a:srgbClr val="FFFFFF"/>
                </a:solidFill>
                <a:highlight>
                  <a:srgbClr val="E91D6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.yaml</a:t>
            </a:r>
            <a:endParaRPr sz="1600" dirty="0">
              <a:solidFill>
                <a:srgbClr val="FFFFFF"/>
              </a:solidFill>
              <a:highlight>
                <a:srgbClr val="E91D6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</a:pPr>
            <a:r>
              <a:rPr lang="en-US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dependencies:</a:t>
            </a:r>
            <a:br>
              <a:rPr lang="en-US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 name: </a:t>
            </a:r>
            <a:r>
              <a:rPr lang="en-US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mariadb</a:t>
            </a:r>
            <a:br>
              <a:rPr lang="en-US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version: 0.5.2</a:t>
            </a:r>
            <a:br>
              <a:rPr lang="en-US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repository: http://storage.googleapis.com/kubernetes-charts</a:t>
            </a:r>
          </a:p>
        </p:txBody>
      </p:sp>
    </p:spTree>
    <p:extLst>
      <p:ext uri="{BB962C8B-B14F-4D97-AF65-F5344CB8AC3E}">
        <p14:creationId xmlns:p14="http://schemas.microsoft.com/office/powerpoint/2010/main" val="151538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ea typeface="Oswald"/>
                <a:cs typeface="Oswald"/>
                <a:sym typeface="Oswald"/>
              </a:rPr>
              <a:t>Documentation</a:t>
            </a:r>
            <a:endParaRPr b="1" dirty="0">
              <a:solidFill>
                <a:schemeClr val="bg1"/>
              </a:solidFill>
              <a:ea typeface="Oswald"/>
              <a:cs typeface="Oswald"/>
              <a:sym typeface="Oswald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853667" y="1811200"/>
            <a:ext cx="6248000" cy="4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myapp</a:t>
            </a:r>
            <a:endParaRPr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Chart.yaml</a:t>
            </a:r>
            <a:endParaRPr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README.md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4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charts</a:t>
            </a:r>
            <a:endParaRPr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templates</a:t>
            </a:r>
            <a:endParaRPr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└── </a:t>
            </a:r>
            <a:r>
              <a:rPr lang="en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NOTES.txt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4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└── values.yaml</a:t>
            </a:r>
            <a:endParaRPr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17794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ea typeface="Oswald"/>
                <a:cs typeface="Oswald"/>
                <a:sym typeface="Oswald"/>
              </a:rPr>
              <a:t>Metadata</a:t>
            </a:r>
            <a:endParaRPr b="1" dirty="0">
              <a:solidFill>
                <a:schemeClr val="bg1"/>
              </a:solidFill>
              <a:ea typeface="Oswald"/>
              <a:cs typeface="Oswald"/>
              <a:sym typeface="Oswald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853667" y="1811200"/>
            <a:ext cx="6248000" cy="4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myapp</a:t>
            </a:r>
            <a:endParaRPr lang="en-US"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r>
              <a:rPr lang="en-US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Chart.yaml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4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/>
            <a:r>
              <a:rPr lang="en-US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README.md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charts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templates</a:t>
            </a:r>
          </a:p>
          <a:p>
            <a:r>
              <a:rPr lang="en-US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├── </a:t>
            </a:r>
            <a:r>
              <a:rPr lang="en-US" sz="2800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values.yaml</a:t>
            </a:r>
            <a:endParaRPr lang="en-US"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/>
            <a:r>
              <a:rPr lang="en-US" sz="2800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└── </a:t>
            </a:r>
            <a:r>
              <a:rPr lang="en-US" sz="2800" dirty="0" err="1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requirements.yaml</a:t>
            </a:r>
            <a:endParaRPr lang="en-US"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endParaRPr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endParaRPr sz="2800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43699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50A7A0-EFDF-D847-887D-C4F33B69F90D}"/>
              </a:ext>
            </a:extLst>
          </p:cNvPr>
          <p:cNvSpPr/>
          <p:nvPr/>
        </p:nvSpPr>
        <p:spPr>
          <a:xfrm>
            <a:off x="8291592" y="0"/>
            <a:ext cx="3900407" cy="6858000"/>
          </a:xfrm>
          <a:prstGeom prst="rect">
            <a:avLst/>
          </a:prstGeom>
          <a:solidFill>
            <a:srgbClr val="DD13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60F39-FB1B-4C70-81A2-5D545645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Webjet’s</a:t>
            </a:r>
            <a:r>
              <a:rPr lang="en-US" b="1" dirty="0">
                <a:solidFill>
                  <a:schemeClr val="bg1"/>
                </a:solidFill>
              </a:rPr>
              <a:t> Road to Helm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D26C72-1CC8-448F-A786-3FA5FDBB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958433"/>
            <a:ext cx="7395546" cy="4133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solidFill>
                  <a:schemeClr val="bg1"/>
                </a:solidFill>
              </a:rPr>
              <a:t>Templatize</a:t>
            </a:r>
            <a:r>
              <a:rPr lang="en-US" dirty="0">
                <a:solidFill>
                  <a:schemeClr val="bg1"/>
                </a:solidFill>
              </a:rPr>
              <a:t> and easily configure their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deployments for use across different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environments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Stable distributions of the application that can be shared to other dependent teams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‘Push Button’ Deploy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  <a:p>
            <a:pPr lvl="1">
              <a:spcBef>
                <a:spcPts val="6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90A63-AB15-491A-9D7A-9D0BCF87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072" y="2300578"/>
            <a:ext cx="3550292" cy="19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8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FF5049-8EFB-4223-98B5-63C7C15F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03587"/>
            <a:ext cx="12192000" cy="8161587"/>
          </a:xfrm>
          <a:prstGeom prst="rect">
            <a:avLst/>
          </a:prstGeom>
        </p:spPr>
      </p:pic>
      <p:sp>
        <p:nvSpPr>
          <p:cNvPr id="69" name="Shape 69"/>
          <p:cNvSpPr txBox="1"/>
          <p:nvPr/>
        </p:nvSpPr>
        <p:spPr>
          <a:xfrm>
            <a:off x="8496301" y="6281451"/>
            <a:ext cx="47371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1867" dirty="0"/>
              <a:t>http://woodworkingbluepritns.com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6997F-864D-42DA-AEA1-C4A94BD5357E}"/>
              </a:ext>
            </a:extLst>
          </p:cNvPr>
          <p:cNvSpPr/>
          <p:nvPr/>
        </p:nvSpPr>
        <p:spPr bwMode="auto">
          <a:xfrm>
            <a:off x="-1" y="3289299"/>
            <a:ext cx="6896100" cy="2463800"/>
          </a:xfrm>
          <a:prstGeom prst="rect">
            <a:avLst/>
          </a:prstGeom>
          <a:solidFill>
            <a:srgbClr val="1F4E79">
              <a:alpha val="85000"/>
            </a:srgb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3049" y="3506866"/>
            <a:ext cx="6290000" cy="20286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solidFill>
                  <a:srgbClr val="F3F3F3"/>
                </a:solidFill>
              </a:rPr>
              <a:t>Kubernetes </a:t>
            </a:r>
            <a:r>
              <a:rPr lang="en-US" dirty="0">
                <a:solidFill>
                  <a:srgbClr val="F3F3F3"/>
                </a:solidFill>
              </a:rPr>
              <a:t>provides </a:t>
            </a:r>
            <a:br>
              <a:rPr lang="en-US" dirty="0">
                <a:solidFill>
                  <a:srgbClr val="F3F3F3"/>
                </a:solidFill>
              </a:rPr>
            </a:br>
            <a:r>
              <a:rPr lang="en-US" dirty="0">
                <a:solidFill>
                  <a:srgbClr val="F3F3F3"/>
                </a:solidFill>
              </a:rPr>
              <a:t>you the tools to build your furniture from scratch</a:t>
            </a:r>
            <a:endParaRPr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52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0F39-FB1B-4C70-81A2-5D545645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Ethereum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3466E8-A722-410A-B936-AA5DBEE16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7"/>
          <a:stretch/>
        </p:blipFill>
        <p:spPr>
          <a:xfrm>
            <a:off x="2415079" y="1726913"/>
            <a:ext cx="7524795" cy="47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2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ea typeface="Oswald"/>
                <a:cs typeface="Oswald"/>
                <a:sym typeface="Oswald"/>
              </a:rPr>
              <a:t>Official Charts Repository</a:t>
            </a:r>
            <a:endParaRPr b="1" dirty="0">
              <a:solidFill>
                <a:schemeClr val="bg1"/>
              </a:solidFill>
              <a:ea typeface="Oswald"/>
              <a:cs typeface="Oswald"/>
              <a:sym typeface="Oswald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15600" y="1690933"/>
            <a:ext cx="8667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buSzPts val="2900"/>
              <a:buFont typeface="Oswald"/>
              <a:buChar char="●"/>
            </a:pPr>
            <a:r>
              <a:rPr lang="en" sz="2800" dirty="0">
                <a:solidFill>
                  <a:schemeClr val="bg1"/>
                </a:solidFill>
              </a:rPr>
              <a:t>Curated, ready-to-run applications</a:t>
            </a:r>
          </a:p>
          <a:p>
            <a:pPr indent="-550320">
              <a:buSzPts val="2900"/>
              <a:buFont typeface="Oswald"/>
              <a:buChar char="●"/>
            </a:pPr>
            <a:r>
              <a:rPr lang="en" sz="2800" dirty="0">
                <a:solidFill>
                  <a:schemeClr val="bg1"/>
                </a:solidFill>
                <a:ea typeface="Oswald"/>
                <a:cs typeface="Oswald"/>
                <a:sym typeface="Oswald"/>
              </a:rPr>
              <a:t>github.com/kubernetes/charts</a:t>
            </a:r>
          </a:p>
          <a:p>
            <a:pPr indent="-550320">
              <a:buSzPts val="2900"/>
              <a:buFont typeface="Oswald"/>
              <a:buChar char="●"/>
            </a:pPr>
            <a:r>
              <a:rPr lang="en" sz="2800" dirty="0">
                <a:solidFill>
                  <a:schemeClr val="bg1"/>
                </a:solidFill>
                <a:ea typeface="Oswald"/>
                <a:cs typeface="Oswald"/>
                <a:sym typeface="Oswald"/>
              </a:rPr>
              <a:t>KubeApp</a:t>
            </a:r>
            <a:r>
              <a:rPr lang="en-US" sz="2800" dirty="0">
                <a:solidFill>
                  <a:schemeClr val="bg1"/>
                </a:solidFill>
                <a:ea typeface="Oswald"/>
                <a:cs typeface="Oswald"/>
                <a:sym typeface="Oswald"/>
              </a:rPr>
              <a:t>s.com</a:t>
            </a:r>
            <a:endParaRPr lang="en" sz="2800" dirty="0">
              <a:solidFill>
                <a:schemeClr val="bg1"/>
              </a:solidFill>
              <a:ea typeface="Oswald"/>
              <a:cs typeface="Oswald"/>
              <a:sym typeface="Oswald"/>
            </a:endParaRPr>
          </a:p>
        </p:txBody>
      </p:sp>
      <p:grpSp>
        <p:nvGrpSpPr>
          <p:cNvPr id="4" name="Shape 249">
            <a:extLst>
              <a:ext uri="{FF2B5EF4-FFF2-40B4-BE49-F238E27FC236}">
                <a16:creationId xmlns:a16="http://schemas.microsoft.com/office/drawing/2014/main" id="{0E4E7D6C-2087-49D1-ACFA-5EA4A736F65F}"/>
              </a:ext>
            </a:extLst>
          </p:cNvPr>
          <p:cNvGrpSpPr/>
          <p:nvPr/>
        </p:nvGrpSpPr>
        <p:grpSpPr>
          <a:xfrm>
            <a:off x="1242780" y="3161647"/>
            <a:ext cx="9863028" cy="2902821"/>
            <a:chOff x="907888" y="1827325"/>
            <a:chExt cx="7388587" cy="2174560"/>
          </a:xfrm>
        </p:grpSpPr>
        <p:pic>
          <p:nvPicPr>
            <p:cNvPr id="5" name="Shape 250">
              <a:extLst>
                <a:ext uri="{FF2B5EF4-FFF2-40B4-BE49-F238E27FC236}">
                  <a16:creationId xmlns:a16="http://schemas.microsoft.com/office/drawing/2014/main" id="{A09B69EB-975D-4307-86ED-7DD81CFDD96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41125" y="2538313"/>
              <a:ext cx="769925" cy="81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251">
              <a:extLst>
                <a:ext uri="{FF2B5EF4-FFF2-40B4-BE49-F238E27FC236}">
                  <a16:creationId xmlns:a16="http://schemas.microsoft.com/office/drawing/2014/main" id="{A20DFA98-7462-4DD0-BACA-5075964D332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42113" y="1827325"/>
              <a:ext cx="795000" cy="845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252">
              <a:extLst>
                <a:ext uri="{FF2B5EF4-FFF2-40B4-BE49-F238E27FC236}">
                  <a16:creationId xmlns:a16="http://schemas.microsoft.com/office/drawing/2014/main" id="{EE578C92-64C8-4654-809B-DCD9F37D6A35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5851" y="3156263"/>
              <a:ext cx="795000" cy="845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253">
              <a:extLst>
                <a:ext uri="{FF2B5EF4-FFF2-40B4-BE49-F238E27FC236}">
                  <a16:creationId xmlns:a16="http://schemas.microsoft.com/office/drawing/2014/main" id="{E143420F-9BD4-48CE-9E7F-D1CEA03684C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18800" y="2470375"/>
              <a:ext cx="817400" cy="86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Shape 254">
              <a:extLst>
                <a:ext uri="{FF2B5EF4-FFF2-40B4-BE49-F238E27FC236}">
                  <a16:creationId xmlns:a16="http://schemas.microsoft.com/office/drawing/2014/main" id="{1D7F4464-F91D-495D-A46A-7C9046F267C4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12050" y="2112575"/>
              <a:ext cx="628285" cy="86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255">
              <a:extLst>
                <a:ext uri="{FF2B5EF4-FFF2-40B4-BE49-F238E27FC236}">
                  <a16:creationId xmlns:a16="http://schemas.microsoft.com/office/drawing/2014/main" id="{1CB2532B-7F11-40D5-85AD-3473FA5BB8C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96050" y="2124475"/>
              <a:ext cx="795000" cy="84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Shape 256">
              <a:extLst>
                <a:ext uri="{FF2B5EF4-FFF2-40B4-BE49-F238E27FC236}">
                  <a16:creationId xmlns:a16="http://schemas.microsoft.com/office/drawing/2014/main" id="{999B9A18-2234-49C9-96A3-3C88282A5EE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642113" y="3128675"/>
              <a:ext cx="795000" cy="8455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57">
              <a:extLst>
                <a:ext uri="{FF2B5EF4-FFF2-40B4-BE49-F238E27FC236}">
                  <a16:creationId xmlns:a16="http://schemas.microsoft.com/office/drawing/2014/main" id="{17C3CD18-036D-4513-A7AB-FF29519054AD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566462" y="2982787"/>
              <a:ext cx="628275" cy="62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Shape 258">
              <a:extLst>
                <a:ext uri="{FF2B5EF4-FFF2-40B4-BE49-F238E27FC236}">
                  <a16:creationId xmlns:a16="http://schemas.microsoft.com/office/drawing/2014/main" id="{CA23A48B-86CA-481E-AD58-6E42F0F23F94}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836650" y="2538325"/>
              <a:ext cx="733500" cy="73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Shape 259">
              <a:extLst>
                <a:ext uri="{FF2B5EF4-FFF2-40B4-BE49-F238E27FC236}">
                  <a16:creationId xmlns:a16="http://schemas.microsoft.com/office/drawing/2014/main" id="{61B8A2D2-F7C6-427B-A3B5-77FB481616C8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52898" y="3105685"/>
              <a:ext cx="733500" cy="495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Shape 260">
              <a:extLst>
                <a:ext uri="{FF2B5EF4-FFF2-40B4-BE49-F238E27FC236}">
                  <a16:creationId xmlns:a16="http://schemas.microsoft.com/office/drawing/2014/main" id="{441271BC-CFCC-4C6A-B014-B7BC8CF0AE2E}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371738" y="3156275"/>
              <a:ext cx="795000" cy="845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261">
              <a:extLst>
                <a:ext uri="{FF2B5EF4-FFF2-40B4-BE49-F238E27FC236}">
                  <a16:creationId xmlns:a16="http://schemas.microsoft.com/office/drawing/2014/main" id="{47C43B0B-E8E3-4972-8413-2F83F1568FC3}"/>
                </a:ext>
              </a:extLst>
            </p:cNvPr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386388" y="2197050"/>
              <a:ext cx="679704" cy="7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262">
              <a:extLst>
                <a:ext uri="{FF2B5EF4-FFF2-40B4-BE49-F238E27FC236}">
                  <a16:creationId xmlns:a16="http://schemas.microsoft.com/office/drawing/2014/main" id="{A29D08F4-BEB9-48CC-B58F-1C9F5F887F7B}"/>
                </a:ext>
              </a:extLst>
            </p:cNvPr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07888" y="2661284"/>
              <a:ext cx="795000" cy="845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263">
              <a:extLst>
                <a:ext uri="{FF2B5EF4-FFF2-40B4-BE49-F238E27FC236}">
                  <a16:creationId xmlns:a16="http://schemas.microsoft.com/office/drawing/2014/main" id="{7305BA06-4A19-4435-ACDF-D101C83A3D03}"/>
                </a:ext>
              </a:extLst>
            </p:cNvPr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7326925" y="3046325"/>
              <a:ext cx="969550" cy="51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Shape 264" descr="Blog Logo">
              <a:extLst>
                <a:ext uri="{FF2B5EF4-FFF2-40B4-BE49-F238E27FC236}">
                  <a16:creationId xmlns:a16="http://schemas.microsoft.com/office/drawing/2014/main" id="{4F2D1967-CF98-47E8-8D4B-19A105E702DE}"/>
                </a:ext>
              </a:extLst>
            </p:cNvPr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6468588" y="2837345"/>
              <a:ext cx="769925" cy="1032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265">
              <a:extLst>
                <a:ext uri="{FF2B5EF4-FFF2-40B4-BE49-F238E27FC236}">
                  <a16:creationId xmlns:a16="http://schemas.microsoft.com/office/drawing/2014/main" id="{BC0FCC8B-65FC-4647-B233-ADB945B90E20}"/>
                </a:ext>
              </a:extLst>
            </p:cNvPr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08600" y="2116788"/>
              <a:ext cx="1596450" cy="2666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13626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ea typeface="Oswald"/>
                <a:cs typeface="Oswald"/>
                <a:sym typeface="Oswald"/>
              </a:rPr>
              <a:t>Chart repositories</a:t>
            </a:r>
            <a:endParaRPr b="1" dirty="0">
              <a:solidFill>
                <a:schemeClr val="bg1"/>
              </a:solidFill>
              <a:ea typeface="Oswald"/>
              <a:cs typeface="Oswald"/>
              <a:sym typeface="Oswa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5DBA6-6C15-4419-A957-D3A48FD8742C}"/>
              </a:ext>
            </a:extLst>
          </p:cNvPr>
          <p:cNvSpPr/>
          <p:nvPr/>
        </p:nvSpPr>
        <p:spPr>
          <a:xfrm>
            <a:off x="0" y="5569770"/>
            <a:ext cx="12192000" cy="8309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667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buSzPts val="2900"/>
              <a:buFont typeface="Oswald"/>
              <a:buChar char="●"/>
            </a:pPr>
            <a:r>
              <a:rPr lang="en" sz="2800" dirty="0">
                <a:solidFill>
                  <a:schemeClr val="bg1"/>
                </a:solidFill>
                <a:latin typeface="+mj-lt"/>
                <a:ea typeface="Oswald"/>
                <a:cs typeface="Oswald"/>
                <a:sym typeface="Oswald"/>
              </a:rPr>
              <a:t>Has an index.yaml file</a:t>
            </a:r>
            <a:endParaRPr sz="2800" dirty="0">
              <a:solidFill>
                <a:schemeClr val="bg1"/>
              </a:solidFill>
              <a:latin typeface="+mj-lt"/>
              <a:ea typeface="Oswald"/>
              <a:cs typeface="Oswald"/>
              <a:sym typeface="Oswald"/>
            </a:endParaRPr>
          </a:p>
          <a:p>
            <a:pPr indent="-550320">
              <a:buSzPts val="2900"/>
              <a:buFont typeface="Oswald"/>
              <a:buChar char="●"/>
            </a:pPr>
            <a:r>
              <a:rPr lang="en" sz="2800" dirty="0">
                <a:solidFill>
                  <a:schemeClr val="bg1"/>
                </a:solidFill>
                <a:latin typeface="+mj-lt"/>
                <a:ea typeface="Oswald"/>
                <a:cs typeface="Oswald"/>
                <a:sym typeface="Oswald"/>
              </a:rPr>
              <a:t>Any web server accessible via http(s)</a:t>
            </a:r>
            <a:endParaRPr sz="2800" dirty="0">
              <a:solidFill>
                <a:schemeClr val="bg1"/>
              </a:solidFill>
              <a:latin typeface="+mj-lt"/>
              <a:ea typeface="Oswald"/>
              <a:cs typeface="Oswald"/>
              <a:sym typeface="Oswald"/>
            </a:endParaRPr>
          </a:p>
        </p:txBody>
      </p:sp>
      <p:pic>
        <p:nvPicPr>
          <p:cNvPr id="4" name="Shape 231">
            <a:extLst>
              <a:ext uri="{FF2B5EF4-FFF2-40B4-BE49-F238E27FC236}">
                <a16:creationId xmlns:a16="http://schemas.microsoft.com/office/drawing/2014/main" id="{088A1092-E0B8-4D87-9EFE-060D5C0190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16" y="2774317"/>
            <a:ext cx="9000535" cy="23887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F2E629-D5C6-4AA6-ABFE-82FE2B414405}"/>
              </a:ext>
            </a:extLst>
          </p:cNvPr>
          <p:cNvSpPr/>
          <p:nvPr/>
        </p:nvSpPr>
        <p:spPr>
          <a:xfrm>
            <a:off x="598792" y="5569771"/>
            <a:ext cx="9000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</a:pPr>
            <a:r>
              <a:rPr lang="en-US" sz="2400" dirty="0">
                <a:solidFill>
                  <a:schemeClr val="bg1"/>
                </a:solidFill>
                <a:latin typeface="Source Code Pro" panose="020B0604020202020204" charset="0"/>
              </a:rPr>
              <a:t>$ helm repo add </a:t>
            </a:r>
            <a:r>
              <a:rPr lang="en-US" sz="2400" dirty="0" err="1">
                <a:solidFill>
                  <a:schemeClr val="bg1"/>
                </a:solidFill>
                <a:latin typeface="Source Code Pro" panose="020B0604020202020204" charset="0"/>
              </a:rPr>
              <a:t>mycompany</a:t>
            </a:r>
            <a:r>
              <a:rPr lang="en-US" sz="2400" dirty="0">
                <a:solidFill>
                  <a:schemeClr val="bg1"/>
                </a:solidFill>
                <a:latin typeface="Source Code Pro" panose="020B0604020202020204" charset="0"/>
              </a:rPr>
              <a:t> charts.mycompany.com</a:t>
            </a:r>
          </a:p>
          <a:p>
            <a:r>
              <a:rPr lang="en-US" sz="2400" dirty="0">
                <a:solidFill>
                  <a:schemeClr val="bg1"/>
                </a:solidFill>
                <a:latin typeface="Source Code Pro" panose="020B0604020202020204" charset="0"/>
              </a:rPr>
              <a:t>$ helm install </a:t>
            </a:r>
            <a:r>
              <a:rPr lang="en-US" sz="2400" dirty="0" err="1">
                <a:solidFill>
                  <a:schemeClr val="bg1"/>
                </a:solidFill>
                <a:latin typeface="Source Code Pro" panose="020B0604020202020204" charset="0"/>
              </a:rPr>
              <a:t>mycompany</a:t>
            </a:r>
            <a:r>
              <a:rPr lang="en-US" sz="2400" dirty="0">
                <a:solidFill>
                  <a:schemeClr val="bg1"/>
                </a:solidFill>
                <a:latin typeface="Source Code Pro" panose="020B0604020202020204" charset="0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Source Code Pro" panose="020B0604020202020204" charset="0"/>
              </a:rPr>
              <a:t>myapp</a:t>
            </a:r>
            <a:endParaRPr lang="en-US" sz="2400" dirty="0">
              <a:solidFill>
                <a:schemeClr val="bg1"/>
              </a:solidFill>
              <a:latin typeface="Source Code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6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Chart Best Practices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108A3-6C21-4C1D-BAA2-4CCFD586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58433"/>
            <a:ext cx="4650386" cy="413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Charts are…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Self-Contained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Modularized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Reusable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Reproducible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Configurable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DD5E9-E621-4B4B-85C9-8BDE4DE3D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58" y="2526699"/>
            <a:ext cx="510792" cy="510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BDD49-E092-4B67-A1E8-9CB958D22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58" y="3131564"/>
            <a:ext cx="510792" cy="510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5A505-BF22-4438-BB50-D5D0E3438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58" y="3730317"/>
            <a:ext cx="510792" cy="510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8F97DA-0767-498A-818C-A2F7A9AA3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58" y="4384602"/>
            <a:ext cx="510792" cy="510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30F89-D429-4AC6-A617-C8DD2F041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58" y="4982721"/>
            <a:ext cx="510792" cy="5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70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 flipH="1">
            <a:off x="-3" y="487"/>
            <a:ext cx="4648857" cy="6857027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0029" y="4673389"/>
            <a:ext cx="3625271" cy="1844135"/>
            <a:chOff x="4618037" y="4134122"/>
            <a:chExt cx="3698489" cy="1881381"/>
          </a:xfrm>
        </p:grpSpPr>
        <p:sp>
          <p:nvSpPr>
            <p:cNvPr id="8" name="TextBox 7"/>
            <p:cNvSpPr txBox="1"/>
            <p:nvPr/>
          </p:nvSpPr>
          <p:spPr>
            <a:xfrm>
              <a:off x="4618037" y="4134122"/>
              <a:ext cx="3698489" cy="1881381"/>
            </a:xfrm>
            <a:prstGeom prst="rect">
              <a:avLst/>
            </a:prstGeom>
            <a:noFill/>
          </p:spPr>
          <p:txBody>
            <a:bodyPr wrap="square" lIns="179259" tIns="143407" rIns="179259" bIns="143407" rtlCol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961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Jason Poon</a:t>
              </a:r>
              <a:br>
                <a:rPr lang="en-US" sz="1961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br>
                <a:rPr lang="en-US" sz="196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96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    </a:t>
              </a: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hlinkClick r:id="rId3" action="ppaction://hlinkfile"/>
                </a:rPr>
                <a:t>github.com/jpoon</a:t>
              </a:r>
              <a:endPara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>
                <a:spcAft>
                  <a:spcPts val="588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     </a:t>
              </a: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hlinkClick r:id="rId4"/>
                </a:rPr>
                <a:t>@jasonthepoon</a:t>
              </a:r>
              <a:endPara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>
                <a:spcAft>
                  <a:spcPts val="588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     </a:t>
              </a: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hlinkClick r:id="rId5"/>
                </a:rPr>
                <a:t>jason.poon@microsoft.com</a:t>
              </a:r>
              <a:endPara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9" name="Picture 2" descr="https://assets-cdn.github.com/images/modules/logos_page/GitHub-Mark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237" y="4896121"/>
              <a:ext cx="342900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image005.flaticon.com/9/png/512/8/8800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387" y="5277121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image.freepik.com/free-icon/email-envelope-outline-shape-with-rounded-corners_318-49938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083" y="5581921"/>
              <a:ext cx="232841" cy="23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4895928" y="385546"/>
            <a:ext cx="7129840" cy="622937"/>
          </a:xfrm>
          <a:noFill/>
        </p:spPr>
        <p:txBody>
          <a:bodyPr/>
          <a:lstStyle/>
          <a:p>
            <a:pPr algn="ctr"/>
            <a:r>
              <a:rPr lang="en-US" sz="3529" dirty="0">
                <a:solidFill>
                  <a:schemeClr val="bg1"/>
                </a:solidFill>
                <a:latin typeface="+mn-lt"/>
              </a:rPr>
              <a:t>Resources</a:t>
            </a:r>
            <a:endParaRPr lang="en-US" sz="2353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2700000">
            <a:off x="4213552" y="2892418"/>
            <a:ext cx="795403" cy="79540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110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218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328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4436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0549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6657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2765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28876" algn="l" defTabSz="93221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7164" y="1020409"/>
            <a:ext cx="6728604" cy="5968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121" indent="-280121">
              <a:buFont typeface="Arial" panose="020B0604020202020204" pitchFamily="34" charset="0"/>
              <a:buChar char="•"/>
            </a:pPr>
            <a:r>
              <a:rPr lang="en-US" sz="1961" b="1" dirty="0">
                <a:solidFill>
                  <a:srgbClr val="FFFFFF"/>
                </a:solidFill>
              </a:rPr>
              <a:t>Helm Docs</a:t>
            </a:r>
            <a:br>
              <a:rPr lang="en-US" sz="1765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https://docs.helm.sh/using_helm/</a:t>
            </a:r>
          </a:p>
          <a:p>
            <a:pPr lvl="0"/>
            <a:endParaRPr lang="en-US" sz="1568" dirty="0">
              <a:solidFill>
                <a:srgbClr val="FFFFFF"/>
              </a:solidFill>
            </a:endParaRPr>
          </a:p>
          <a:p>
            <a:pPr marL="280121" indent="-280121">
              <a:buFont typeface="Arial" panose="020B0604020202020204" pitchFamily="34" charset="0"/>
              <a:buChar char="•"/>
            </a:pPr>
            <a:r>
              <a:rPr lang="en-US" sz="1961" b="1" dirty="0">
                <a:solidFill>
                  <a:srgbClr val="FFFFFF"/>
                </a:solidFill>
              </a:rPr>
              <a:t>Helm Charts Repo</a:t>
            </a:r>
            <a:br>
              <a:rPr lang="en-US" sz="1765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https://github.com/kubernetes/charts</a:t>
            </a:r>
            <a:br>
              <a:rPr lang="en-US" sz="1568" dirty="0">
                <a:solidFill>
                  <a:srgbClr val="FFFFFF"/>
                </a:solidFill>
              </a:rPr>
            </a:br>
            <a:endParaRPr lang="en-US" sz="1568" dirty="0">
              <a:solidFill>
                <a:srgbClr val="FFFFFF"/>
              </a:solidFill>
            </a:endParaRPr>
          </a:p>
          <a:p>
            <a:pPr marL="280121" indent="-280121">
              <a:buFont typeface="Arial" panose="020B0604020202020204" pitchFamily="34" charset="0"/>
              <a:buChar char="•"/>
            </a:pPr>
            <a:r>
              <a:rPr lang="en-US" sz="1961" b="1" dirty="0">
                <a:solidFill>
                  <a:srgbClr val="FFFFFF"/>
                </a:solidFill>
              </a:rPr>
              <a:t>Helm Core</a:t>
            </a:r>
            <a:br>
              <a:rPr lang="en-US" sz="1765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https://github.com/kubernetes/helm</a:t>
            </a:r>
            <a:endParaRPr lang="en-US" sz="1765" dirty="0">
              <a:solidFill>
                <a:srgbClr val="FFFFFF"/>
              </a:solidFill>
            </a:endParaRPr>
          </a:p>
          <a:p>
            <a:pPr marL="280121" indent="-280121">
              <a:buFont typeface="Arial" panose="020B0604020202020204" pitchFamily="34" charset="0"/>
              <a:buChar char="•"/>
            </a:pPr>
            <a:endParaRPr lang="en-US" sz="1961" dirty="0">
              <a:solidFill>
                <a:srgbClr val="FFFFFF"/>
              </a:solidFill>
            </a:endParaRPr>
          </a:p>
          <a:p>
            <a:pPr marL="280121" indent="-280121">
              <a:buFont typeface="Arial" panose="020B0604020202020204" pitchFamily="34" charset="0"/>
              <a:buChar char="•"/>
            </a:pPr>
            <a:r>
              <a:rPr lang="en-US" sz="1961" b="1" dirty="0" err="1">
                <a:solidFill>
                  <a:srgbClr val="FFFFFF"/>
                </a:solidFill>
              </a:rPr>
              <a:t>KubeApps</a:t>
            </a:r>
            <a:br>
              <a:rPr lang="en-US" sz="1568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https://kubeapps.com/</a:t>
            </a:r>
            <a:endParaRPr lang="en-US" sz="1765" dirty="0">
              <a:solidFill>
                <a:srgbClr val="FFFFFF"/>
              </a:solidFill>
            </a:endParaRPr>
          </a:p>
          <a:p>
            <a:pPr marL="280121" indent="-280121">
              <a:buFont typeface="Arial" panose="020B0604020202020204" pitchFamily="34" charset="0"/>
              <a:buChar char="•"/>
            </a:pPr>
            <a:endParaRPr lang="en-US" sz="1765" dirty="0">
              <a:solidFill>
                <a:srgbClr val="FFFFFF"/>
              </a:solidFill>
            </a:endParaRPr>
          </a:p>
          <a:p>
            <a:pPr marL="280121" indent="-280121">
              <a:buFont typeface="Arial" panose="020B0604020202020204" pitchFamily="34" charset="0"/>
              <a:buChar char="•"/>
            </a:pPr>
            <a:r>
              <a:rPr lang="en-US" sz="1961" b="1" dirty="0">
                <a:solidFill>
                  <a:srgbClr val="FFFFFF"/>
                </a:solidFill>
              </a:rPr>
              <a:t>Using Helm to Deploy Blockchain to Kubernetes</a:t>
            </a:r>
            <a:br>
              <a:rPr lang="en-US" sz="1961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www.microsoft.com/developerblog/2018/02/09/using-helm-deploy-</a:t>
            </a:r>
            <a:r>
              <a:rPr lang="en-US" sz="1600" dirty="0" err="1">
                <a:solidFill>
                  <a:srgbClr val="FFFFFF"/>
                </a:solidFill>
              </a:rPr>
              <a:t>blockchain</a:t>
            </a:r>
            <a:r>
              <a:rPr lang="en-US" sz="1600" dirty="0">
                <a:solidFill>
                  <a:srgbClr val="FFFFFF"/>
                </a:solidFill>
              </a:rPr>
              <a:t>-</a:t>
            </a:r>
            <a:r>
              <a:rPr lang="en-US" sz="1600" dirty="0" err="1">
                <a:solidFill>
                  <a:srgbClr val="FFFFFF"/>
                </a:solidFill>
              </a:rPr>
              <a:t>kubernetes</a:t>
            </a:r>
            <a:r>
              <a:rPr lang="en-US" sz="1600" dirty="0">
                <a:solidFill>
                  <a:srgbClr val="FFFFFF"/>
                </a:solidFill>
              </a:rPr>
              <a:t>/</a:t>
            </a:r>
          </a:p>
          <a:p>
            <a:pPr marL="280121" indent="-280121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 marL="280121" indent="-280121">
              <a:buFont typeface="Arial" panose="020B0604020202020204" pitchFamily="34" charset="0"/>
              <a:buChar char="•"/>
            </a:pPr>
            <a:r>
              <a:rPr lang="en-US" sz="1961" b="1" dirty="0">
                <a:solidFill>
                  <a:srgbClr val="FFFFFF"/>
                </a:solidFill>
              </a:rPr>
              <a:t>Slides Inspired from (with permission):</a:t>
            </a:r>
            <a:br>
              <a:rPr lang="en-US" sz="1961" b="1" dirty="0">
                <a:solidFill>
                  <a:srgbClr val="FFFFFF"/>
                </a:solidFill>
              </a:rPr>
            </a:br>
            <a:r>
              <a:rPr lang="en-US" sz="1961" b="1" dirty="0">
                <a:solidFill>
                  <a:srgbClr val="FFFFFF"/>
                </a:solidFill>
              </a:rPr>
              <a:t>Taking the Helm: Delivering Kubernetes-Native Applications</a:t>
            </a:r>
            <a:br>
              <a:rPr lang="en-US" sz="1961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https://cnkc16.sched.com/event/8K95/taking-the-helm-delivering-kubernetes-native-applications-michelle-noorali-and-matt-butcher-deis-adnan-abdulhussein-bitnami</a:t>
            </a:r>
          </a:p>
          <a:p>
            <a:pPr marL="280121" indent="-280121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7" y="805006"/>
            <a:ext cx="3435808" cy="34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71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8544200" cy="20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sz="5333" dirty="0"/>
              <a:t>Most of us don’t want to </a:t>
            </a:r>
            <a:br>
              <a:rPr lang="en" sz="5333" dirty="0"/>
            </a:br>
            <a:r>
              <a:rPr lang="en" sz="5333" dirty="0"/>
              <a:t>build from scratch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37599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9D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EE08F-DB24-4003-ABF9-28BC8964E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060"/>
            <a:ext cx="12192000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6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53667" y="705200"/>
            <a:ext cx="7118733" cy="54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333" dirty="0"/>
              <a:t>We need a tool to manage a group of resources as one unit.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231338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0" y="4574849"/>
            <a:ext cx="12192000" cy="106862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The Kubernetes Package Manager</a:t>
            </a:r>
            <a:endParaRPr sz="4400" dirty="0">
              <a:solidFill>
                <a:schemeClr val="bg1"/>
              </a:solidFill>
            </a:endParaRPr>
          </a:p>
        </p:txBody>
      </p:sp>
      <p:pic>
        <p:nvPicPr>
          <p:cNvPr id="4" name="Shape 90">
            <a:extLst>
              <a:ext uri="{FF2B5EF4-FFF2-40B4-BE49-F238E27FC236}">
                <a16:creationId xmlns:a16="http://schemas.microsoft.com/office/drawing/2014/main" id="{1BE6CF89-5DEF-4ADF-8302-289CDD8F52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259" y="1081472"/>
            <a:ext cx="33528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86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4E52EA9-2551-485E-9813-CF46A473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82682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Package Manager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7A65507-3C6C-4541-83A3-A2666EC7F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05980"/>
            <a:ext cx="5157787" cy="36845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Bundle primitives into a single logical deployment unit: </a:t>
            </a:r>
            <a:r>
              <a:rPr lang="en-US" b="1" dirty="0">
                <a:solidFill>
                  <a:schemeClr val="bg1"/>
                </a:solidFill>
              </a:rPr>
              <a:t>Chart</a:t>
            </a:r>
          </a:p>
          <a:p>
            <a:r>
              <a:rPr lang="en-US" dirty="0">
                <a:solidFill>
                  <a:schemeClr val="bg1"/>
                </a:solidFill>
              </a:rPr>
              <a:t>Consist of...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Metadata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Kubernetes resource definitions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Documentation</a:t>
            </a:r>
          </a:p>
          <a:p>
            <a:r>
              <a:rPr lang="en-US" dirty="0">
                <a:solidFill>
                  <a:schemeClr val="bg1"/>
                </a:solidFill>
              </a:rPr>
              <a:t>Charts == Helm Package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68D2-A4BD-4749-A0C0-9A622BDB0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82682"/>
            <a:ext cx="5183188" cy="823912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Deployment Manager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35CDDFA-85BE-4E0A-A8E7-88CF351EB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05980"/>
            <a:ext cx="5183188" cy="36845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Repeatable deployment</a:t>
            </a:r>
          </a:p>
          <a:p>
            <a:r>
              <a:rPr lang="en-US" dirty="0">
                <a:solidFill>
                  <a:schemeClr val="bg1"/>
                </a:solidFill>
              </a:rPr>
              <a:t>Dependency Management</a:t>
            </a:r>
          </a:p>
          <a:p>
            <a:r>
              <a:rPr lang="en-US" dirty="0">
                <a:solidFill>
                  <a:schemeClr val="bg1"/>
                </a:solidFill>
              </a:rPr>
              <a:t>Update, rollback, and test application deployments</a:t>
            </a:r>
          </a:p>
          <a:p>
            <a:r>
              <a:rPr lang="en-US" dirty="0">
                <a:solidFill>
                  <a:schemeClr val="bg1"/>
                </a:solidFill>
              </a:rPr>
              <a:t>Release == Instance of chart running in cluster</a:t>
            </a:r>
          </a:p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CDB864-2852-4B03-8660-A6AB8FBE3E25}"/>
              </a:ext>
            </a:extLst>
          </p:cNvPr>
          <p:cNvCxnSpPr>
            <a:cxnSpLocks/>
          </p:cNvCxnSpPr>
          <p:nvPr/>
        </p:nvCxnSpPr>
        <p:spPr>
          <a:xfrm>
            <a:off x="5896302" y="682682"/>
            <a:ext cx="0" cy="53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68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F0839-8840-417B-B8A3-721AFC82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77" y="496667"/>
            <a:ext cx="9396246" cy="623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2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1E41-E85F-415D-ADA1-FB7E2B2F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4E52EA9-2551-485E-9813-CF46A473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79763"/>
            <a:ext cx="11360800" cy="4133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600" dirty="0">
                <a:solidFill>
                  <a:schemeClr val="bg1"/>
                </a:solidFill>
              </a:rPr>
              <a:t>Install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</a:rPr>
              <a:t>MacOS: 		</a:t>
            </a:r>
            <a:r>
              <a:rPr lang="en-US" dirty="0">
                <a:solidFill>
                  <a:schemeClr val="bg1"/>
                </a:solidFill>
                <a:latin typeface="Source Code Pro"/>
              </a:rPr>
              <a:t>brew install </a:t>
            </a:r>
            <a:r>
              <a:rPr lang="en-US" dirty="0" err="1">
                <a:solidFill>
                  <a:schemeClr val="bg1"/>
                </a:solidFill>
                <a:latin typeface="Source Code Pro"/>
              </a:rPr>
              <a:t>kubernetes</a:t>
            </a:r>
            <a:r>
              <a:rPr lang="en-US" dirty="0">
                <a:solidFill>
                  <a:schemeClr val="bg1"/>
                </a:solidFill>
                <a:latin typeface="Source Code Pro"/>
              </a:rPr>
              <a:t>-helm</a:t>
            </a:r>
            <a:endParaRPr lang="en-US" sz="2800" dirty="0">
              <a:solidFill>
                <a:schemeClr val="bg1"/>
              </a:solidFill>
              <a:latin typeface="Source Code Pro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</a:rPr>
              <a:t>Windows: 	</a:t>
            </a:r>
            <a:r>
              <a:rPr lang="en-US" dirty="0" err="1">
                <a:solidFill>
                  <a:schemeClr val="bg1"/>
                </a:solidFill>
                <a:latin typeface="Source Code Pro"/>
              </a:rPr>
              <a:t>choco</a:t>
            </a:r>
            <a:r>
              <a:rPr lang="en-US" dirty="0">
                <a:solidFill>
                  <a:schemeClr val="bg1"/>
                </a:solidFill>
                <a:latin typeface="Source Code Pro"/>
              </a:rPr>
              <a:t> install </a:t>
            </a:r>
            <a:r>
              <a:rPr lang="en-US" dirty="0" err="1">
                <a:solidFill>
                  <a:schemeClr val="bg1"/>
                </a:solidFill>
                <a:latin typeface="Source Code Pro"/>
              </a:rPr>
              <a:t>kubernetes</a:t>
            </a:r>
            <a:r>
              <a:rPr lang="en-US" dirty="0">
                <a:solidFill>
                  <a:schemeClr val="bg1"/>
                </a:solidFill>
                <a:latin typeface="Source Code Pro"/>
              </a:rPr>
              <a:t>-helm</a:t>
            </a:r>
            <a:endParaRPr lang="en-US" sz="2800" dirty="0">
              <a:solidFill>
                <a:schemeClr val="bg1"/>
              </a:solidFill>
              <a:latin typeface="Source Code Pro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</a:rPr>
              <a:t>Linux: 		</a:t>
            </a:r>
            <a:r>
              <a:rPr lang="en-US" dirty="0">
                <a:solidFill>
                  <a:schemeClr val="bg1"/>
                </a:solidFill>
              </a:rPr>
              <a:t>Download from github.com/kubernetes/helm/releases</a:t>
            </a:r>
            <a:endParaRPr lang="en-US" altLang="en-US" dirty="0">
              <a:solidFill>
                <a:schemeClr val="bg1"/>
              </a:solidFill>
              <a:latin typeface="Source Code Pro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6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1381</Words>
  <Application>Microsoft Macintosh PowerPoint</Application>
  <PresentationFormat>Widescreen</PresentationFormat>
  <Paragraphs>243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Oswald</vt:lpstr>
      <vt:lpstr>Roboto</vt:lpstr>
      <vt:lpstr>Segoe UI</vt:lpstr>
      <vt:lpstr>Source Code Pro</vt:lpstr>
      <vt:lpstr>Office Theme</vt:lpstr>
      <vt:lpstr>Using        to Deploy        to        </vt:lpstr>
      <vt:lpstr>Kubernetes provides  you the tools to build your furniture from scratch</vt:lpstr>
      <vt:lpstr>Most of us don’t want to  build from scratch</vt:lpstr>
      <vt:lpstr>PowerPoint Presentation</vt:lpstr>
      <vt:lpstr>We need a tool to manage a group of resources as one unit.</vt:lpstr>
      <vt:lpstr>The Kubernetes Package Manager</vt:lpstr>
      <vt:lpstr>PowerPoint Presentation</vt:lpstr>
      <vt:lpstr>Workflow</vt:lpstr>
      <vt:lpstr>Getting Started</vt:lpstr>
      <vt:lpstr>Demos</vt:lpstr>
      <vt:lpstr>Your First Chart</vt:lpstr>
      <vt:lpstr>Navigating a Chart</vt:lpstr>
      <vt:lpstr>Templates</vt:lpstr>
      <vt:lpstr>Configuration</vt:lpstr>
      <vt:lpstr>Configuration</vt:lpstr>
      <vt:lpstr>Dependencies</vt:lpstr>
      <vt:lpstr>Documentation</vt:lpstr>
      <vt:lpstr>Metadata</vt:lpstr>
      <vt:lpstr>Webjet’s Road to Helm</vt:lpstr>
      <vt:lpstr>Ethereum</vt:lpstr>
      <vt:lpstr>Official Charts Repository</vt:lpstr>
      <vt:lpstr>Chart repositories</vt:lpstr>
      <vt:lpstr>Chart Best Practices</vt:lpstr>
      <vt:lpstr>Resources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Poon</dc:creator>
  <cp:lastModifiedBy>Jason Poon</cp:lastModifiedBy>
  <cp:revision>128</cp:revision>
  <cp:lastPrinted>2018-03-27T02:25:19Z</cp:lastPrinted>
  <dcterms:created xsi:type="dcterms:W3CDTF">2018-03-23T07:24:05Z</dcterms:created>
  <dcterms:modified xsi:type="dcterms:W3CDTF">2018-03-27T02:27:09Z</dcterms:modified>
</cp:coreProperties>
</file>