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4"/>
  </p:notesMasterIdLst>
  <p:sldIdLst>
    <p:sldId id="256" r:id="rId2"/>
    <p:sldId id="271" r:id="rId3"/>
    <p:sldId id="272" r:id="rId4"/>
    <p:sldId id="273" r:id="rId5"/>
    <p:sldId id="274" r:id="rId6"/>
    <p:sldId id="258" r:id="rId7"/>
    <p:sldId id="276" r:id="rId8"/>
    <p:sldId id="277" r:id="rId9"/>
    <p:sldId id="270" r:id="rId10"/>
    <p:sldId id="278" r:id="rId11"/>
    <p:sldId id="26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6"/>
    <p:restoredTop sz="84683" autoAdjust="0"/>
  </p:normalViewPr>
  <p:slideViewPr>
    <p:cSldViewPr snapToGrid="0" snapToObjects="1">
      <p:cViewPr varScale="1">
        <p:scale>
          <a:sx n="87" d="100"/>
          <a:sy n="87" d="100"/>
        </p:scale>
        <p:origin x="8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E0E6F-4455-8B4B-B9F9-BBDC72E3F199}"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4E00-7837-DB48-A0A1-CD57A1353312}" type="slidenum">
              <a:rPr lang="en-US" smtClean="0"/>
              <a:t>‹#›</a:t>
            </a:fld>
            <a:endParaRPr lang="en-US"/>
          </a:p>
        </p:txBody>
      </p:sp>
    </p:spTree>
    <p:extLst>
      <p:ext uri="{BB962C8B-B14F-4D97-AF65-F5344CB8AC3E}">
        <p14:creationId xmlns:p14="http://schemas.microsoft.com/office/powerpoint/2010/main" val="111745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1</a:t>
            </a:fld>
            <a:endParaRPr lang="en-US"/>
          </a:p>
        </p:txBody>
      </p:sp>
    </p:spTree>
    <p:extLst>
      <p:ext uri="{BB962C8B-B14F-4D97-AF65-F5344CB8AC3E}">
        <p14:creationId xmlns:p14="http://schemas.microsoft.com/office/powerpoint/2010/main" val="260726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097E157-E0D5-46B4-9986-DBFE9E7E9A3F}" type="datetime1">
              <a:rPr lang="en-US" smtClean="0"/>
              <a:t>5/4/2016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8590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5/4/2016 3:30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131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5/4/2016 3:30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94972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5/4/2016 3:30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9184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3</a:t>
            </a:fld>
            <a:endParaRPr lang="en-US"/>
          </a:p>
        </p:txBody>
      </p:sp>
    </p:spTree>
    <p:extLst>
      <p:ext uri="{BB962C8B-B14F-4D97-AF65-F5344CB8AC3E}">
        <p14:creationId xmlns:p14="http://schemas.microsoft.com/office/powerpoint/2010/main" val="42103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How</a:t>
            </a:r>
            <a:r>
              <a:rPr lang="en-US" baseline="0" dirty="0" smtClean="0"/>
              <a:t> long does it take to go to production</a:t>
            </a:r>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4</a:t>
            </a:fld>
            <a:endParaRPr lang="en-US"/>
          </a:p>
        </p:txBody>
      </p:sp>
    </p:spTree>
    <p:extLst>
      <p:ext uri="{BB962C8B-B14F-4D97-AF65-F5344CB8AC3E}">
        <p14:creationId xmlns:p14="http://schemas.microsoft.com/office/powerpoint/2010/main" val="123821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Researcher </a:t>
            </a:r>
            <a:r>
              <a:rPr lang="en-US" dirty="0" smtClean="0"/>
              <a:t>using your app unannounced at </a:t>
            </a:r>
            <a:r>
              <a:rPr lang="en-US" dirty="0" err="1" smtClean="0"/>
              <a:t>BlackHat</a:t>
            </a:r>
            <a:r>
              <a:rPr lang="en-US" dirty="0" smtClean="0"/>
              <a:t> of what-not-to-do</a:t>
            </a:r>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5</a:t>
            </a:fld>
            <a:endParaRPr lang="en-US"/>
          </a:p>
        </p:txBody>
      </p:sp>
    </p:spTree>
    <p:extLst>
      <p:ext uri="{BB962C8B-B14F-4D97-AF65-F5344CB8AC3E}">
        <p14:creationId xmlns:p14="http://schemas.microsoft.com/office/powerpoint/2010/main" val="121786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Large Changes</a:t>
            </a:r>
          </a:p>
          <a:p>
            <a:pPr lvl="1"/>
            <a:r>
              <a:rPr lang="en-US" dirty="0" smtClean="0"/>
              <a:t>Developed in isolation, then brought together at the last minute will cause merge conflicts</a:t>
            </a:r>
          </a:p>
          <a:p>
            <a:endParaRPr lang="en-US" dirty="0" smtClean="0"/>
          </a:p>
          <a:p>
            <a:r>
              <a:rPr lang="en-US" dirty="0" smtClean="0"/>
              <a:t>CI</a:t>
            </a:r>
          </a:p>
          <a:p>
            <a:pPr marL="171450" indent="-171450">
              <a:buFontTx/>
              <a:buChar char="-"/>
            </a:pPr>
            <a:r>
              <a:rPr lang="en-US" baseline="0" dirty="0" smtClean="0"/>
              <a:t>Automatically build, test, </a:t>
            </a:r>
            <a:r>
              <a:rPr lang="en-US" dirty="0" smtClean="0"/>
              <a:t>integrate changes to a shared repository</a:t>
            </a:r>
          </a:p>
          <a:p>
            <a:pPr marL="171450" indent="-171450">
              <a:buFontTx/>
              <a:buChar char="-"/>
            </a:pPr>
            <a:r>
              <a:rPr lang="en-US" dirty="0" smtClean="0"/>
              <a:t>Travis/</a:t>
            </a:r>
            <a:r>
              <a:rPr lang="en-US" dirty="0" err="1" smtClean="0"/>
              <a:t>Appveyor</a:t>
            </a:r>
            <a:r>
              <a:rPr lang="en-US" dirty="0" smtClean="0"/>
              <a:t>/VSTS/Felix</a:t>
            </a:r>
            <a:r>
              <a:rPr lang="en-US" baseline="0" dirty="0" smtClean="0"/>
              <a:t> (</a:t>
            </a:r>
            <a:r>
              <a:rPr lang="en-US" baseline="0" dirty="0" err="1" smtClean="0"/>
              <a:t>CircleCI</a:t>
            </a:r>
            <a:r>
              <a:rPr lang="en-US" baseline="0" dirty="0" smtClean="0"/>
              <a:t>)</a:t>
            </a:r>
          </a:p>
          <a:p>
            <a:pPr marL="0" indent="0">
              <a:buFontTx/>
              <a:buNone/>
            </a:pPr>
            <a:endParaRPr lang="en-US" baseline="0" dirty="0" smtClean="0"/>
          </a:p>
          <a:p>
            <a:pPr marL="0" indent="0">
              <a:buFontTx/>
              <a:buNone/>
            </a:pPr>
            <a:r>
              <a:rPr lang="en-US" baseline="0" dirty="0" smtClean="0"/>
              <a:t>Continuous Delivery</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“production-ready”</a:t>
            </a:r>
          </a:p>
          <a:p>
            <a:pPr marL="0" indent="0">
              <a:buFontTx/>
              <a:buNone/>
            </a:pPr>
            <a:endParaRPr lang="en-US" dirty="0" smtClean="0"/>
          </a:p>
          <a:p>
            <a:pPr marL="0" indent="0">
              <a:buFontTx/>
              <a:buNone/>
            </a:pPr>
            <a:r>
              <a:rPr lang="en-US" dirty="0" smtClean="0"/>
              <a:t>Continuous Deployment</a:t>
            </a:r>
          </a:p>
          <a:p>
            <a:pPr marL="171450" indent="-171450">
              <a:buFontTx/>
              <a:buChar char="-"/>
            </a:pPr>
            <a:r>
              <a:rPr lang="en-US" dirty="0" smtClean="0"/>
              <a:t>cloud/SaaS easier</a:t>
            </a:r>
            <a:r>
              <a:rPr lang="en-US" baseline="0" dirty="0" smtClean="0"/>
              <a:t> as you can update in the background</a:t>
            </a:r>
          </a:p>
          <a:p>
            <a:pPr marL="171450" indent="-171450">
              <a:buFontTx/>
              <a:buChar char="-"/>
            </a:pPr>
            <a:r>
              <a:rPr lang="en-US" baseline="0" dirty="0" smtClean="0"/>
              <a:t>Mozilla nightly builds</a:t>
            </a:r>
          </a:p>
          <a:p>
            <a:pPr marL="171450" indent="-171450">
              <a:buFontTx/>
              <a:buChar char="-"/>
            </a:pPr>
            <a:r>
              <a:rPr lang="en-US" baseline="0" dirty="0" smtClean="0"/>
              <a:t>Windows insider</a:t>
            </a:r>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6</a:t>
            </a:fld>
            <a:endParaRPr lang="en-US"/>
          </a:p>
        </p:txBody>
      </p:sp>
    </p:spTree>
    <p:extLst>
      <p:ext uri="{BB962C8B-B14F-4D97-AF65-F5344CB8AC3E}">
        <p14:creationId xmlns:p14="http://schemas.microsoft.com/office/powerpoint/2010/main" val="387281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Formerly VSO</a:t>
            </a:r>
          </a:p>
          <a:p>
            <a:r>
              <a:rPr lang="en-US" dirty="0" smtClean="0"/>
              <a:t>Version</a:t>
            </a:r>
            <a:r>
              <a:rPr lang="en-US" baseline="0" dirty="0" smtClean="0"/>
              <a:t> </a:t>
            </a:r>
            <a:r>
              <a:rPr lang="en-US" baseline="0" dirty="0" smtClean="0"/>
              <a:t>control</a:t>
            </a:r>
          </a:p>
          <a:p>
            <a:r>
              <a:rPr lang="en-US" baseline="0" dirty="0" smtClean="0"/>
              <a:t>Tools for agile items, Kanban, scrum, dashboard</a:t>
            </a:r>
          </a:p>
          <a:p>
            <a:r>
              <a:rPr lang="en-US" baseline="0" dirty="0" smtClean="0"/>
              <a:t>Continuous integration</a:t>
            </a:r>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7</a:t>
            </a:fld>
            <a:endParaRPr lang="en-US"/>
          </a:p>
        </p:txBody>
      </p:sp>
    </p:spTree>
    <p:extLst>
      <p:ext uri="{BB962C8B-B14F-4D97-AF65-F5344CB8AC3E}">
        <p14:creationId xmlns:p14="http://schemas.microsoft.com/office/powerpoint/2010/main" val="162199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8</a:t>
            </a:fld>
            <a:endParaRPr lang="en-US"/>
          </a:p>
        </p:txBody>
      </p:sp>
    </p:spTree>
    <p:extLst>
      <p:ext uri="{BB962C8B-B14F-4D97-AF65-F5344CB8AC3E}">
        <p14:creationId xmlns:p14="http://schemas.microsoft.com/office/powerpoint/2010/main" val="292268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all operational constraints</a:t>
            </a:r>
            <a:endParaRPr lang="en-US" dirty="0"/>
          </a:p>
        </p:txBody>
      </p:sp>
      <p:sp>
        <p:nvSpPr>
          <p:cNvPr id="4" name="Slide Number Placeholder 3"/>
          <p:cNvSpPr>
            <a:spLocks noGrp="1"/>
          </p:cNvSpPr>
          <p:nvPr>
            <p:ph type="sldNum" sz="quarter" idx="10"/>
          </p:nvPr>
        </p:nvSpPr>
        <p:spPr/>
        <p:txBody>
          <a:bodyPr/>
          <a:lstStyle/>
          <a:p>
            <a:fld id="{80B04E00-7837-DB48-A0A1-CD57A1353312}" type="slidenum">
              <a:rPr lang="en-US" smtClean="0"/>
              <a:t>9</a:t>
            </a:fld>
            <a:endParaRPr lang="en-US"/>
          </a:p>
        </p:txBody>
      </p:sp>
    </p:spTree>
    <p:extLst>
      <p:ext uri="{BB962C8B-B14F-4D97-AF65-F5344CB8AC3E}">
        <p14:creationId xmlns:p14="http://schemas.microsoft.com/office/powerpoint/2010/main" val="29127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8F4F9-DD67-224D-B6A3-CCE1D11EEF3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7613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8F4F9-DD67-224D-B6A3-CCE1D11EEF3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2566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8F4F9-DD67-224D-B6A3-CCE1D11EEF3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730002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29506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315971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380081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8F4F9-DD67-224D-B6A3-CCE1D11EEF3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89483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8F4F9-DD67-224D-B6A3-CCE1D11EEF3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39410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8F4F9-DD67-224D-B6A3-CCE1D11EEF3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64431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8F4F9-DD67-224D-B6A3-CCE1D11EEF3D}"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45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8F4F9-DD67-224D-B6A3-CCE1D11EEF3D}"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25032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8F4F9-DD67-224D-B6A3-CCE1D11EEF3D}"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0346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8F4F9-DD67-224D-B6A3-CCE1D11EEF3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96925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8F4F9-DD67-224D-B6A3-CCE1D11EEF3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1B397-E205-D94E-BD3F-A28033EE9256}" type="slidenum">
              <a:rPr lang="en-US" smtClean="0"/>
              <a:t>‹#›</a:t>
            </a:fld>
            <a:endParaRPr lang="en-US"/>
          </a:p>
        </p:txBody>
      </p:sp>
    </p:spTree>
    <p:extLst>
      <p:ext uri="{BB962C8B-B14F-4D97-AF65-F5344CB8AC3E}">
        <p14:creationId xmlns:p14="http://schemas.microsoft.com/office/powerpoint/2010/main" val="160465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8F4F9-DD67-224D-B6A3-CCE1D11EEF3D}" type="datetimeFigureOut">
              <a:rPr lang="en-US" smtClean="0"/>
              <a:t>5/4/2016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1B397-E205-D94E-BD3F-A28033EE9256}" type="slidenum">
              <a:rPr lang="en-US" smtClean="0"/>
              <a:t>‹#›</a:t>
            </a:fld>
            <a:endParaRPr lang="en-US"/>
          </a:p>
        </p:txBody>
      </p:sp>
    </p:spTree>
    <p:extLst>
      <p:ext uri="{BB962C8B-B14F-4D97-AF65-F5344CB8AC3E}">
        <p14:creationId xmlns:p14="http://schemas.microsoft.com/office/powerpoint/2010/main" val="56782849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poon/decodedconf-squirrel-sample/"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www.visualstudio.com/en-us/products/visual-studio-team-services-vs.aspx" TargetMode="External"/><Relationship Id="rId4" Type="http://schemas.openxmlformats.org/officeDocument/2006/relationships/hyperlink" Target="https://github.com/Squirrel/Squirre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emf"/><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bwMode="auto">
          <a:xfrm>
            <a:off x="0" y="1547362"/>
            <a:ext cx="12192000" cy="1784199"/>
          </a:xfrm>
          <a:prstGeom prst="rect">
            <a:avLst/>
          </a:prstGeom>
          <a:solidFill>
            <a:srgbClr val="0070C0">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p:nvPr>
        </p:nvSpPr>
        <p:spPr>
          <a:xfrm>
            <a:off x="1524000" y="1547363"/>
            <a:ext cx="9144000" cy="1566863"/>
          </a:xfrm>
        </p:spPr>
        <p:txBody>
          <a:bodyPr>
            <a:normAutofit/>
          </a:bodyPr>
          <a:lstStyle/>
          <a:p>
            <a:r>
              <a:rPr lang="en-US" dirty="0" smtClean="0">
                <a:ln w="0"/>
                <a:solidFill>
                  <a:schemeClr val="bg1"/>
                </a:solidFill>
                <a:effectLst>
                  <a:outerShdw blurRad="38100" dist="19050" dir="2700000" algn="tl" rotWithShape="0">
                    <a:schemeClr val="dk1">
                      <a:alpha val="40000"/>
                    </a:schemeClr>
                  </a:outerShdw>
                </a:effectLst>
              </a:rPr>
              <a:t>Continuous Deployment</a:t>
            </a:r>
            <a:br>
              <a:rPr lang="en-US" dirty="0" smtClean="0">
                <a:ln w="0"/>
                <a:solidFill>
                  <a:schemeClr val="bg1"/>
                </a:solidFill>
                <a:effectLst>
                  <a:outerShdw blurRad="38100" dist="19050" dir="2700000" algn="tl" rotWithShape="0">
                    <a:schemeClr val="dk1">
                      <a:alpha val="40000"/>
                    </a:schemeClr>
                  </a:outerShdw>
                </a:effectLst>
              </a:rPr>
            </a:br>
            <a:r>
              <a:rPr lang="en-US" sz="3600" dirty="0" smtClean="0">
                <a:ln w="0"/>
                <a:solidFill>
                  <a:schemeClr val="bg1"/>
                </a:solidFill>
                <a:effectLst>
                  <a:outerShdw blurRad="38100" dist="19050" dir="2700000" algn="tl" rotWithShape="0">
                    <a:schemeClr val="dk1">
                      <a:alpha val="40000"/>
                    </a:schemeClr>
                  </a:outerShdw>
                </a:effectLst>
              </a:rPr>
              <a:t>using Squirrel &amp; VSTS</a:t>
            </a:r>
            <a:endParaRPr lang="en-US" dirty="0">
              <a:ln w="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bwMode="auto">
          <a:xfrm>
            <a:off x="0" y="5682889"/>
            <a:ext cx="4299774" cy="838200"/>
          </a:xfrm>
          <a:prstGeom prst="rect">
            <a:avLst/>
          </a:prstGeom>
          <a:gradFill flip="none" rotWithShape="1">
            <a:gsLst>
              <a:gs pos="100000">
                <a:schemeClr val="accent1">
                  <a:lumMod val="5000"/>
                  <a:lumOff val="95000"/>
                  <a:alpha val="0"/>
                </a:schemeClr>
              </a:gs>
              <a:gs pos="100000">
                <a:schemeClr val="accent5">
                  <a:alpha val="0"/>
                </a:schemeClr>
              </a:gs>
              <a:gs pos="61000">
                <a:schemeClr val="accent5">
                  <a:alpha val="40000"/>
                </a:schemeClr>
              </a:gs>
              <a:gs pos="0">
                <a:srgbClr val="0070C0"/>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Subtitle 2"/>
          <p:cNvSpPr txBox="1">
            <a:spLocks/>
          </p:cNvSpPr>
          <p:nvPr/>
        </p:nvSpPr>
        <p:spPr>
          <a:xfrm>
            <a:off x="157590" y="5827679"/>
            <a:ext cx="3843867" cy="74227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smtClean="0">
                <a:solidFill>
                  <a:schemeClr val="bg1"/>
                </a:solidFill>
              </a:rPr>
              <a:t>Jason Poon</a:t>
            </a:r>
            <a:r>
              <a:rPr lang="en-US" sz="1600" dirty="0" smtClean="0">
                <a:solidFill>
                  <a:schemeClr val="bg1"/>
                </a:solidFill>
              </a:rPr>
              <a:t> (@</a:t>
            </a:r>
            <a:r>
              <a:rPr lang="en-US" sz="1600" dirty="0" err="1" smtClean="0">
                <a:solidFill>
                  <a:schemeClr val="bg1"/>
                </a:solidFill>
              </a:rPr>
              <a:t>jasonthepoon</a:t>
            </a:r>
            <a:r>
              <a:rPr lang="en-US" sz="1600" dirty="0" smtClean="0">
                <a:solidFill>
                  <a:schemeClr val="bg1"/>
                </a:solidFill>
              </a:rPr>
              <a:t>)</a:t>
            </a:r>
            <a:br>
              <a:rPr lang="en-US" sz="1600" dirty="0" smtClean="0">
                <a:solidFill>
                  <a:schemeClr val="bg1"/>
                </a:solidFill>
              </a:rPr>
            </a:br>
            <a:r>
              <a:rPr lang="en-US" sz="1600" dirty="0" smtClean="0">
                <a:solidFill>
                  <a:schemeClr val="bg1"/>
                </a:solidFill>
              </a:rPr>
              <a:t>Software Engineer, Microsoft</a:t>
            </a:r>
            <a:br>
              <a:rPr lang="en-US" sz="1600" dirty="0" smtClean="0">
                <a:solidFill>
                  <a:schemeClr val="bg1"/>
                </a:solidFill>
              </a:rPr>
            </a:br>
            <a:endParaRPr lang="en-US" sz="1600" dirty="0" smtClean="0">
              <a:solidFill>
                <a:schemeClr val="bg1"/>
              </a:solidFill>
            </a:endParaRPr>
          </a:p>
        </p:txBody>
      </p:sp>
    </p:spTree>
    <p:extLst>
      <p:ext uri="{BB962C8B-B14F-4D97-AF65-F5344CB8AC3E}">
        <p14:creationId xmlns:p14="http://schemas.microsoft.com/office/powerpoint/2010/main" val="3967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13837" y="2788755"/>
            <a:ext cx="4834772" cy="1167372"/>
          </a:xfrm>
        </p:spPr>
        <p:txBody>
          <a:bodyPr>
            <a:normAutofit/>
          </a:bodyPr>
          <a:lstStyle/>
          <a:p>
            <a:r>
              <a:rPr lang="en-US" sz="6000" dirty="0" smtClean="0">
                <a:solidFill>
                  <a:schemeClr val="bg1"/>
                </a:solidFill>
              </a:rPr>
              <a:t>Let’s build it</a:t>
            </a:r>
            <a:endParaRPr lang="en-US" sz="6000" dirty="0">
              <a:solidFill>
                <a:schemeClr val="bg1"/>
              </a:solidFill>
            </a:endParaRPr>
          </a:p>
        </p:txBody>
      </p:sp>
      <p:sp>
        <p:nvSpPr>
          <p:cNvPr id="3" name="Rectangle 2"/>
          <p:cNvSpPr/>
          <p:nvPr/>
        </p:nvSpPr>
        <p:spPr>
          <a:xfrm>
            <a:off x="4195072" y="6393820"/>
            <a:ext cx="3748342" cy="4641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Review</a:t>
            </a:r>
            <a:endParaRPr lang="en-US" dirty="0"/>
          </a:p>
        </p:txBody>
      </p:sp>
      <p:grpSp>
        <p:nvGrpSpPr>
          <p:cNvPr id="135" name="Group 134"/>
          <p:cNvGrpSpPr/>
          <p:nvPr/>
        </p:nvGrpSpPr>
        <p:grpSpPr>
          <a:xfrm>
            <a:off x="919153" y="1579795"/>
            <a:ext cx="13013723" cy="628742"/>
            <a:chOff x="952500" y="1211263"/>
            <a:chExt cx="13274675" cy="641350"/>
          </a:xfrm>
        </p:grpSpPr>
        <p:grpSp>
          <p:nvGrpSpPr>
            <p:cNvPr id="94" name="Group 4"/>
            <p:cNvGrpSpPr>
              <a:grpSpLocks noChangeAspect="1"/>
            </p:cNvGrpSpPr>
            <p:nvPr/>
          </p:nvGrpSpPr>
          <p:grpSpPr bwMode="auto">
            <a:xfrm>
              <a:off x="952500" y="1211263"/>
              <a:ext cx="13274675" cy="641350"/>
              <a:chOff x="-264" y="2001"/>
              <a:chExt cx="8362" cy="404"/>
            </a:xfrm>
          </p:grpSpPr>
          <p:sp>
            <p:nvSpPr>
              <p:cNvPr id="95"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6"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7"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4" name="Rectangle 53"/>
            <p:cNvSpPr/>
            <p:nvPr/>
          </p:nvSpPr>
          <p:spPr>
            <a:xfrm>
              <a:off x="1493838" y="1347272"/>
              <a:ext cx="10668000" cy="369332"/>
            </a:xfrm>
            <a:prstGeom prst="rect">
              <a:avLst/>
            </a:prstGeom>
          </p:spPr>
          <p:txBody>
            <a:bodyPr wrap="squar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Create a repeatable, reliable process for releasing software</a:t>
              </a:r>
              <a:endParaRPr lang="en-US" sz="1961" dirty="0">
                <a:gradFill>
                  <a:gsLst>
                    <a:gs pos="1250">
                      <a:srgbClr val="404040"/>
                    </a:gs>
                    <a:gs pos="100000">
                      <a:srgbClr val="404040"/>
                    </a:gs>
                  </a:gsLst>
                  <a:lin ang="5400000" scaled="0"/>
                </a:gradFill>
              </a:endParaRPr>
            </a:p>
          </p:txBody>
        </p:sp>
      </p:grpSp>
      <p:grpSp>
        <p:nvGrpSpPr>
          <p:cNvPr id="129" name="Group 128"/>
          <p:cNvGrpSpPr/>
          <p:nvPr/>
        </p:nvGrpSpPr>
        <p:grpSpPr>
          <a:xfrm>
            <a:off x="919153" y="2277096"/>
            <a:ext cx="13013723" cy="628742"/>
            <a:chOff x="952500" y="1922547"/>
            <a:chExt cx="13274675" cy="641350"/>
          </a:xfrm>
        </p:grpSpPr>
        <p:grpSp>
          <p:nvGrpSpPr>
            <p:cNvPr id="98" name="Group 4"/>
            <p:cNvGrpSpPr>
              <a:grpSpLocks noChangeAspect="1"/>
            </p:cNvGrpSpPr>
            <p:nvPr/>
          </p:nvGrpSpPr>
          <p:grpSpPr bwMode="auto">
            <a:xfrm>
              <a:off x="952500" y="1922547"/>
              <a:ext cx="13274675" cy="641350"/>
              <a:chOff x="-264" y="2001"/>
              <a:chExt cx="8362" cy="404"/>
            </a:xfrm>
          </p:grpSpPr>
          <p:sp>
            <p:nvSpPr>
              <p:cNvPr id="99"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0"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1"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6" name="Rectangle 55"/>
            <p:cNvSpPr/>
            <p:nvPr/>
          </p:nvSpPr>
          <p:spPr>
            <a:xfrm>
              <a:off x="1570036" y="2058556"/>
              <a:ext cx="4641854"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Play around with VSTS </a:t>
              </a:r>
              <a:r>
                <a:rPr lang="en-US" sz="1961" dirty="0" smtClean="0">
                  <a:gradFill>
                    <a:gsLst>
                      <a:gs pos="1250">
                        <a:srgbClr val="404040"/>
                      </a:gs>
                      <a:gs pos="100000">
                        <a:srgbClr val="404040"/>
                      </a:gs>
                    </a:gsLst>
                    <a:lin ang="5400000" scaled="0"/>
                  </a:gradFill>
                </a:rPr>
                <a:t>+ Squirrel – it’s </a:t>
              </a:r>
              <a:r>
                <a:rPr lang="en-US" sz="1961" i="1" dirty="0" smtClean="0">
                  <a:gradFill>
                    <a:gsLst>
                      <a:gs pos="1250">
                        <a:srgbClr val="404040"/>
                      </a:gs>
                      <a:gs pos="100000">
                        <a:srgbClr val="404040"/>
                      </a:gs>
                    </a:gsLst>
                    <a:lin ang="5400000" scaled="0"/>
                  </a:gradFill>
                </a:rPr>
                <a:t>free</a:t>
              </a:r>
              <a:r>
                <a:rPr lang="en-US" sz="1961" dirty="0" smtClean="0">
                  <a:gradFill>
                    <a:gsLst>
                      <a:gs pos="1250">
                        <a:srgbClr val="404040"/>
                      </a:gs>
                      <a:gs pos="100000">
                        <a:srgbClr val="404040"/>
                      </a:gs>
                    </a:gsLst>
                    <a:lin ang="5400000" scaled="0"/>
                  </a:gradFill>
                </a:rPr>
                <a:t>!</a:t>
              </a:r>
              <a:endParaRPr lang="en-US" sz="1961" dirty="0">
                <a:gradFill>
                  <a:gsLst>
                    <a:gs pos="1250">
                      <a:srgbClr val="404040"/>
                    </a:gs>
                    <a:gs pos="100000">
                      <a:srgbClr val="404040"/>
                    </a:gs>
                  </a:gsLst>
                  <a:lin ang="5400000" scaled="0"/>
                </a:gradFill>
              </a:endParaRPr>
            </a:p>
          </p:txBody>
        </p:sp>
      </p:grpSp>
      <p:grpSp>
        <p:nvGrpSpPr>
          <p:cNvPr id="130" name="Group 129"/>
          <p:cNvGrpSpPr/>
          <p:nvPr/>
        </p:nvGrpSpPr>
        <p:grpSpPr>
          <a:xfrm>
            <a:off x="919153" y="2974398"/>
            <a:ext cx="13013723" cy="628742"/>
            <a:chOff x="952500" y="2633831"/>
            <a:chExt cx="13274675" cy="641350"/>
          </a:xfrm>
        </p:grpSpPr>
        <p:grpSp>
          <p:nvGrpSpPr>
            <p:cNvPr id="102" name="Group 4"/>
            <p:cNvGrpSpPr>
              <a:grpSpLocks noChangeAspect="1"/>
            </p:cNvGrpSpPr>
            <p:nvPr/>
          </p:nvGrpSpPr>
          <p:grpSpPr bwMode="auto">
            <a:xfrm>
              <a:off x="952500" y="2633831"/>
              <a:ext cx="13274675" cy="641350"/>
              <a:chOff x="-264" y="2001"/>
              <a:chExt cx="8362" cy="404"/>
            </a:xfrm>
          </p:grpSpPr>
          <p:sp>
            <p:nvSpPr>
              <p:cNvPr id="103"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4"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5"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7" name="Rectangle 56"/>
            <p:cNvSpPr/>
            <p:nvPr/>
          </p:nvSpPr>
          <p:spPr>
            <a:xfrm>
              <a:off x="1570036" y="2769842"/>
              <a:ext cx="10591801" cy="369332"/>
            </a:xfrm>
            <a:prstGeom prst="rect">
              <a:avLst/>
            </a:prstGeom>
          </p:spPr>
          <p:txBody>
            <a:bodyPr wrap="squar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Resources</a:t>
              </a:r>
              <a:endParaRPr lang="en-US" sz="1961" dirty="0">
                <a:gradFill>
                  <a:gsLst>
                    <a:gs pos="1250">
                      <a:srgbClr val="404040"/>
                    </a:gs>
                    <a:gs pos="100000">
                      <a:srgbClr val="404040"/>
                    </a:gs>
                  </a:gsLst>
                  <a:lin ang="5400000" scaled="0"/>
                </a:gradFill>
              </a:endParaRPr>
            </a:p>
          </p:txBody>
        </p:sp>
      </p:grpSp>
      <p:grpSp>
        <p:nvGrpSpPr>
          <p:cNvPr id="131" name="Group 130"/>
          <p:cNvGrpSpPr/>
          <p:nvPr/>
        </p:nvGrpSpPr>
        <p:grpSpPr>
          <a:xfrm>
            <a:off x="1821485" y="3679332"/>
            <a:ext cx="12111391" cy="675434"/>
            <a:chOff x="952500" y="3345127"/>
            <a:chExt cx="13274675" cy="688978"/>
          </a:xfrm>
        </p:grpSpPr>
        <p:grpSp>
          <p:nvGrpSpPr>
            <p:cNvPr id="106" name="Group 4"/>
            <p:cNvGrpSpPr>
              <a:grpSpLocks noChangeAspect="1"/>
            </p:cNvGrpSpPr>
            <p:nvPr/>
          </p:nvGrpSpPr>
          <p:grpSpPr bwMode="auto">
            <a:xfrm>
              <a:off x="952500" y="3345127"/>
              <a:ext cx="13274675" cy="688978"/>
              <a:chOff x="-264" y="2001"/>
              <a:chExt cx="8362" cy="434"/>
            </a:xfrm>
          </p:grpSpPr>
          <p:sp>
            <p:nvSpPr>
              <p:cNvPr id="107"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8" name="Freeform 5"/>
              <p:cNvSpPr>
                <a:spLocks/>
              </p:cNvSpPr>
              <p:nvPr/>
            </p:nvSpPr>
            <p:spPr bwMode="auto">
              <a:xfrm>
                <a:off x="-124" y="2026"/>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9" name="Freeform 6"/>
              <p:cNvSpPr>
                <a:spLocks/>
              </p:cNvSpPr>
              <p:nvPr/>
            </p:nvSpPr>
            <p:spPr bwMode="auto">
              <a:xfrm>
                <a:off x="-264" y="203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8" name="Rectangle 57"/>
            <p:cNvSpPr/>
            <p:nvPr/>
          </p:nvSpPr>
          <p:spPr>
            <a:xfrm>
              <a:off x="1570036" y="3533355"/>
              <a:ext cx="8158242"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Sample</a:t>
              </a:r>
              <a:r>
                <a:rPr lang="en-US" sz="1961" dirty="0" smtClean="0">
                  <a:gradFill>
                    <a:gsLst>
                      <a:gs pos="1250">
                        <a:srgbClr val="404040"/>
                      </a:gs>
                      <a:gs pos="100000">
                        <a:srgbClr val="404040"/>
                      </a:gs>
                    </a:gsLst>
                    <a:lin ang="5400000" scaled="0"/>
                  </a:gradFill>
                </a:rPr>
                <a:t> </a:t>
              </a:r>
              <a:r>
                <a:rPr lang="en-US" sz="1961" dirty="0" smtClean="0">
                  <a:gradFill>
                    <a:gsLst>
                      <a:gs pos="1250">
                        <a:srgbClr val="404040"/>
                      </a:gs>
                      <a:gs pos="100000">
                        <a:srgbClr val="404040"/>
                      </a:gs>
                    </a:gsLst>
                    <a:lin ang="5400000" scaled="0"/>
                  </a:gradFill>
                </a:rPr>
                <a:t>Repo: </a:t>
              </a:r>
              <a:r>
                <a:rPr lang="en-US" sz="1961" dirty="0" smtClean="0">
                  <a:gradFill>
                    <a:gsLst>
                      <a:gs pos="1250">
                        <a:srgbClr val="404040"/>
                      </a:gs>
                      <a:gs pos="100000">
                        <a:srgbClr val="404040"/>
                      </a:gs>
                    </a:gsLst>
                    <a:lin ang="5400000" scaled="0"/>
                  </a:gradFill>
                  <a:hlinkClick r:id="rId3"/>
                </a:rPr>
                <a:t>https://github.com/jpoon/decodedconf-squirrel-sample/</a:t>
              </a:r>
              <a:endParaRPr lang="en-US" sz="1961" dirty="0" smtClean="0">
                <a:gradFill>
                  <a:gsLst>
                    <a:gs pos="1250">
                      <a:srgbClr val="404040"/>
                    </a:gs>
                    <a:gs pos="100000">
                      <a:srgbClr val="404040"/>
                    </a:gs>
                  </a:gsLst>
                  <a:lin ang="5400000" scaled="0"/>
                </a:gradFill>
              </a:endParaRPr>
            </a:p>
          </p:txBody>
        </p:sp>
      </p:grpSp>
      <p:grpSp>
        <p:nvGrpSpPr>
          <p:cNvPr id="36" name="Group 35"/>
          <p:cNvGrpSpPr/>
          <p:nvPr/>
        </p:nvGrpSpPr>
        <p:grpSpPr>
          <a:xfrm>
            <a:off x="1771111" y="4427822"/>
            <a:ext cx="12111391" cy="675434"/>
            <a:chOff x="952500" y="3345127"/>
            <a:chExt cx="13274675" cy="688978"/>
          </a:xfrm>
        </p:grpSpPr>
        <p:grpSp>
          <p:nvGrpSpPr>
            <p:cNvPr id="37" name="Group 4"/>
            <p:cNvGrpSpPr>
              <a:grpSpLocks noChangeAspect="1"/>
            </p:cNvGrpSpPr>
            <p:nvPr/>
          </p:nvGrpSpPr>
          <p:grpSpPr bwMode="auto">
            <a:xfrm>
              <a:off x="952500" y="3345127"/>
              <a:ext cx="13274675" cy="688978"/>
              <a:chOff x="-264" y="2001"/>
              <a:chExt cx="8362" cy="434"/>
            </a:xfrm>
          </p:grpSpPr>
          <p:sp>
            <p:nvSpPr>
              <p:cNvPr id="39"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0" name="Freeform 5"/>
              <p:cNvSpPr>
                <a:spLocks/>
              </p:cNvSpPr>
              <p:nvPr/>
            </p:nvSpPr>
            <p:spPr bwMode="auto">
              <a:xfrm>
                <a:off x="-124" y="2026"/>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1" name="Freeform 6"/>
              <p:cNvSpPr>
                <a:spLocks/>
              </p:cNvSpPr>
              <p:nvPr/>
            </p:nvSpPr>
            <p:spPr bwMode="auto">
              <a:xfrm>
                <a:off x="-264" y="203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38" name="Rectangle 37"/>
            <p:cNvSpPr/>
            <p:nvPr/>
          </p:nvSpPr>
          <p:spPr>
            <a:xfrm>
              <a:off x="1570036" y="3533355"/>
              <a:ext cx="5458061"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Squirrel: </a:t>
              </a:r>
              <a:r>
                <a:rPr lang="en-US" sz="1961" dirty="0" smtClean="0">
                  <a:gradFill>
                    <a:gsLst>
                      <a:gs pos="1250">
                        <a:srgbClr val="404040"/>
                      </a:gs>
                      <a:gs pos="100000">
                        <a:srgbClr val="404040"/>
                      </a:gs>
                    </a:gsLst>
                    <a:lin ang="5400000" scaled="0"/>
                  </a:gradFill>
                  <a:hlinkClick r:id="rId4"/>
                </a:rPr>
                <a:t>https</a:t>
              </a:r>
              <a:r>
                <a:rPr lang="en-US" sz="1961" dirty="0">
                  <a:gradFill>
                    <a:gsLst>
                      <a:gs pos="1250">
                        <a:srgbClr val="404040"/>
                      </a:gs>
                      <a:gs pos="100000">
                        <a:srgbClr val="404040"/>
                      </a:gs>
                    </a:gsLst>
                    <a:lin ang="5400000" scaled="0"/>
                  </a:gradFill>
                  <a:hlinkClick r:id="rId4"/>
                </a:rPr>
                <a:t>://</a:t>
              </a:r>
              <a:r>
                <a:rPr lang="en-US" sz="1961" dirty="0" smtClean="0">
                  <a:gradFill>
                    <a:gsLst>
                      <a:gs pos="1250">
                        <a:srgbClr val="404040"/>
                      </a:gs>
                      <a:gs pos="100000">
                        <a:srgbClr val="404040"/>
                      </a:gs>
                    </a:gsLst>
                    <a:lin ang="5400000" scaled="0"/>
                  </a:gradFill>
                  <a:hlinkClick r:id="rId4"/>
                </a:rPr>
                <a:t>github.com/Squirrel/Squirrel</a:t>
              </a:r>
              <a:endParaRPr lang="en-US" sz="1961" dirty="0">
                <a:gradFill>
                  <a:gsLst>
                    <a:gs pos="1250">
                      <a:srgbClr val="404040"/>
                    </a:gs>
                    <a:gs pos="100000">
                      <a:srgbClr val="404040"/>
                    </a:gs>
                  </a:gsLst>
                  <a:lin ang="5400000" scaled="0"/>
                </a:gradFill>
              </a:endParaRPr>
            </a:p>
          </p:txBody>
        </p:sp>
      </p:grpSp>
      <p:grpSp>
        <p:nvGrpSpPr>
          <p:cNvPr id="42" name="Group 41"/>
          <p:cNvGrpSpPr/>
          <p:nvPr/>
        </p:nvGrpSpPr>
        <p:grpSpPr>
          <a:xfrm>
            <a:off x="1768214" y="5184738"/>
            <a:ext cx="12111391" cy="675434"/>
            <a:chOff x="952500" y="3345127"/>
            <a:chExt cx="13274675" cy="688978"/>
          </a:xfrm>
        </p:grpSpPr>
        <p:grpSp>
          <p:nvGrpSpPr>
            <p:cNvPr id="43" name="Group 4"/>
            <p:cNvGrpSpPr>
              <a:grpSpLocks noChangeAspect="1"/>
            </p:cNvGrpSpPr>
            <p:nvPr/>
          </p:nvGrpSpPr>
          <p:grpSpPr bwMode="auto">
            <a:xfrm>
              <a:off x="952500" y="3345127"/>
              <a:ext cx="13274675" cy="688978"/>
              <a:chOff x="-264" y="2001"/>
              <a:chExt cx="8362" cy="434"/>
            </a:xfrm>
          </p:grpSpPr>
          <p:sp>
            <p:nvSpPr>
              <p:cNvPr id="45"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6" name="Freeform 5"/>
              <p:cNvSpPr>
                <a:spLocks/>
              </p:cNvSpPr>
              <p:nvPr/>
            </p:nvSpPr>
            <p:spPr bwMode="auto">
              <a:xfrm>
                <a:off x="-124" y="2026"/>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7" name="Freeform 6"/>
              <p:cNvSpPr>
                <a:spLocks/>
              </p:cNvSpPr>
              <p:nvPr/>
            </p:nvSpPr>
            <p:spPr bwMode="auto">
              <a:xfrm>
                <a:off x="-264" y="203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44" name="Rectangle 43"/>
            <p:cNvSpPr/>
            <p:nvPr/>
          </p:nvSpPr>
          <p:spPr>
            <a:xfrm>
              <a:off x="1570036" y="3533355"/>
              <a:ext cx="10104331"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VSTS: </a:t>
              </a:r>
              <a:r>
                <a:rPr lang="en-US" sz="1961" dirty="0" smtClean="0">
                  <a:gradFill>
                    <a:gsLst>
                      <a:gs pos="1250">
                        <a:srgbClr val="404040"/>
                      </a:gs>
                      <a:gs pos="100000">
                        <a:srgbClr val="404040"/>
                      </a:gs>
                    </a:gsLst>
                    <a:lin ang="5400000" scaled="0"/>
                  </a:gradFill>
                  <a:hlinkClick r:id="rId5"/>
                </a:rPr>
                <a:t>https</a:t>
              </a:r>
              <a:r>
                <a:rPr lang="en-US" sz="1961" dirty="0">
                  <a:gradFill>
                    <a:gsLst>
                      <a:gs pos="1250">
                        <a:srgbClr val="404040"/>
                      </a:gs>
                      <a:gs pos="100000">
                        <a:srgbClr val="404040"/>
                      </a:gs>
                    </a:gsLst>
                    <a:lin ang="5400000" scaled="0"/>
                  </a:gradFill>
                  <a:hlinkClick r:id="rId5"/>
                </a:rPr>
                <a:t>://www.visualstudio.com/en-us/products/visual-studio-team-services-vs.aspx</a:t>
              </a:r>
              <a:endParaRPr lang="en-US" sz="1961" dirty="0">
                <a:gradFill>
                  <a:gsLst>
                    <a:gs pos="1250">
                      <a:srgbClr val="404040"/>
                    </a:gs>
                    <a:gs pos="100000">
                      <a:srgbClr val="404040"/>
                    </a:gs>
                  </a:gsLst>
                  <a:lin ang="5400000" scaled="0"/>
                </a:gradFill>
              </a:endParaRPr>
            </a:p>
          </p:txBody>
        </p:sp>
      </p:grpSp>
    </p:spTree>
    <p:extLst>
      <p:ext uri="{BB962C8B-B14F-4D97-AF65-F5344CB8AC3E}">
        <p14:creationId xmlns:p14="http://schemas.microsoft.com/office/powerpoint/2010/main" val="120925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par>
                                <p:cTn id="8" presetID="42" presetClass="path" presetSubtype="0" decel="100000" fill="hold" nodeType="withEffect">
                                  <p:stCondLst>
                                    <p:cond delay="250"/>
                                  </p:stCondLst>
                                  <p:childTnLst>
                                    <p:animMotion origin="layout" path="M 0.01524 0.00046 L -4.58333E-6 2.59259E-6 " pathEditMode="relative" rAng="0" ptsTypes="AA">
                                      <p:cBhvr>
                                        <p:cTn id="9" dur="500" fill="hold"/>
                                        <p:tgtEl>
                                          <p:spTgt spid="135"/>
                                        </p:tgtEl>
                                        <p:attrNameLst>
                                          <p:attrName>ppt_x</p:attrName>
                                          <p:attrName>ppt_y</p:attrName>
                                        </p:attrNameLst>
                                      </p:cBhvr>
                                      <p:rCtr x="-76800" y="-2300"/>
                                    </p:animMotion>
                                  </p:childTnLst>
                                </p:cTn>
                              </p:par>
                              <p:par>
                                <p:cTn id="10" presetID="10" presetClass="entr" presetSubtype="0" fill="hold" nodeType="withEffect">
                                  <p:stCondLst>
                                    <p:cond delay="75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par>
                                <p:cTn id="13" presetID="42" presetClass="path" presetSubtype="0" decel="100000" fill="hold" nodeType="withEffect">
                                  <p:stCondLst>
                                    <p:cond delay="750"/>
                                  </p:stCondLst>
                                  <p:childTnLst>
                                    <p:animMotion origin="layout" path="M 0.01524 0.00046 L -4.58333E-6 2.22222E-6 " pathEditMode="relative" rAng="0" ptsTypes="AA">
                                      <p:cBhvr>
                                        <p:cTn id="14" dur="500" fill="hold"/>
                                        <p:tgtEl>
                                          <p:spTgt spid="129"/>
                                        </p:tgtEl>
                                        <p:attrNameLst>
                                          <p:attrName>ppt_x</p:attrName>
                                          <p:attrName>ppt_y</p:attrName>
                                        </p:attrNameLst>
                                      </p:cBhvr>
                                      <p:rCtr x="-76800" y="-2300"/>
                                    </p:animMotion>
                                  </p:childTnLst>
                                </p:cTn>
                              </p:par>
                              <p:par>
                                <p:cTn id="15" presetID="10" presetClass="entr" presetSubtype="0" fill="hold" nodeType="withEffect">
                                  <p:stCondLst>
                                    <p:cond delay="125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500"/>
                                        <p:tgtEl>
                                          <p:spTgt spid="130"/>
                                        </p:tgtEl>
                                      </p:cBhvr>
                                    </p:animEffect>
                                  </p:childTnLst>
                                </p:cTn>
                              </p:par>
                              <p:par>
                                <p:cTn id="18" presetID="42" presetClass="path" presetSubtype="0" decel="100000" fill="hold" nodeType="withEffect">
                                  <p:stCondLst>
                                    <p:cond delay="1250"/>
                                  </p:stCondLst>
                                  <p:childTnLst>
                                    <p:animMotion origin="layout" path="M 0.01524 0.00046 L -4.58333E-6 3.7037E-7 " pathEditMode="relative" rAng="0" ptsTypes="AA">
                                      <p:cBhvr>
                                        <p:cTn id="19" dur="500" fill="hold"/>
                                        <p:tgtEl>
                                          <p:spTgt spid="130"/>
                                        </p:tgtEl>
                                        <p:attrNameLst>
                                          <p:attrName>ppt_x</p:attrName>
                                          <p:attrName>ppt_y</p:attrName>
                                        </p:attrNameLst>
                                      </p:cBhvr>
                                      <p:rCtr x="-76800" y="-2300"/>
                                    </p:animMotion>
                                  </p:childTnLst>
                                </p:cTn>
                              </p:par>
                              <p:par>
                                <p:cTn id="20" presetID="10" presetClass="entr" presetSubtype="0" fill="hold" nodeType="withEffect">
                                  <p:stCondLst>
                                    <p:cond delay="175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42" presetClass="path" presetSubtype="0" decel="100000" fill="hold" nodeType="withEffect">
                                  <p:stCondLst>
                                    <p:cond delay="1750"/>
                                  </p:stCondLst>
                                  <p:childTnLst>
                                    <p:animMotion origin="layout" path="M 0.01524 0.00046 L -3.75E-6 1.85185E-6 " pathEditMode="relative" rAng="0" ptsTypes="AA">
                                      <p:cBhvr>
                                        <p:cTn id="24" dur="500" fill="hold"/>
                                        <p:tgtEl>
                                          <p:spTgt spid="131"/>
                                        </p:tgtEl>
                                        <p:attrNameLst>
                                          <p:attrName>ppt_x</p:attrName>
                                          <p:attrName>ppt_y</p:attrName>
                                        </p:attrNameLst>
                                      </p:cBhvr>
                                      <p:rCtr x="-768" y="-23"/>
                                    </p:animMotion>
                                  </p:childTnLst>
                                </p:cTn>
                              </p:par>
                              <p:par>
                                <p:cTn id="25" presetID="10" presetClass="entr" presetSubtype="0" fill="hold" nodeType="withEffect">
                                  <p:stCondLst>
                                    <p:cond delay="175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42" presetClass="path" presetSubtype="0" decel="100000" fill="hold" nodeType="withEffect">
                                  <p:stCondLst>
                                    <p:cond delay="1750"/>
                                  </p:stCondLst>
                                  <p:childTnLst>
                                    <p:animMotion origin="layout" path="M 0.01523 0.00046 L 2.91667E-6 2.59259E-6 " pathEditMode="relative" rAng="0" ptsTypes="AA">
                                      <p:cBhvr>
                                        <p:cTn id="29" dur="500" fill="hold"/>
                                        <p:tgtEl>
                                          <p:spTgt spid="36"/>
                                        </p:tgtEl>
                                        <p:attrNameLst>
                                          <p:attrName>ppt_x</p:attrName>
                                          <p:attrName>ppt_y</p:attrName>
                                        </p:attrNameLst>
                                      </p:cBhvr>
                                      <p:rCtr x="-768" y="-23"/>
                                    </p:animMotion>
                                  </p:childTnLst>
                                </p:cTn>
                              </p:par>
                              <p:par>
                                <p:cTn id="30" presetID="10" presetClass="entr" presetSubtype="0" fill="hold" nodeType="withEffect">
                                  <p:stCondLst>
                                    <p:cond delay="17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42" presetClass="path" presetSubtype="0" decel="100000" fill="hold" nodeType="withEffect">
                                  <p:stCondLst>
                                    <p:cond delay="1750"/>
                                  </p:stCondLst>
                                  <p:childTnLst>
                                    <p:animMotion origin="layout" path="M 0.01523 0.00047 L 3.33333E-6 -2.59259E-6 " pathEditMode="relative" rAng="0" ptsTypes="AA">
                                      <p:cBhvr>
                                        <p:cTn id="34" dur="500" fill="hold"/>
                                        <p:tgtEl>
                                          <p:spTgt spid="42"/>
                                        </p:tgtEl>
                                        <p:attrNameLst>
                                          <p:attrName>ppt_x</p:attrName>
                                          <p:attrName>ppt_y</p:attrName>
                                        </p:attrNameLst>
                                      </p:cBhvr>
                                      <p:rCtr x="-76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8408773" y="487"/>
            <a:ext cx="3821006" cy="685702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a:stretch>
            <a:fillRect/>
          </a:stretch>
        </p:blipFill>
        <p:spPr>
          <a:xfrm>
            <a:off x="2256980" y="1073981"/>
            <a:ext cx="3436295" cy="3436295"/>
          </a:xfrm>
          <a:prstGeom prst="rect">
            <a:avLst/>
          </a:prstGeom>
        </p:spPr>
      </p:pic>
      <p:grpSp>
        <p:nvGrpSpPr>
          <p:cNvPr id="2" name="Group 1"/>
          <p:cNvGrpSpPr/>
          <p:nvPr/>
        </p:nvGrpSpPr>
        <p:grpSpPr>
          <a:xfrm>
            <a:off x="493345" y="4673563"/>
            <a:ext cx="3062785" cy="1831361"/>
            <a:chOff x="4618037" y="4134122"/>
            <a:chExt cx="3124200" cy="1868084"/>
          </a:xfrm>
        </p:grpSpPr>
        <p:sp>
          <p:nvSpPr>
            <p:cNvPr id="8" name="TextBox 7"/>
            <p:cNvSpPr txBox="1"/>
            <p:nvPr/>
          </p:nvSpPr>
          <p:spPr>
            <a:xfrm>
              <a:off x="4618037" y="4134122"/>
              <a:ext cx="3124200" cy="1868084"/>
            </a:xfrm>
            <a:prstGeom prst="rect">
              <a:avLst/>
            </a:prstGeom>
            <a:noFill/>
          </p:spPr>
          <p:txBody>
            <a:bodyPr wrap="square" lIns="179285" tIns="143428" rIns="179285" bIns="143428" rtlCol="0">
              <a:spAutoFit/>
            </a:bodyPr>
            <a:lstStyle/>
            <a:p>
              <a:pPr>
                <a:spcAft>
                  <a:spcPts val="588"/>
                </a:spcAft>
              </a:pPr>
              <a:r>
                <a:rPr lang="en-US" sz="2000" b="1" dirty="0">
                  <a:gradFill>
                    <a:gsLst>
                      <a:gs pos="2917">
                        <a:schemeClr val="tx1"/>
                      </a:gs>
                      <a:gs pos="30000">
                        <a:schemeClr val="tx1"/>
                      </a:gs>
                    </a:gsLst>
                    <a:lin ang="5400000" scaled="0"/>
                  </a:gradFill>
                </a:rPr>
                <a:t>Jason Poon</a:t>
              </a:r>
              <a:r>
                <a:rPr lang="en-US" sz="1961" b="1" dirty="0">
                  <a:gradFill>
                    <a:gsLst>
                      <a:gs pos="2917">
                        <a:schemeClr val="tx1"/>
                      </a:gs>
                      <a:gs pos="30000">
                        <a:schemeClr val="tx1"/>
                      </a:gs>
                    </a:gsLst>
                    <a:lin ang="5400000" scaled="0"/>
                  </a:gradFill>
                </a:rPr>
                <a:t/>
              </a:r>
              <a:br>
                <a:rPr lang="en-US" sz="1961" b="1" dirty="0">
                  <a:gradFill>
                    <a:gsLst>
                      <a:gs pos="2917">
                        <a:schemeClr val="tx1"/>
                      </a:gs>
                      <a:gs pos="30000">
                        <a:schemeClr val="tx1"/>
                      </a:gs>
                    </a:gsLst>
                    <a:lin ang="5400000" scaled="0"/>
                  </a:gradFill>
                </a:rPr>
              </a:br>
              <a:r>
                <a:rPr lang="en-US" sz="1961" dirty="0">
                  <a:gradFill>
                    <a:gsLst>
                      <a:gs pos="2917">
                        <a:schemeClr val="tx1"/>
                      </a:gs>
                      <a:gs pos="30000">
                        <a:schemeClr val="tx1"/>
                      </a:gs>
                    </a:gsLst>
                    <a:lin ang="5400000" scaled="0"/>
                  </a:gradFill>
                </a:rPr>
                <a:t/>
              </a:r>
              <a:br>
                <a:rPr lang="en-US" sz="1961" dirty="0">
                  <a:gradFill>
                    <a:gsLst>
                      <a:gs pos="2917">
                        <a:schemeClr val="tx1"/>
                      </a:gs>
                      <a:gs pos="30000">
                        <a:schemeClr val="tx1"/>
                      </a:gs>
                    </a:gsLst>
                    <a:lin ang="5400000" scaled="0"/>
                  </a:gradFill>
                </a:rPr>
              </a:br>
              <a:r>
                <a:rPr lang="en-US" sz="1961" dirty="0">
                  <a:gradFill>
                    <a:gsLst>
                      <a:gs pos="2917">
                        <a:schemeClr val="tx1"/>
                      </a:gs>
                      <a:gs pos="30000">
                        <a:schemeClr val="tx1"/>
                      </a:gs>
                    </a:gsLst>
                    <a:lin ang="5400000" scaled="0"/>
                  </a:gradFill>
                </a:rPr>
                <a:t>    </a:t>
              </a:r>
              <a:r>
                <a:rPr lang="en-US" sz="1961" dirty="0" smtClean="0">
                  <a:gradFill>
                    <a:gsLst>
                      <a:gs pos="2917">
                        <a:schemeClr val="tx1"/>
                      </a:gs>
                      <a:gs pos="30000">
                        <a:schemeClr val="tx1"/>
                      </a:gs>
                    </a:gsLst>
                    <a:lin ang="5400000" scaled="0"/>
                  </a:gradFill>
                </a:rPr>
                <a:t> </a:t>
              </a:r>
              <a:r>
                <a:rPr lang="en-US" sz="1600" dirty="0" smtClean="0">
                  <a:gradFill>
                    <a:gsLst>
                      <a:gs pos="2917">
                        <a:schemeClr val="tx1"/>
                      </a:gs>
                      <a:gs pos="30000">
                        <a:schemeClr val="tx1"/>
                      </a:gs>
                    </a:gsLst>
                    <a:lin ang="5400000" scaled="0"/>
                  </a:gradFill>
                </a:rPr>
                <a:t>github.com/</a:t>
              </a:r>
              <a:r>
                <a:rPr lang="en-US" sz="1600" dirty="0" err="1" smtClean="0">
                  <a:gradFill>
                    <a:gsLst>
                      <a:gs pos="2917">
                        <a:schemeClr val="tx1"/>
                      </a:gs>
                      <a:gs pos="30000">
                        <a:schemeClr val="tx1"/>
                      </a:gs>
                    </a:gsLst>
                    <a:lin ang="5400000" scaled="0"/>
                  </a:gradFill>
                </a:rPr>
                <a:t>jpoon</a:t>
              </a:r>
              <a:endParaRPr lang="en-US" sz="1600" dirty="0">
                <a:gradFill>
                  <a:gsLst>
                    <a:gs pos="2917">
                      <a:schemeClr val="tx1"/>
                    </a:gs>
                    <a:gs pos="30000">
                      <a:schemeClr val="tx1"/>
                    </a:gs>
                  </a:gsLst>
                  <a:lin ang="5400000" scaled="0"/>
                </a:gradFill>
              </a:endParaRPr>
            </a:p>
            <a:p>
              <a:pPr>
                <a:spcAft>
                  <a:spcPts val="588"/>
                </a:spcAft>
              </a:pPr>
              <a:r>
                <a:rPr lang="en-US" sz="1600" dirty="0">
                  <a:gradFill>
                    <a:gsLst>
                      <a:gs pos="2917">
                        <a:schemeClr val="tx1"/>
                      </a:gs>
                      <a:gs pos="30000">
                        <a:schemeClr val="tx1"/>
                      </a:gs>
                    </a:gsLst>
                    <a:lin ang="5400000" scaled="0"/>
                  </a:gradFill>
                </a:rPr>
                <a:t>    </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jasonthepoon</a:t>
              </a:r>
              <a:endParaRPr lang="en-US" sz="1600" dirty="0">
                <a:gradFill>
                  <a:gsLst>
                    <a:gs pos="2917">
                      <a:schemeClr val="tx1"/>
                    </a:gs>
                    <a:gs pos="30000">
                      <a:schemeClr val="tx1"/>
                    </a:gs>
                  </a:gsLst>
                  <a:lin ang="5400000" scaled="0"/>
                </a:gradFill>
              </a:endParaRPr>
            </a:p>
            <a:p>
              <a:pPr>
                <a:spcAft>
                  <a:spcPts val="588"/>
                </a:spcAft>
              </a:pPr>
              <a:r>
                <a:rPr lang="en-US" sz="1600" dirty="0">
                  <a:gradFill>
                    <a:gsLst>
                      <a:gs pos="2917">
                        <a:schemeClr val="tx1"/>
                      </a:gs>
                      <a:gs pos="30000">
                        <a:schemeClr val="tx1"/>
                      </a:gs>
                    </a:gsLst>
                    <a:lin ang="5400000" scaled="0"/>
                  </a:gradFill>
                </a:rPr>
                <a:t>    </a:t>
              </a:r>
              <a:r>
                <a:rPr lang="en-US" sz="1600" dirty="0" smtClean="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jason.poon@microsoft.com</a:t>
              </a:r>
            </a:p>
          </p:txBody>
        </p:sp>
        <p:pic>
          <p:nvPicPr>
            <p:cNvPr id="9" name="Picture 2" descr="https://assets-cdn.github.com/images/modules/logos_page/GitHub-Ma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237" y="4896121"/>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image005.flaticon.com/9/png/512/8/88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387" y="527712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image.freepik.com/free-icon/email-envelope-outline-shape-with-rounded-corners_318-4993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5083" y="5581921"/>
              <a:ext cx="232841" cy="23284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itle 3"/>
          <p:cNvSpPr>
            <a:spLocks noGrp="1"/>
          </p:cNvSpPr>
          <p:nvPr>
            <p:ph type="title"/>
          </p:nvPr>
        </p:nvSpPr>
        <p:spPr>
          <a:xfrm>
            <a:off x="8836707" y="1725394"/>
            <a:ext cx="2809110" cy="3407212"/>
          </a:xfrm>
          <a:noFill/>
        </p:spPr>
        <p:txBody>
          <a:bodyPr/>
          <a:lstStyle/>
          <a:p>
            <a:r>
              <a:rPr lang="en-US" dirty="0">
                <a:solidFill>
                  <a:schemeClr val="bg1"/>
                </a:solidFill>
              </a:rPr>
              <a:t>t</a:t>
            </a:r>
            <a:r>
              <a:rPr lang="en-US" dirty="0" smtClean="0">
                <a:solidFill>
                  <a:schemeClr val="bg1"/>
                </a:solidFill>
              </a:rPr>
              <a:t>hanks </a:t>
            </a:r>
            <a:br>
              <a:rPr lang="en-US" dirty="0" smtClean="0">
                <a:solidFill>
                  <a:schemeClr val="bg1"/>
                </a:solidFill>
              </a:rPr>
            </a:br>
            <a:r>
              <a:rPr lang="en-US" dirty="0" smtClean="0">
                <a:solidFill>
                  <a:schemeClr val="bg1"/>
                </a:solidFill>
              </a:rPr>
              <a:t>for</a:t>
            </a:r>
            <a:br>
              <a:rPr lang="en-US" dirty="0" smtClean="0">
                <a:solidFill>
                  <a:schemeClr val="bg1"/>
                </a:solidFill>
              </a:rPr>
            </a:br>
            <a:r>
              <a:rPr lang="en-US" dirty="0" smtClean="0">
                <a:solidFill>
                  <a:schemeClr val="bg1"/>
                </a:solidFill>
              </a:rPr>
              <a:t>listening</a:t>
            </a:r>
            <a:endParaRPr lang="en-US" sz="3921" dirty="0">
              <a:solidFill>
                <a:schemeClr val="bg1"/>
              </a:solidFill>
            </a:endParaRPr>
          </a:p>
        </p:txBody>
      </p:sp>
    </p:spTree>
    <p:extLst>
      <p:ext uri="{BB962C8B-B14F-4D97-AF65-F5344CB8AC3E}">
        <p14:creationId xmlns:p14="http://schemas.microsoft.com/office/powerpoint/2010/main" val="13042967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1" name="Freeform 6"/>
          <p:cNvSpPr>
            <a:spLocks/>
          </p:cNvSpPr>
          <p:nvPr/>
        </p:nvSpPr>
        <p:spPr bwMode="auto">
          <a:xfrm>
            <a:off x="568798" y="1655608"/>
            <a:ext cx="162040" cy="477118"/>
          </a:xfrm>
          <a:custGeom>
            <a:avLst/>
            <a:gdLst>
              <a:gd name="T0" fmla="*/ 117 w 175"/>
              <a:gd name="T1" fmla="*/ 516 h 516"/>
              <a:gd name="T2" fmla="*/ 117 w 175"/>
              <a:gd name="T3" fmla="*/ 80 h 516"/>
              <a:gd name="T4" fmla="*/ 97 w 175"/>
              <a:gd name="T5" fmla="*/ 95 h 516"/>
              <a:gd name="T6" fmla="*/ 69 w 175"/>
              <a:gd name="T7" fmla="*/ 112 h 516"/>
              <a:gd name="T8" fmla="*/ 35 w 175"/>
              <a:gd name="T9" fmla="*/ 128 h 516"/>
              <a:gd name="T10" fmla="*/ 0 w 175"/>
              <a:gd name="T11" fmla="*/ 140 h 516"/>
              <a:gd name="T12" fmla="*/ 0 w 175"/>
              <a:gd name="T13" fmla="*/ 82 h 516"/>
              <a:gd name="T14" fmla="*/ 40 w 175"/>
              <a:gd name="T15" fmla="*/ 67 h 516"/>
              <a:gd name="T16" fmla="*/ 82 w 175"/>
              <a:gd name="T17" fmla="*/ 47 h 516"/>
              <a:gd name="T18" fmla="*/ 121 w 175"/>
              <a:gd name="T19" fmla="*/ 24 h 516"/>
              <a:gd name="T20" fmla="*/ 153 w 175"/>
              <a:gd name="T21" fmla="*/ 0 h 516"/>
              <a:gd name="T22" fmla="*/ 175 w 175"/>
              <a:gd name="T23" fmla="*/ 0 h 516"/>
              <a:gd name="T24" fmla="*/ 175 w 175"/>
              <a:gd name="T25" fmla="*/ 516 h 516"/>
              <a:gd name="T26" fmla="*/ 117 w 175"/>
              <a:gd name="T2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516">
                <a:moveTo>
                  <a:pt x="117" y="516"/>
                </a:moveTo>
                <a:cubicBezTo>
                  <a:pt x="117" y="80"/>
                  <a:pt x="117" y="80"/>
                  <a:pt x="117" y="80"/>
                </a:cubicBezTo>
                <a:cubicBezTo>
                  <a:pt x="112" y="85"/>
                  <a:pt x="106" y="90"/>
                  <a:pt x="97" y="95"/>
                </a:cubicBezTo>
                <a:cubicBezTo>
                  <a:pt x="89" y="101"/>
                  <a:pt x="79" y="107"/>
                  <a:pt x="69" y="112"/>
                </a:cubicBezTo>
                <a:cubicBezTo>
                  <a:pt x="58" y="118"/>
                  <a:pt x="47" y="123"/>
                  <a:pt x="35" y="128"/>
                </a:cubicBezTo>
                <a:cubicBezTo>
                  <a:pt x="23" y="133"/>
                  <a:pt x="11" y="137"/>
                  <a:pt x="0" y="140"/>
                </a:cubicBezTo>
                <a:cubicBezTo>
                  <a:pt x="0" y="82"/>
                  <a:pt x="0" y="82"/>
                  <a:pt x="0" y="82"/>
                </a:cubicBezTo>
                <a:cubicBezTo>
                  <a:pt x="13" y="78"/>
                  <a:pt x="26" y="73"/>
                  <a:pt x="40" y="67"/>
                </a:cubicBezTo>
                <a:cubicBezTo>
                  <a:pt x="55" y="61"/>
                  <a:pt x="69" y="55"/>
                  <a:pt x="82" y="47"/>
                </a:cubicBezTo>
                <a:cubicBezTo>
                  <a:pt x="96" y="40"/>
                  <a:pt x="109" y="32"/>
                  <a:pt x="121" y="24"/>
                </a:cubicBezTo>
                <a:cubicBezTo>
                  <a:pt x="133" y="16"/>
                  <a:pt x="144" y="8"/>
                  <a:pt x="153" y="0"/>
                </a:cubicBezTo>
                <a:cubicBezTo>
                  <a:pt x="175" y="0"/>
                  <a:pt x="175" y="0"/>
                  <a:pt x="175" y="0"/>
                </a:cubicBezTo>
                <a:cubicBezTo>
                  <a:pt x="175" y="516"/>
                  <a:pt x="175" y="516"/>
                  <a:pt x="175" y="516"/>
                </a:cubicBezTo>
                <a:lnTo>
                  <a:pt x="117" y="516"/>
                </a:lnTo>
                <a:close/>
              </a:path>
            </a:pathLst>
          </a:custGeom>
          <a:solidFill>
            <a:srgbClr val="00B294"/>
          </a:solidFill>
          <a:ln>
            <a:noFill/>
          </a:ln>
          <a:extLst/>
        </p:spPr>
        <p:txBody>
          <a:bodyPr vert="horz" wrap="square" lIns="89642" tIns="44821" rIns="89642" bIns="44821" numCol="1" anchor="t" anchorCtr="0" compatLnSpc="1">
            <a:prstTxWarp prst="textNoShape">
              <a:avLst/>
            </a:prstTxWarp>
          </a:bodyPr>
          <a:lstStyle/>
          <a:p>
            <a:pPr defTabSz="896214"/>
            <a:endParaRPr lang="en-US" sz="1765">
              <a:ln w="0"/>
              <a:solidFill>
                <a:schemeClr val="accent1"/>
              </a:solidFill>
              <a:effectLst>
                <a:outerShdw blurRad="38100" dist="25400" dir="5400000" algn="ctr" rotWithShape="0">
                  <a:srgbClr val="6E747A">
                    <a:alpha val="43000"/>
                  </a:srgbClr>
                </a:outerShdw>
              </a:effectLst>
            </a:endParaRPr>
          </a:p>
        </p:txBody>
      </p:sp>
      <p:grpSp>
        <p:nvGrpSpPr>
          <p:cNvPr id="135" name="Group 134"/>
          <p:cNvGrpSpPr/>
          <p:nvPr/>
        </p:nvGrpSpPr>
        <p:grpSpPr>
          <a:xfrm>
            <a:off x="1123972" y="1579795"/>
            <a:ext cx="13013723" cy="628742"/>
            <a:chOff x="952500" y="1211263"/>
            <a:chExt cx="13274675" cy="641350"/>
          </a:xfrm>
        </p:grpSpPr>
        <p:grpSp>
          <p:nvGrpSpPr>
            <p:cNvPr id="94" name="Group 4"/>
            <p:cNvGrpSpPr>
              <a:grpSpLocks noChangeAspect="1"/>
            </p:cNvGrpSpPr>
            <p:nvPr/>
          </p:nvGrpSpPr>
          <p:grpSpPr bwMode="auto">
            <a:xfrm>
              <a:off x="952500" y="1211263"/>
              <a:ext cx="13274675" cy="641350"/>
              <a:chOff x="-264" y="2001"/>
              <a:chExt cx="8362" cy="404"/>
            </a:xfrm>
          </p:grpSpPr>
          <p:sp>
            <p:nvSpPr>
              <p:cNvPr id="95"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6"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7"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4" name="Rectangle 53"/>
            <p:cNvSpPr/>
            <p:nvPr/>
          </p:nvSpPr>
          <p:spPr>
            <a:xfrm>
              <a:off x="1493838" y="1347272"/>
              <a:ext cx="10668000" cy="369332"/>
            </a:xfrm>
            <a:prstGeom prst="rect">
              <a:avLst/>
            </a:prstGeom>
          </p:spPr>
          <p:txBody>
            <a:bodyPr wrap="squar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Why Continuous Deployment?</a:t>
              </a:r>
              <a:endParaRPr lang="en-US" sz="1961" dirty="0">
                <a:gradFill>
                  <a:gsLst>
                    <a:gs pos="1250">
                      <a:srgbClr val="404040"/>
                    </a:gs>
                    <a:gs pos="100000">
                      <a:srgbClr val="404040"/>
                    </a:gs>
                  </a:gsLst>
                  <a:lin ang="5400000" scaled="0"/>
                </a:gradFill>
              </a:endParaRPr>
            </a:p>
          </p:txBody>
        </p:sp>
      </p:grpSp>
      <p:grpSp>
        <p:nvGrpSpPr>
          <p:cNvPr id="129" name="Group 128"/>
          <p:cNvGrpSpPr/>
          <p:nvPr/>
        </p:nvGrpSpPr>
        <p:grpSpPr>
          <a:xfrm>
            <a:off x="1123972" y="2277096"/>
            <a:ext cx="13013723" cy="628742"/>
            <a:chOff x="952500" y="1922547"/>
            <a:chExt cx="13274675" cy="641350"/>
          </a:xfrm>
        </p:grpSpPr>
        <p:grpSp>
          <p:nvGrpSpPr>
            <p:cNvPr id="98" name="Group 4"/>
            <p:cNvGrpSpPr>
              <a:grpSpLocks noChangeAspect="1"/>
            </p:cNvGrpSpPr>
            <p:nvPr/>
          </p:nvGrpSpPr>
          <p:grpSpPr bwMode="auto">
            <a:xfrm>
              <a:off x="952500" y="1922547"/>
              <a:ext cx="13274675" cy="641350"/>
              <a:chOff x="-264" y="2001"/>
              <a:chExt cx="8362" cy="404"/>
            </a:xfrm>
          </p:grpSpPr>
          <p:sp>
            <p:nvSpPr>
              <p:cNvPr id="99"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0"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1"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6" name="Rectangle 55"/>
            <p:cNvSpPr/>
            <p:nvPr/>
          </p:nvSpPr>
          <p:spPr>
            <a:xfrm>
              <a:off x="1570036" y="2058556"/>
              <a:ext cx="3574038"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Road to Continuous Deployment</a:t>
              </a:r>
              <a:endParaRPr lang="en-US" sz="1961" dirty="0">
                <a:gradFill>
                  <a:gsLst>
                    <a:gs pos="1250">
                      <a:srgbClr val="404040"/>
                    </a:gs>
                    <a:gs pos="100000">
                      <a:srgbClr val="404040"/>
                    </a:gs>
                  </a:gsLst>
                  <a:lin ang="5400000" scaled="0"/>
                </a:gradFill>
              </a:endParaRPr>
            </a:p>
          </p:txBody>
        </p:sp>
      </p:grpSp>
      <p:sp>
        <p:nvSpPr>
          <p:cNvPr id="67" name="Freeform 7"/>
          <p:cNvSpPr>
            <a:spLocks noChangeAspect="1"/>
          </p:cNvSpPr>
          <p:nvPr/>
        </p:nvSpPr>
        <p:spPr bwMode="auto">
          <a:xfrm>
            <a:off x="507846" y="2353915"/>
            <a:ext cx="288905" cy="475105"/>
          </a:xfrm>
          <a:custGeom>
            <a:avLst/>
            <a:gdLst>
              <a:gd name="T0" fmla="*/ 233 w 312"/>
              <a:gd name="T1" fmla="*/ 141 h 513"/>
              <a:gd name="T2" fmla="*/ 226 w 312"/>
              <a:gd name="T3" fmla="*/ 100 h 513"/>
              <a:gd name="T4" fmla="*/ 207 w 312"/>
              <a:gd name="T5" fmla="*/ 72 h 513"/>
              <a:gd name="T6" fmla="*/ 177 w 312"/>
              <a:gd name="T7" fmla="*/ 55 h 513"/>
              <a:gd name="T8" fmla="*/ 141 w 312"/>
              <a:gd name="T9" fmla="*/ 49 h 513"/>
              <a:gd name="T10" fmla="*/ 108 w 312"/>
              <a:gd name="T11" fmla="*/ 54 h 513"/>
              <a:gd name="T12" fmla="*/ 76 w 312"/>
              <a:gd name="T13" fmla="*/ 66 h 513"/>
              <a:gd name="T14" fmla="*/ 47 w 312"/>
              <a:gd name="T15" fmla="*/ 86 h 513"/>
              <a:gd name="T16" fmla="*/ 20 w 312"/>
              <a:gd name="T17" fmla="*/ 111 h 513"/>
              <a:gd name="T18" fmla="*/ 20 w 312"/>
              <a:gd name="T19" fmla="*/ 49 h 513"/>
              <a:gd name="T20" fmla="*/ 74 w 312"/>
              <a:gd name="T21" fmla="*/ 13 h 513"/>
              <a:gd name="T22" fmla="*/ 148 w 312"/>
              <a:gd name="T23" fmla="*/ 0 h 513"/>
              <a:gd name="T24" fmla="*/ 205 w 312"/>
              <a:gd name="T25" fmla="*/ 9 h 513"/>
              <a:gd name="T26" fmla="*/ 251 w 312"/>
              <a:gd name="T27" fmla="*/ 35 h 513"/>
              <a:gd name="T28" fmla="*/ 281 w 312"/>
              <a:gd name="T29" fmla="*/ 78 h 513"/>
              <a:gd name="T30" fmla="*/ 292 w 312"/>
              <a:gd name="T31" fmla="*/ 136 h 513"/>
              <a:gd name="T32" fmla="*/ 285 w 312"/>
              <a:gd name="T33" fmla="*/ 190 h 513"/>
              <a:gd name="T34" fmla="*/ 265 w 312"/>
              <a:gd name="T35" fmla="*/ 236 h 513"/>
              <a:gd name="T36" fmla="*/ 230 w 312"/>
              <a:gd name="T37" fmla="*/ 277 h 513"/>
              <a:gd name="T38" fmla="*/ 180 w 312"/>
              <a:gd name="T39" fmla="*/ 317 h 513"/>
              <a:gd name="T40" fmla="*/ 122 w 312"/>
              <a:gd name="T41" fmla="*/ 360 h 513"/>
              <a:gd name="T42" fmla="*/ 85 w 312"/>
              <a:gd name="T43" fmla="*/ 394 h 513"/>
              <a:gd name="T44" fmla="*/ 66 w 312"/>
              <a:gd name="T45" fmla="*/ 425 h 513"/>
              <a:gd name="T46" fmla="*/ 61 w 312"/>
              <a:gd name="T47" fmla="*/ 461 h 513"/>
              <a:gd name="T48" fmla="*/ 312 w 312"/>
              <a:gd name="T49" fmla="*/ 461 h 513"/>
              <a:gd name="T50" fmla="*/ 312 w 312"/>
              <a:gd name="T51" fmla="*/ 513 h 513"/>
              <a:gd name="T52" fmla="*/ 0 w 312"/>
              <a:gd name="T53" fmla="*/ 513 h 513"/>
              <a:gd name="T54" fmla="*/ 0 w 312"/>
              <a:gd name="T55" fmla="*/ 488 h 513"/>
              <a:gd name="T56" fmla="*/ 8 w 312"/>
              <a:gd name="T57" fmla="*/ 431 h 513"/>
              <a:gd name="T58" fmla="*/ 31 w 312"/>
              <a:gd name="T59" fmla="*/ 384 h 513"/>
              <a:gd name="T60" fmla="*/ 73 w 312"/>
              <a:gd name="T61" fmla="*/ 340 h 513"/>
              <a:gd name="T62" fmla="*/ 137 w 312"/>
              <a:gd name="T63" fmla="*/ 290 h 513"/>
              <a:gd name="T64" fmla="*/ 183 w 312"/>
              <a:gd name="T65" fmla="*/ 252 h 513"/>
              <a:gd name="T66" fmla="*/ 213 w 312"/>
              <a:gd name="T67" fmla="*/ 216 h 513"/>
              <a:gd name="T68" fmla="*/ 229 w 312"/>
              <a:gd name="T69" fmla="*/ 180 h 513"/>
              <a:gd name="T70" fmla="*/ 233 w 312"/>
              <a:gd name="T71" fmla="*/ 14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513">
                <a:moveTo>
                  <a:pt x="233" y="141"/>
                </a:moveTo>
                <a:cubicBezTo>
                  <a:pt x="233" y="125"/>
                  <a:pt x="231" y="112"/>
                  <a:pt x="226" y="100"/>
                </a:cubicBezTo>
                <a:cubicBezTo>
                  <a:pt x="221" y="89"/>
                  <a:pt x="215" y="79"/>
                  <a:pt x="207" y="72"/>
                </a:cubicBezTo>
                <a:cubicBezTo>
                  <a:pt x="198" y="64"/>
                  <a:pt x="189" y="59"/>
                  <a:pt x="177" y="55"/>
                </a:cubicBezTo>
                <a:cubicBezTo>
                  <a:pt x="166" y="51"/>
                  <a:pt x="154" y="49"/>
                  <a:pt x="141" y="49"/>
                </a:cubicBezTo>
                <a:cubicBezTo>
                  <a:pt x="129" y="49"/>
                  <a:pt x="118" y="51"/>
                  <a:pt x="108" y="54"/>
                </a:cubicBezTo>
                <a:cubicBezTo>
                  <a:pt x="97" y="57"/>
                  <a:pt x="86" y="61"/>
                  <a:pt x="76" y="66"/>
                </a:cubicBezTo>
                <a:cubicBezTo>
                  <a:pt x="66" y="72"/>
                  <a:pt x="56" y="78"/>
                  <a:pt x="47" y="86"/>
                </a:cubicBezTo>
                <a:cubicBezTo>
                  <a:pt x="37" y="93"/>
                  <a:pt x="28" y="102"/>
                  <a:pt x="20" y="111"/>
                </a:cubicBezTo>
                <a:cubicBezTo>
                  <a:pt x="20" y="49"/>
                  <a:pt x="20" y="49"/>
                  <a:pt x="20" y="49"/>
                </a:cubicBezTo>
                <a:cubicBezTo>
                  <a:pt x="36" y="33"/>
                  <a:pt x="54" y="21"/>
                  <a:pt x="74" y="13"/>
                </a:cubicBezTo>
                <a:cubicBezTo>
                  <a:pt x="94" y="4"/>
                  <a:pt x="119" y="0"/>
                  <a:pt x="148" y="0"/>
                </a:cubicBezTo>
                <a:cubicBezTo>
                  <a:pt x="168" y="0"/>
                  <a:pt x="187" y="3"/>
                  <a:pt x="205" y="9"/>
                </a:cubicBezTo>
                <a:cubicBezTo>
                  <a:pt x="223" y="15"/>
                  <a:pt x="238" y="24"/>
                  <a:pt x="251" y="35"/>
                </a:cubicBezTo>
                <a:cubicBezTo>
                  <a:pt x="264" y="47"/>
                  <a:pt x="274" y="61"/>
                  <a:pt x="281" y="78"/>
                </a:cubicBezTo>
                <a:cubicBezTo>
                  <a:pt x="288" y="95"/>
                  <a:pt x="292" y="114"/>
                  <a:pt x="292" y="136"/>
                </a:cubicBezTo>
                <a:cubicBezTo>
                  <a:pt x="292" y="156"/>
                  <a:pt x="290" y="174"/>
                  <a:pt x="285" y="190"/>
                </a:cubicBezTo>
                <a:cubicBezTo>
                  <a:pt x="281" y="206"/>
                  <a:pt x="274" y="221"/>
                  <a:pt x="265" y="236"/>
                </a:cubicBezTo>
                <a:cubicBezTo>
                  <a:pt x="255" y="250"/>
                  <a:pt x="244" y="264"/>
                  <a:pt x="230" y="277"/>
                </a:cubicBezTo>
                <a:cubicBezTo>
                  <a:pt x="216" y="290"/>
                  <a:pt x="199" y="303"/>
                  <a:pt x="180" y="317"/>
                </a:cubicBezTo>
                <a:cubicBezTo>
                  <a:pt x="156" y="334"/>
                  <a:pt x="137" y="348"/>
                  <a:pt x="122" y="360"/>
                </a:cubicBezTo>
                <a:cubicBezTo>
                  <a:pt x="106" y="372"/>
                  <a:pt x="94" y="383"/>
                  <a:pt x="85" y="394"/>
                </a:cubicBezTo>
                <a:cubicBezTo>
                  <a:pt x="76" y="404"/>
                  <a:pt x="70" y="415"/>
                  <a:pt x="66" y="425"/>
                </a:cubicBezTo>
                <a:cubicBezTo>
                  <a:pt x="62" y="435"/>
                  <a:pt x="61" y="447"/>
                  <a:pt x="61" y="461"/>
                </a:cubicBezTo>
                <a:cubicBezTo>
                  <a:pt x="312" y="461"/>
                  <a:pt x="312" y="461"/>
                  <a:pt x="312" y="461"/>
                </a:cubicBezTo>
                <a:cubicBezTo>
                  <a:pt x="312" y="513"/>
                  <a:pt x="312" y="513"/>
                  <a:pt x="312" y="513"/>
                </a:cubicBezTo>
                <a:cubicBezTo>
                  <a:pt x="0" y="513"/>
                  <a:pt x="0" y="513"/>
                  <a:pt x="0" y="513"/>
                </a:cubicBezTo>
                <a:cubicBezTo>
                  <a:pt x="0" y="488"/>
                  <a:pt x="0" y="488"/>
                  <a:pt x="0" y="488"/>
                </a:cubicBezTo>
                <a:cubicBezTo>
                  <a:pt x="0" y="466"/>
                  <a:pt x="3" y="447"/>
                  <a:pt x="8" y="431"/>
                </a:cubicBezTo>
                <a:cubicBezTo>
                  <a:pt x="12" y="414"/>
                  <a:pt x="20" y="399"/>
                  <a:pt x="31" y="384"/>
                </a:cubicBezTo>
                <a:cubicBezTo>
                  <a:pt x="41" y="369"/>
                  <a:pt x="56" y="355"/>
                  <a:pt x="73" y="340"/>
                </a:cubicBezTo>
                <a:cubicBezTo>
                  <a:pt x="91" y="325"/>
                  <a:pt x="112" y="308"/>
                  <a:pt x="137" y="290"/>
                </a:cubicBezTo>
                <a:cubicBezTo>
                  <a:pt x="155" y="277"/>
                  <a:pt x="171" y="264"/>
                  <a:pt x="183" y="252"/>
                </a:cubicBezTo>
                <a:cubicBezTo>
                  <a:pt x="195" y="240"/>
                  <a:pt x="205" y="228"/>
                  <a:pt x="213" y="216"/>
                </a:cubicBezTo>
                <a:cubicBezTo>
                  <a:pt x="220" y="204"/>
                  <a:pt x="226" y="192"/>
                  <a:pt x="229" y="180"/>
                </a:cubicBezTo>
                <a:cubicBezTo>
                  <a:pt x="232" y="168"/>
                  <a:pt x="233" y="155"/>
                  <a:pt x="233" y="141"/>
                </a:cubicBezTo>
                <a:close/>
              </a:path>
            </a:pathLst>
          </a:custGeom>
          <a:solidFill>
            <a:srgbClr val="00B294"/>
          </a:solidFill>
          <a:ln>
            <a:noFill/>
          </a:ln>
          <a:extLst/>
        </p:spPr>
        <p:txBody>
          <a:bodyPr vert="horz" wrap="square" lIns="89642" tIns="44821" rIns="89642" bIns="44821" numCol="1" anchor="t" anchorCtr="0" compatLnSpc="1">
            <a:prstTxWarp prst="textNoShape">
              <a:avLst/>
            </a:prstTxWarp>
          </a:bodyPr>
          <a:lstStyle/>
          <a:p>
            <a:pPr defTabSz="896214"/>
            <a:endParaRPr lang="en-US" sz="1765">
              <a:solidFill>
                <a:schemeClr val="accent5"/>
              </a:solidFill>
            </a:endParaRPr>
          </a:p>
        </p:txBody>
      </p:sp>
      <p:grpSp>
        <p:nvGrpSpPr>
          <p:cNvPr id="130" name="Group 129"/>
          <p:cNvGrpSpPr/>
          <p:nvPr/>
        </p:nvGrpSpPr>
        <p:grpSpPr>
          <a:xfrm>
            <a:off x="1123972" y="2974398"/>
            <a:ext cx="13013723" cy="628742"/>
            <a:chOff x="952500" y="2633831"/>
            <a:chExt cx="13274675" cy="641350"/>
          </a:xfrm>
        </p:grpSpPr>
        <p:grpSp>
          <p:nvGrpSpPr>
            <p:cNvPr id="102" name="Group 4"/>
            <p:cNvGrpSpPr>
              <a:grpSpLocks noChangeAspect="1"/>
            </p:cNvGrpSpPr>
            <p:nvPr/>
          </p:nvGrpSpPr>
          <p:grpSpPr bwMode="auto">
            <a:xfrm>
              <a:off x="952500" y="2633831"/>
              <a:ext cx="13274675" cy="641350"/>
              <a:chOff x="-264" y="2001"/>
              <a:chExt cx="8362" cy="404"/>
            </a:xfrm>
          </p:grpSpPr>
          <p:sp>
            <p:nvSpPr>
              <p:cNvPr id="103"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4"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5"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7" name="Rectangle 56"/>
            <p:cNvSpPr/>
            <p:nvPr/>
          </p:nvSpPr>
          <p:spPr>
            <a:xfrm>
              <a:off x="1570036" y="2769840"/>
              <a:ext cx="10591801" cy="369332"/>
            </a:xfrm>
            <a:prstGeom prst="rect">
              <a:avLst/>
            </a:prstGeom>
          </p:spPr>
          <p:txBody>
            <a:bodyPr wrap="square">
              <a:spAutoFit/>
            </a:bodyPr>
            <a:lstStyle/>
            <a:p>
              <a:pPr>
                <a:lnSpc>
                  <a:spcPct val="90000"/>
                </a:lnSpc>
                <a:spcBef>
                  <a:spcPts val="2353"/>
                </a:spcBef>
                <a:buSzPct val="90000"/>
              </a:pPr>
              <a:r>
                <a:rPr lang="en-US" sz="1961" i="1" dirty="0" smtClean="0">
                  <a:gradFill>
                    <a:gsLst>
                      <a:gs pos="1250">
                        <a:srgbClr val="404040"/>
                      </a:gs>
                      <a:gs pos="100000">
                        <a:srgbClr val="404040"/>
                      </a:gs>
                    </a:gsLst>
                    <a:lin ang="5400000" scaled="0"/>
                  </a:gradFill>
                </a:rPr>
                <a:t>Demo</a:t>
              </a:r>
              <a:r>
                <a:rPr lang="en-US" sz="1961" dirty="0" smtClean="0">
                  <a:gradFill>
                    <a:gsLst>
                      <a:gs pos="1250">
                        <a:srgbClr val="404040"/>
                      </a:gs>
                      <a:gs pos="100000">
                        <a:srgbClr val="404040"/>
                      </a:gs>
                    </a:gsLst>
                    <a:lin ang="5400000" scaled="0"/>
                  </a:gradFill>
                </a:rPr>
                <a:t>: Squirrel </a:t>
              </a:r>
              <a:r>
                <a:rPr lang="en-US" sz="1961" dirty="0" smtClean="0">
                  <a:gradFill>
                    <a:gsLst>
                      <a:gs pos="1250">
                        <a:srgbClr val="404040"/>
                      </a:gs>
                      <a:gs pos="100000">
                        <a:srgbClr val="404040"/>
                      </a:gs>
                    </a:gsLst>
                    <a:lin ang="5400000" scaled="0"/>
                  </a:gradFill>
                </a:rPr>
                <a:t>&amp; </a:t>
              </a:r>
              <a:r>
                <a:rPr lang="en-US" sz="1961" dirty="0" smtClean="0">
                  <a:gradFill>
                    <a:gsLst>
                      <a:gs pos="1250">
                        <a:srgbClr val="404040"/>
                      </a:gs>
                      <a:gs pos="100000">
                        <a:srgbClr val="404040"/>
                      </a:gs>
                    </a:gsLst>
                    <a:lin ang="5400000" scaled="0"/>
                  </a:gradFill>
                </a:rPr>
                <a:t>VSTS</a:t>
              </a:r>
              <a:endParaRPr lang="en-US" sz="1961" dirty="0">
                <a:gradFill>
                  <a:gsLst>
                    <a:gs pos="1250">
                      <a:srgbClr val="404040"/>
                    </a:gs>
                    <a:gs pos="100000">
                      <a:srgbClr val="404040"/>
                    </a:gs>
                  </a:gsLst>
                  <a:lin ang="5400000" scaled="0"/>
                </a:gradFill>
              </a:endParaRPr>
            </a:p>
          </p:txBody>
        </p:sp>
      </p:grpSp>
      <p:sp>
        <p:nvSpPr>
          <p:cNvPr id="68" name="Freeform 8"/>
          <p:cNvSpPr>
            <a:spLocks noChangeAspect="1"/>
          </p:cNvSpPr>
          <p:nvPr/>
        </p:nvSpPr>
        <p:spPr bwMode="auto">
          <a:xfrm>
            <a:off x="530445" y="3051216"/>
            <a:ext cx="266306" cy="475105"/>
          </a:xfrm>
          <a:custGeom>
            <a:avLst/>
            <a:gdLst>
              <a:gd name="T0" fmla="*/ 292 w 292"/>
              <a:gd name="T1" fmla="*/ 370 h 521"/>
              <a:gd name="T2" fmla="*/ 279 w 292"/>
              <a:gd name="T3" fmla="*/ 432 h 521"/>
              <a:gd name="T4" fmla="*/ 243 w 292"/>
              <a:gd name="T5" fmla="*/ 480 h 521"/>
              <a:gd name="T6" fmla="*/ 187 w 292"/>
              <a:gd name="T7" fmla="*/ 511 h 521"/>
              <a:gd name="T8" fmla="*/ 115 w 292"/>
              <a:gd name="T9" fmla="*/ 521 h 521"/>
              <a:gd name="T10" fmla="*/ 0 w 292"/>
              <a:gd name="T11" fmla="*/ 494 h 521"/>
              <a:gd name="T12" fmla="*/ 0 w 292"/>
              <a:gd name="T13" fmla="*/ 432 h 521"/>
              <a:gd name="T14" fmla="*/ 117 w 292"/>
              <a:gd name="T15" fmla="*/ 472 h 521"/>
              <a:gd name="T16" fmla="*/ 165 w 292"/>
              <a:gd name="T17" fmla="*/ 466 h 521"/>
              <a:gd name="T18" fmla="*/ 201 w 292"/>
              <a:gd name="T19" fmla="*/ 446 h 521"/>
              <a:gd name="T20" fmla="*/ 225 w 292"/>
              <a:gd name="T21" fmla="*/ 416 h 521"/>
              <a:gd name="T22" fmla="*/ 233 w 292"/>
              <a:gd name="T23" fmla="*/ 375 h 521"/>
              <a:gd name="T24" fmla="*/ 93 w 292"/>
              <a:gd name="T25" fmla="*/ 277 h 521"/>
              <a:gd name="T26" fmla="*/ 51 w 292"/>
              <a:gd name="T27" fmla="*/ 277 h 521"/>
              <a:gd name="T28" fmla="*/ 51 w 292"/>
              <a:gd name="T29" fmla="*/ 228 h 521"/>
              <a:gd name="T30" fmla="*/ 90 w 292"/>
              <a:gd name="T31" fmla="*/ 228 h 521"/>
              <a:gd name="T32" fmla="*/ 215 w 292"/>
              <a:gd name="T33" fmla="*/ 135 h 521"/>
              <a:gd name="T34" fmla="*/ 120 w 292"/>
              <a:gd name="T35" fmla="*/ 49 h 521"/>
              <a:gd name="T36" fmla="*/ 20 w 292"/>
              <a:gd name="T37" fmla="*/ 85 h 521"/>
              <a:gd name="T38" fmla="*/ 20 w 292"/>
              <a:gd name="T39" fmla="*/ 29 h 521"/>
              <a:gd name="T40" fmla="*/ 134 w 292"/>
              <a:gd name="T41" fmla="*/ 0 h 521"/>
              <a:gd name="T42" fmla="*/ 192 w 292"/>
              <a:gd name="T43" fmla="*/ 9 h 521"/>
              <a:gd name="T44" fmla="*/ 236 w 292"/>
              <a:gd name="T45" fmla="*/ 34 h 521"/>
              <a:gd name="T46" fmla="*/ 264 w 292"/>
              <a:gd name="T47" fmla="*/ 72 h 521"/>
              <a:gd name="T48" fmla="*/ 274 w 292"/>
              <a:gd name="T49" fmla="*/ 120 h 521"/>
              <a:gd name="T50" fmla="*/ 173 w 292"/>
              <a:gd name="T51" fmla="*/ 248 h 521"/>
              <a:gd name="T52" fmla="*/ 173 w 292"/>
              <a:gd name="T53" fmla="*/ 250 h 521"/>
              <a:gd name="T54" fmla="*/ 221 w 292"/>
              <a:gd name="T55" fmla="*/ 262 h 521"/>
              <a:gd name="T56" fmla="*/ 258 w 292"/>
              <a:gd name="T57" fmla="*/ 287 h 521"/>
              <a:gd name="T58" fmla="*/ 283 w 292"/>
              <a:gd name="T59" fmla="*/ 324 h 521"/>
              <a:gd name="T60" fmla="*/ 292 w 292"/>
              <a:gd name="T61" fmla="*/ 37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521">
                <a:moveTo>
                  <a:pt x="292" y="370"/>
                </a:moveTo>
                <a:cubicBezTo>
                  <a:pt x="292" y="393"/>
                  <a:pt x="288" y="413"/>
                  <a:pt x="279" y="432"/>
                </a:cubicBezTo>
                <a:cubicBezTo>
                  <a:pt x="271" y="451"/>
                  <a:pt x="259" y="467"/>
                  <a:pt x="243" y="480"/>
                </a:cubicBezTo>
                <a:cubicBezTo>
                  <a:pt x="228" y="493"/>
                  <a:pt x="209" y="503"/>
                  <a:pt x="187" y="511"/>
                </a:cubicBezTo>
                <a:cubicBezTo>
                  <a:pt x="165" y="518"/>
                  <a:pt x="141" y="521"/>
                  <a:pt x="115" y="521"/>
                </a:cubicBezTo>
                <a:cubicBezTo>
                  <a:pt x="67" y="521"/>
                  <a:pt x="29" y="512"/>
                  <a:pt x="0" y="494"/>
                </a:cubicBezTo>
                <a:cubicBezTo>
                  <a:pt x="0" y="432"/>
                  <a:pt x="0" y="432"/>
                  <a:pt x="0" y="432"/>
                </a:cubicBezTo>
                <a:cubicBezTo>
                  <a:pt x="34" y="459"/>
                  <a:pt x="73" y="472"/>
                  <a:pt x="117" y="472"/>
                </a:cubicBezTo>
                <a:cubicBezTo>
                  <a:pt x="135" y="472"/>
                  <a:pt x="151" y="470"/>
                  <a:pt x="165" y="466"/>
                </a:cubicBezTo>
                <a:cubicBezTo>
                  <a:pt x="179" y="461"/>
                  <a:pt x="191" y="455"/>
                  <a:pt x="201" y="446"/>
                </a:cubicBezTo>
                <a:cubicBezTo>
                  <a:pt x="212" y="438"/>
                  <a:pt x="219" y="428"/>
                  <a:pt x="225" y="416"/>
                </a:cubicBezTo>
                <a:cubicBezTo>
                  <a:pt x="230" y="404"/>
                  <a:pt x="233" y="390"/>
                  <a:pt x="233" y="375"/>
                </a:cubicBezTo>
                <a:cubicBezTo>
                  <a:pt x="233" y="309"/>
                  <a:pt x="186" y="277"/>
                  <a:pt x="93" y="277"/>
                </a:cubicBezTo>
                <a:cubicBezTo>
                  <a:pt x="51" y="277"/>
                  <a:pt x="51" y="277"/>
                  <a:pt x="51" y="277"/>
                </a:cubicBezTo>
                <a:cubicBezTo>
                  <a:pt x="51" y="228"/>
                  <a:pt x="51" y="228"/>
                  <a:pt x="51" y="228"/>
                </a:cubicBezTo>
                <a:cubicBezTo>
                  <a:pt x="90" y="228"/>
                  <a:pt x="90" y="228"/>
                  <a:pt x="90" y="228"/>
                </a:cubicBezTo>
                <a:cubicBezTo>
                  <a:pt x="173" y="228"/>
                  <a:pt x="215" y="197"/>
                  <a:pt x="215" y="135"/>
                </a:cubicBezTo>
                <a:cubicBezTo>
                  <a:pt x="215" y="78"/>
                  <a:pt x="183" y="49"/>
                  <a:pt x="120" y="49"/>
                </a:cubicBezTo>
                <a:cubicBezTo>
                  <a:pt x="84" y="49"/>
                  <a:pt x="51" y="61"/>
                  <a:pt x="20" y="85"/>
                </a:cubicBezTo>
                <a:cubicBezTo>
                  <a:pt x="20" y="29"/>
                  <a:pt x="20" y="29"/>
                  <a:pt x="20" y="29"/>
                </a:cubicBezTo>
                <a:cubicBezTo>
                  <a:pt x="52" y="10"/>
                  <a:pt x="90" y="0"/>
                  <a:pt x="134" y="0"/>
                </a:cubicBezTo>
                <a:cubicBezTo>
                  <a:pt x="155" y="0"/>
                  <a:pt x="175" y="3"/>
                  <a:pt x="192" y="9"/>
                </a:cubicBezTo>
                <a:cubicBezTo>
                  <a:pt x="209" y="15"/>
                  <a:pt x="223" y="23"/>
                  <a:pt x="236" y="34"/>
                </a:cubicBezTo>
                <a:cubicBezTo>
                  <a:pt x="248" y="44"/>
                  <a:pt x="257" y="57"/>
                  <a:pt x="264" y="72"/>
                </a:cubicBezTo>
                <a:cubicBezTo>
                  <a:pt x="271" y="86"/>
                  <a:pt x="274" y="103"/>
                  <a:pt x="274" y="120"/>
                </a:cubicBezTo>
                <a:cubicBezTo>
                  <a:pt x="274" y="187"/>
                  <a:pt x="240" y="229"/>
                  <a:pt x="173" y="248"/>
                </a:cubicBezTo>
                <a:cubicBezTo>
                  <a:pt x="173" y="250"/>
                  <a:pt x="173" y="250"/>
                  <a:pt x="173" y="250"/>
                </a:cubicBezTo>
                <a:cubicBezTo>
                  <a:pt x="190" y="252"/>
                  <a:pt x="206" y="256"/>
                  <a:pt x="221" y="262"/>
                </a:cubicBezTo>
                <a:cubicBezTo>
                  <a:pt x="235" y="269"/>
                  <a:pt x="248" y="277"/>
                  <a:pt x="258" y="287"/>
                </a:cubicBezTo>
                <a:cubicBezTo>
                  <a:pt x="269" y="298"/>
                  <a:pt x="277" y="310"/>
                  <a:pt x="283" y="324"/>
                </a:cubicBezTo>
                <a:cubicBezTo>
                  <a:pt x="289" y="338"/>
                  <a:pt x="292" y="353"/>
                  <a:pt x="292" y="370"/>
                </a:cubicBezTo>
                <a:close/>
              </a:path>
            </a:pathLst>
          </a:custGeom>
          <a:solidFill>
            <a:srgbClr val="00B294"/>
          </a:solidFill>
          <a:ln>
            <a:noFill/>
          </a:ln>
          <a:extLst/>
        </p:spPr>
        <p:txBody>
          <a:bodyPr vert="horz" wrap="square" lIns="89642" tIns="44821" rIns="89642" bIns="44821" numCol="1" anchor="t" anchorCtr="0" compatLnSpc="1">
            <a:prstTxWarp prst="textNoShape">
              <a:avLst/>
            </a:prstTxWarp>
          </a:bodyPr>
          <a:lstStyle/>
          <a:p>
            <a:pPr defTabSz="896214"/>
            <a:endParaRPr lang="en-US" sz="1765">
              <a:solidFill>
                <a:schemeClr val="accent5"/>
              </a:solidFill>
            </a:endParaRPr>
          </a:p>
        </p:txBody>
      </p:sp>
      <p:grpSp>
        <p:nvGrpSpPr>
          <p:cNvPr id="131" name="Group 130"/>
          <p:cNvGrpSpPr/>
          <p:nvPr/>
        </p:nvGrpSpPr>
        <p:grpSpPr>
          <a:xfrm>
            <a:off x="1123972" y="3671700"/>
            <a:ext cx="13013723" cy="628742"/>
            <a:chOff x="952500" y="3345115"/>
            <a:chExt cx="13274675" cy="641350"/>
          </a:xfrm>
        </p:grpSpPr>
        <p:grpSp>
          <p:nvGrpSpPr>
            <p:cNvPr id="106" name="Group 4"/>
            <p:cNvGrpSpPr>
              <a:grpSpLocks noChangeAspect="1"/>
            </p:cNvGrpSpPr>
            <p:nvPr/>
          </p:nvGrpSpPr>
          <p:grpSpPr bwMode="auto">
            <a:xfrm>
              <a:off x="952500" y="3345115"/>
              <a:ext cx="13274675" cy="641350"/>
              <a:chOff x="-264" y="2001"/>
              <a:chExt cx="8362" cy="404"/>
            </a:xfrm>
          </p:grpSpPr>
          <p:sp>
            <p:nvSpPr>
              <p:cNvPr id="107" name="AutoShape 3"/>
              <p:cNvSpPr>
                <a:spLocks noChangeAspect="1" noChangeArrowheads="1" noTextEdit="1"/>
              </p:cNvSpPr>
              <p:nvPr/>
            </p:nvSpPr>
            <p:spPr bwMode="auto">
              <a:xfrm>
                <a:off x="-264" y="2001"/>
                <a:ext cx="8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8" name="Freeform 5"/>
              <p:cNvSpPr>
                <a:spLocks/>
              </p:cNvSpPr>
              <p:nvPr/>
            </p:nvSpPr>
            <p:spPr bwMode="auto">
              <a:xfrm>
                <a:off x="-124" y="2001"/>
                <a:ext cx="8220" cy="404"/>
              </a:xfrm>
              <a:custGeom>
                <a:avLst/>
                <a:gdLst>
                  <a:gd name="T0" fmla="*/ 175 w 8220"/>
                  <a:gd name="T1" fmla="*/ 0 h 404"/>
                  <a:gd name="T2" fmla="*/ 8220 w 8220"/>
                  <a:gd name="T3" fmla="*/ 0 h 404"/>
                  <a:gd name="T4" fmla="*/ 8220 w 8220"/>
                  <a:gd name="T5" fmla="*/ 404 h 404"/>
                  <a:gd name="T6" fmla="*/ 0 w 8220"/>
                  <a:gd name="T7" fmla="*/ 404 h 404"/>
                  <a:gd name="T8" fmla="*/ 175 w 8220"/>
                  <a:gd name="T9" fmla="*/ 0 h 404"/>
                  <a:gd name="T10" fmla="*/ 175 w 8220"/>
                  <a:gd name="T11" fmla="*/ 0 h 404"/>
                  <a:gd name="T12" fmla="*/ 175 w 8220"/>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8220" h="404">
                    <a:moveTo>
                      <a:pt x="175" y="0"/>
                    </a:moveTo>
                    <a:lnTo>
                      <a:pt x="8220" y="0"/>
                    </a:lnTo>
                    <a:lnTo>
                      <a:pt x="8220" y="404"/>
                    </a:lnTo>
                    <a:lnTo>
                      <a:pt x="0" y="404"/>
                    </a:lnTo>
                    <a:lnTo>
                      <a:pt x="175" y="0"/>
                    </a:lnTo>
                    <a:lnTo>
                      <a:pt x="175" y="0"/>
                    </a:lnTo>
                    <a:lnTo>
                      <a:pt x="17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09" name="Freeform 6"/>
              <p:cNvSpPr>
                <a:spLocks/>
              </p:cNvSpPr>
              <p:nvPr/>
            </p:nvSpPr>
            <p:spPr bwMode="auto">
              <a:xfrm>
                <a:off x="-264" y="2001"/>
                <a:ext cx="319" cy="404"/>
              </a:xfrm>
              <a:custGeom>
                <a:avLst/>
                <a:gdLst>
                  <a:gd name="T0" fmla="*/ 0 w 319"/>
                  <a:gd name="T1" fmla="*/ 404 h 404"/>
                  <a:gd name="T2" fmla="*/ 177 w 319"/>
                  <a:gd name="T3" fmla="*/ 0 h 404"/>
                  <a:gd name="T4" fmla="*/ 319 w 319"/>
                  <a:gd name="T5" fmla="*/ 0 h 404"/>
                  <a:gd name="T6" fmla="*/ 142 w 319"/>
                  <a:gd name="T7" fmla="*/ 404 h 404"/>
                  <a:gd name="T8" fmla="*/ 0 w 319"/>
                  <a:gd name="T9" fmla="*/ 404 h 404"/>
                  <a:gd name="T10" fmla="*/ 0 w 319"/>
                  <a:gd name="T11" fmla="*/ 404 h 404"/>
                </a:gdLst>
                <a:ahLst/>
                <a:cxnLst>
                  <a:cxn ang="0">
                    <a:pos x="T0" y="T1"/>
                  </a:cxn>
                  <a:cxn ang="0">
                    <a:pos x="T2" y="T3"/>
                  </a:cxn>
                  <a:cxn ang="0">
                    <a:pos x="T4" y="T5"/>
                  </a:cxn>
                  <a:cxn ang="0">
                    <a:pos x="T6" y="T7"/>
                  </a:cxn>
                  <a:cxn ang="0">
                    <a:pos x="T8" y="T9"/>
                  </a:cxn>
                  <a:cxn ang="0">
                    <a:pos x="T10" y="T11"/>
                  </a:cxn>
                </a:cxnLst>
                <a:rect l="0" t="0" r="r" b="b"/>
                <a:pathLst>
                  <a:path w="319" h="404">
                    <a:moveTo>
                      <a:pt x="0" y="404"/>
                    </a:moveTo>
                    <a:lnTo>
                      <a:pt x="177" y="0"/>
                    </a:lnTo>
                    <a:lnTo>
                      <a:pt x="319" y="0"/>
                    </a:lnTo>
                    <a:lnTo>
                      <a:pt x="142" y="404"/>
                    </a:lnTo>
                    <a:lnTo>
                      <a:pt x="0" y="404"/>
                    </a:lnTo>
                    <a:lnTo>
                      <a:pt x="0" y="40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58" name="Rectangle 57"/>
            <p:cNvSpPr/>
            <p:nvPr/>
          </p:nvSpPr>
          <p:spPr>
            <a:xfrm>
              <a:off x="1570036" y="3481124"/>
              <a:ext cx="1235256" cy="371179"/>
            </a:xfrm>
            <a:prstGeom prst="rect">
              <a:avLst/>
            </a:prstGeom>
          </p:spPr>
          <p:txBody>
            <a:bodyPr wrap="none">
              <a:spAutoFit/>
            </a:bodyPr>
            <a:lstStyle/>
            <a:p>
              <a:pPr>
                <a:lnSpc>
                  <a:spcPct val="90000"/>
                </a:lnSpc>
                <a:spcBef>
                  <a:spcPts val="2353"/>
                </a:spcBef>
                <a:buSzPct val="90000"/>
              </a:pPr>
              <a:r>
                <a:rPr lang="en-US" sz="1961" dirty="0" smtClean="0">
                  <a:gradFill>
                    <a:gsLst>
                      <a:gs pos="1250">
                        <a:srgbClr val="404040"/>
                      </a:gs>
                      <a:gs pos="100000">
                        <a:srgbClr val="404040"/>
                      </a:gs>
                    </a:gsLst>
                    <a:lin ang="5400000" scaled="0"/>
                  </a:gradFill>
                </a:rPr>
                <a:t>Questions</a:t>
              </a:r>
              <a:endParaRPr lang="en-US" sz="1961" dirty="0">
                <a:gradFill>
                  <a:gsLst>
                    <a:gs pos="1250">
                      <a:srgbClr val="404040"/>
                    </a:gs>
                    <a:gs pos="100000">
                      <a:srgbClr val="404040"/>
                    </a:gs>
                  </a:gsLst>
                  <a:lin ang="5400000" scaled="0"/>
                </a:gradFill>
              </a:endParaRPr>
            </a:p>
          </p:txBody>
        </p:sp>
      </p:grpSp>
      <p:sp>
        <p:nvSpPr>
          <p:cNvPr id="69" name="Freeform 9"/>
          <p:cNvSpPr>
            <a:spLocks noChangeAspect="1" noEditPoints="1"/>
          </p:cNvSpPr>
          <p:nvPr/>
        </p:nvSpPr>
        <p:spPr bwMode="auto">
          <a:xfrm>
            <a:off x="485656" y="3748518"/>
            <a:ext cx="350644" cy="475105"/>
          </a:xfrm>
          <a:custGeom>
            <a:avLst/>
            <a:gdLst>
              <a:gd name="T0" fmla="*/ 293 w 372"/>
              <a:gd name="T1" fmla="*/ 0 h 504"/>
              <a:gd name="T2" fmla="*/ 293 w 372"/>
              <a:gd name="T3" fmla="*/ 333 h 504"/>
              <a:gd name="T4" fmla="*/ 372 w 372"/>
              <a:gd name="T5" fmla="*/ 333 h 504"/>
              <a:gd name="T6" fmla="*/ 372 w 372"/>
              <a:gd name="T7" fmla="*/ 385 h 504"/>
              <a:gd name="T8" fmla="*/ 293 w 372"/>
              <a:gd name="T9" fmla="*/ 385 h 504"/>
              <a:gd name="T10" fmla="*/ 293 w 372"/>
              <a:gd name="T11" fmla="*/ 504 h 504"/>
              <a:gd name="T12" fmla="*/ 237 w 372"/>
              <a:gd name="T13" fmla="*/ 504 h 504"/>
              <a:gd name="T14" fmla="*/ 237 w 372"/>
              <a:gd name="T15" fmla="*/ 385 h 504"/>
              <a:gd name="T16" fmla="*/ 0 w 372"/>
              <a:gd name="T17" fmla="*/ 385 h 504"/>
              <a:gd name="T18" fmla="*/ 0 w 372"/>
              <a:gd name="T19" fmla="*/ 336 h 504"/>
              <a:gd name="T20" fmla="*/ 66 w 372"/>
              <a:gd name="T21" fmla="*/ 256 h 504"/>
              <a:gd name="T22" fmla="*/ 131 w 372"/>
              <a:gd name="T23" fmla="*/ 170 h 504"/>
              <a:gd name="T24" fmla="*/ 188 w 372"/>
              <a:gd name="T25" fmla="*/ 83 h 504"/>
              <a:gd name="T26" fmla="*/ 232 w 372"/>
              <a:gd name="T27" fmla="*/ 0 h 504"/>
              <a:gd name="T28" fmla="*/ 293 w 372"/>
              <a:gd name="T29" fmla="*/ 0 h 504"/>
              <a:gd name="T30" fmla="*/ 65 w 372"/>
              <a:gd name="T31" fmla="*/ 333 h 504"/>
              <a:gd name="T32" fmla="*/ 237 w 372"/>
              <a:gd name="T33" fmla="*/ 333 h 504"/>
              <a:gd name="T34" fmla="*/ 237 w 372"/>
              <a:gd name="T35" fmla="*/ 86 h 504"/>
              <a:gd name="T36" fmla="*/ 187 w 372"/>
              <a:gd name="T37" fmla="*/ 168 h 504"/>
              <a:gd name="T38" fmla="*/ 142 w 372"/>
              <a:gd name="T39" fmla="*/ 234 h 504"/>
              <a:gd name="T40" fmla="*/ 101 w 372"/>
              <a:gd name="T41" fmla="*/ 287 h 504"/>
              <a:gd name="T42" fmla="*/ 65 w 372"/>
              <a:gd name="T43" fmla="*/ 33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2" h="504">
                <a:moveTo>
                  <a:pt x="293" y="0"/>
                </a:moveTo>
                <a:cubicBezTo>
                  <a:pt x="293" y="333"/>
                  <a:pt x="293" y="333"/>
                  <a:pt x="293" y="333"/>
                </a:cubicBezTo>
                <a:cubicBezTo>
                  <a:pt x="372" y="333"/>
                  <a:pt x="372" y="333"/>
                  <a:pt x="372" y="333"/>
                </a:cubicBezTo>
                <a:cubicBezTo>
                  <a:pt x="372" y="385"/>
                  <a:pt x="372" y="385"/>
                  <a:pt x="372" y="385"/>
                </a:cubicBezTo>
                <a:cubicBezTo>
                  <a:pt x="293" y="385"/>
                  <a:pt x="293" y="385"/>
                  <a:pt x="293" y="385"/>
                </a:cubicBezTo>
                <a:cubicBezTo>
                  <a:pt x="293" y="504"/>
                  <a:pt x="293" y="504"/>
                  <a:pt x="293" y="504"/>
                </a:cubicBezTo>
                <a:cubicBezTo>
                  <a:pt x="237" y="504"/>
                  <a:pt x="237" y="504"/>
                  <a:pt x="237" y="504"/>
                </a:cubicBezTo>
                <a:cubicBezTo>
                  <a:pt x="237" y="385"/>
                  <a:pt x="237" y="385"/>
                  <a:pt x="237" y="385"/>
                </a:cubicBezTo>
                <a:cubicBezTo>
                  <a:pt x="0" y="385"/>
                  <a:pt x="0" y="385"/>
                  <a:pt x="0" y="385"/>
                </a:cubicBezTo>
                <a:cubicBezTo>
                  <a:pt x="0" y="336"/>
                  <a:pt x="0" y="336"/>
                  <a:pt x="0" y="336"/>
                </a:cubicBezTo>
                <a:cubicBezTo>
                  <a:pt x="22" y="311"/>
                  <a:pt x="44" y="284"/>
                  <a:pt x="66" y="256"/>
                </a:cubicBezTo>
                <a:cubicBezTo>
                  <a:pt x="89" y="228"/>
                  <a:pt x="110" y="199"/>
                  <a:pt x="131" y="170"/>
                </a:cubicBezTo>
                <a:cubicBezTo>
                  <a:pt x="151" y="141"/>
                  <a:pt x="170" y="112"/>
                  <a:pt x="188" y="83"/>
                </a:cubicBezTo>
                <a:cubicBezTo>
                  <a:pt x="205" y="54"/>
                  <a:pt x="220" y="26"/>
                  <a:pt x="232" y="0"/>
                </a:cubicBezTo>
                <a:lnTo>
                  <a:pt x="293" y="0"/>
                </a:lnTo>
                <a:close/>
                <a:moveTo>
                  <a:pt x="65" y="333"/>
                </a:moveTo>
                <a:cubicBezTo>
                  <a:pt x="237" y="333"/>
                  <a:pt x="237" y="333"/>
                  <a:pt x="237" y="333"/>
                </a:cubicBezTo>
                <a:cubicBezTo>
                  <a:pt x="237" y="86"/>
                  <a:pt x="237" y="86"/>
                  <a:pt x="237" y="86"/>
                </a:cubicBezTo>
                <a:cubicBezTo>
                  <a:pt x="219" y="117"/>
                  <a:pt x="202" y="144"/>
                  <a:pt x="187" y="168"/>
                </a:cubicBezTo>
                <a:cubicBezTo>
                  <a:pt x="171" y="192"/>
                  <a:pt x="156" y="214"/>
                  <a:pt x="142" y="234"/>
                </a:cubicBezTo>
                <a:cubicBezTo>
                  <a:pt x="128" y="254"/>
                  <a:pt x="114" y="272"/>
                  <a:pt x="101" y="287"/>
                </a:cubicBezTo>
                <a:cubicBezTo>
                  <a:pt x="88" y="303"/>
                  <a:pt x="76" y="318"/>
                  <a:pt x="65" y="333"/>
                </a:cubicBezTo>
                <a:close/>
              </a:path>
            </a:pathLst>
          </a:custGeom>
          <a:solidFill>
            <a:srgbClr val="00B294"/>
          </a:solidFill>
          <a:ln>
            <a:noFill/>
          </a:ln>
          <a:extLst/>
        </p:spPr>
        <p:txBody>
          <a:bodyPr vert="horz" wrap="square" lIns="89642" tIns="44821" rIns="89642" bIns="44821" numCol="1" anchor="t" anchorCtr="0" compatLnSpc="1">
            <a:prstTxWarp prst="textNoShape">
              <a:avLst/>
            </a:prstTxWarp>
          </a:bodyPr>
          <a:lstStyle/>
          <a:p>
            <a:pPr defTabSz="896214"/>
            <a:endParaRPr lang="en-US" sz="1765">
              <a:solidFill>
                <a:schemeClr val="accent5"/>
              </a:solidFill>
            </a:endParaRPr>
          </a:p>
        </p:txBody>
      </p:sp>
    </p:spTree>
    <p:extLst>
      <p:ext uri="{BB962C8B-B14F-4D97-AF65-F5344CB8AC3E}">
        <p14:creationId xmlns:p14="http://schemas.microsoft.com/office/powerpoint/2010/main" val="3734348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25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500"/>
                                        <p:tgtEl>
                                          <p:spTgt spid="135"/>
                                        </p:tgtEl>
                                      </p:cBhvr>
                                    </p:animEffect>
                                  </p:childTnLst>
                                </p:cTn>
                              </p:par>
                              <p:par>
                                <p:cTn id="11" presetID="42" presetClass="path" presetSubtype="0" decel="100000" fill="hold" nodeType="withEffect">
                                  <p:stCondLst>
                                    <p:cond delay="250"/>
                                  </p:stCondLst>
                                  <p:childTnLst>
                                    <p:animMotion origin="layout" path="M 0.01519 0.00046 L 1.51391E-6 -4.25329E-6 " pathEditMode="relative" rAng="0" ptsTypes="AA">
                                      <p:cBhvr>
                                        <p:cTn id="12" dur="500" fill="hold"/>
                                        <p:tgtEl>
                                          <p:spTgt spid="135"/>
                                        </p:tgtEl>
                                        <p:attrNameLst>
                                          <p:attrName>ppt_x</p:attrName>
                                          <p:attrName>ppt_y</p:attrName>
                                        </p:attrNameLst>
                                      </p:cBhvr>
                                      <p:rCtr x="-76600" y="-2300"/>
                                    </p:animMotion>
                                  </p:childTnLst>
                                </p:cTn>
                              </p:par>
                              <p:par>
                                <p:cTn id="13" presetID="10" presetClass="entr" presetSubtype="0" fill="hold" grpId="0" nodeType="withEffect">
                                  <p:stCondLst>
                                    <p:cond delay="50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nodeType="withEffect">
                                  <p:stCondLst>
                                    <p:cond delay="750"/>
                                  </p:stCondLst>
                                  <p:childTnLst>
                                    <p:set>
                                      <p:cBhvr>
                                        <p:cTn id="17" dur="1" fill="hold">
                                          <p:stCondLst>
                                            <p:cond delay="0"/>
                                          </p:stCondLst>
                                        </p:cTn>
                                        <p:tgtEl>
                                          <p:spTgt spid="129"/>
                                        </p:tgtEl>
                                        <p:attrNameLst>
                                          <p:attrName>style.visibility</p:attrName>
                                        </p:attrNameLst>
                                      </p:cBhvr>
                                      <p:to>
                                        <p:strVal val="visible"/>
                                      </p:to>
                                    </p:set>
                                    <p:animEffect transition="in" filter="fade">
                                      <p:cBhvr>
                                        <p:cTn id="18" dur="500"/>
                                        <p:tgtEl>
                                          <p:spTgt spid="129"/>
                                        </p:tgtEl>
                                      </p:cBhvr>
                                    </p:animEffect>
                                  </p:childTnLst>
                                </p:cTn>
                              </p:par>
                              <p:par>
                                <p:cTn id="19" presetID="42" presetClass="path" presetSubtype="0" decel="100000" fill="hold" nodeType="withEffect">
                                  <p:stCondLst>
                                    <p:cond delay="750"/>
                                  </p:stCondLst>
                                  <p:childTnLst>
                                    <p:animMotion origin="layout" path="M 0.01519 0.00046 L 1.51391E-6 -3.78121E-6 " pathEditMode="relative" rAng="0" ptsTypes="AA">
                                      <p:cBhvr>
                                        <p:cTn id="20" dur="500" fill="hold"/>
                                        <p:tgtEl>
                                          <p:spTgt spid="129"/>
                                        </p:tgtEl>
                                        <p:attrNameLst>
                                          <p:attrName>ppt_x</p:attrName>
                                          <p:attrName>ppt_y</p:attrName>
                                        </p:attrNameLst>
                                      </p:cBhvr>
                                      <p:rCtr x="-76600" y="-2300"/>
                                    </p:animMotion>
                                  </p:childTnLst>
                                </p:cTn>
                              </p:par>
                              <p:par>
                                <p:cTn id="21" presetID="10" presetClass="entr" presetSubtype="0" fill="hold" grpId="0" nodeType="withEffect">
                                  <p:stCondLst>
                                    <p:cond delay="10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1250"/>
                                  </p:stCondLst>
                                  <p:childTnLst>
                                    <p:set>
                                      <p:cBhvr>
                                        <p:cTn id="25" dur="1" fill="hold">
                                          <p:stCondLst>
                                            <p:cond delay="0"/>
                                          </p:stCondLst>
                                        </p:cTn>
                                        <p:tgtEl>
                                          <p:spTgt spid="130"/>
                                        </p:tgtEl>
                                        <p:attrNameLst>
                                          <p:attrName>style.visibility</p:attrName>
                                        </p:attrNameLst>
                                      </p:cBhvr>
                                      <p:to>
                                        <p:strVal val="visible"/>
                                      </p:to>
                                    </p:set>
                                    <p:animEffect transition="in" filter="fade">
                                      <p:cBhvr>
                                        <p:cTn id="26" dur="500"/>
                                        <p:tgtEl>
                                          <p:spTgt spid="130"/>
                                        </p:tgtEl>
                                      </p:cBhvr>
                                    </p:animEffect>
                                  </p:childTnLst>
                                </p:cTn>
                              </p:par>
                              <p:par>
                                <p:cTn id="27" presetID="42" presetClass="path" presetSubtype="0" decel="100000" fill="hold" nodeType="withEffect">
                                  <p:stCondLst>
                                    <p:cond delay="1250"/>
                                  </p:stCondLst>
                                  <p:childTnLst>
                                    <p:animMotion origin="layout" path="M 0.01519 0.00046 L 1.51391E-6 -3.30912E-6 " pathEditMode="relative" rAng="0" ptsTypes="AA">
                                      <p:cBhvr>
                                        <p:cTn id="28" dur="500" fill="hold"/>
                                        <p:tgtEl>
                                          <p:spTgt spid="130"/>
                                        </p:tgtEl>
                                        <p:attrNameLst>
                                          <p:attrName>ppt_x</p:attrName>
                                          <p:attrName>ppt_y</p:attrName>
                                        </p:attrNameLst>
                                      </p:cBhvr>
                                      <p:rCtr x="-76600" y="-2300"/>
                                    </p:animMotion>
                                  </p:childTnLst>
                                </p:cTn>
                              </p:par>
                              <p:par>
                                <p:cTn id="29" presetID="10" presetClass="entr" presetSubtype="0" fill="hold" grpId="0" nodeType="withEffect">
                                  <p:stCondLst>
                                    <p:cond delay="150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1750"/>
                                  </p:stCondLst>
                                  <p:childTnLst>
                                    <p:set>
                                      <p:cBhvr>
                                        <p:cTn id="33" dur="1" fill="hold">
                                          <p:stCondLst>
                                            <p:cond delay="0"/>
                                          </p:stCondLst>
                                        </p:cTn>
                                        <p:tgtEl>
                                          <p:spTgt spid="131"/>
                                        </p:tgtEl>
                                        <p:attrNameLst>
                                          <p:attrName>style.visibility</p:attrName>
                                        </p:attrNameLst>
                                      </p:cBhvr>
                                      <p:to>
                                        <p:strVal val="visible"/>
                                      </p:to>
                                    </p:set>
                                    <p:animEffect transition="in" filter="fade">
                                      <p:cBhvr>
                                        <p:cTn id="34" dur="500"/>
                                        <p:tgtEl>
                                          <p:spTgt spid="131"/>
                                        </p:tgtEl>
                                      </p:cBhvr>
                                    </p:animEffect>
                                  </p:childTnLst>
                                </p:cTn>
                              </p:par>
                              <p:par>
                                <p:cTn id="35" presetID="42" presetClass="path" presetSubtype="0" decel="100000" fill="hold" nodeType="withEffect">
                                  <p:stCondLst>
                                    <p:cond delay="1750"/>
                                  </p:stCondLst>
                                  <p:childTnLst>
                                    <p:animMotion origin="layout" path="M 0.01519 0.00046 L 1.51391E-6 -2.83704E-6 " pathEditMode="relative" rAng="0" ptsTypes="AA">
                                      <p:cBhvr>
                                        <p:cTn id="36" dur="500" fill="hold"/>
                                        <p:tgtEl>
                                          <p:spTgt spid="131"/>
                                        </p:tgtEl>
                                        <p:attrNameLst>
                                          <p:attrName>ppt_x</p:attrName>
                                          <p:attrName>ppt_y</p:attrName>
                                        </p:attrNameLst>
                                      </p:cBhvr>
                                      <p:rCtr x="-766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5" name="Picture 4"/>
          <p:cNvPicPr>
            <a:picLocks noChangeAspect="1"/>
          </p:cNvPicPr>
          <p:nvPr/>
        </p:nvPicPr>
        <p:blipFill>
          <a:blip r:embed="rId3"/>
          <a:stretch>
            <a:fillRect/>
          </a:stretch>
        </p:blipFill>
        <p:spPr>
          <a:xfrm>
            <a:off x="807726" y="2480041"/>
            <a:ext cx="2238168" cy="992602"/>
          </a:xfrm>
          <a:prstGeom prst="rect">
            <a:avLst/>
          </a:prstGeom>
        </p:spPr>
      </p:pic>
      <p:pic>
        <p:nvPicPr>
          <p:cNvPr id="6" name="Picture 5"/>
          <p:cNvPicPr>
            <a:picLocks noChangeAspect="1"/>
          </p:cNvPicPr>
          <p:nvPr/>
        </p:nvPicPr>
        <p:blipFill>
          <a:blip r:embed="rId4"/>
          <a:stretch>
            <a:fillRect/>
          </a:stretch>
        </p:blipFill>
        <p:spPr>
          <a:xfrm>
            <a:off x="2872537" y="2489207"/>
            <a:ext cx="2258840" cy="1001770"/>
          </a:xfrm>
          <a:prstGeom prst="rect">
            <a:avLst/>
          </a:prstGeom>
        </p:spPr>
      </p:pic>
      <p:pic>
        <p:nvPicPr>
          <p:cNvPr id="7" name="Picture 6"/>
          <p:cNvPicPr>
            <a:picLocks noChangeAspect="1"/>
          </p:cNvPicPr>
          <p:nvPr/>
        </p:nvPicPr>
        <p:blipFill>
          <a:blip r:embed="rId5"/>
          <a:stretch>
            <a:fillRect/>
          </a:stretch>
        </p:blipFill>
        <p:spPr>
          <a:xfrm>
            <a:off x="4958020" y="2489207"/>
            <a:ext cx="2238169" cy="992603"/>
          </a:xfrm>
          <a:prstGeom prst="rect">
            <a:avLst/>
          </a:prstGeom>
        </p:spPr>
      </p:pic>
      <p:pic>
        <p:nvPicPr>
          <p:cNvPr id="8" name="Picture 7"/>
          <p:cNvPicPr>
            <a:picLocks noChangeAspect="1"/>
          </p:cNvPicPr>
          <p:nvPr/>
        </p:nvPicPr>
        <p:blipFill>
          <a:blip r:embed="rId6"/>
          <a:stretch>
            <a:fillRect/>
          </a:stretch>
        </p:blipFill>
        <p:spPr>
          <a:xfrm>
            <a:off x="7022922" y="2489207"/>
            <a:ext cx="2217499" cy="983436"/>
          </a:xfrm>
          <a:prstGeom prst="rect">
            <a:avLst/>
          </a:prstGeom>
        </p:spPr>
      </p:pic>
      <p:pic>
        <p:nvPicPr>
          <p:cNvPr id="9" name="Picture 8"/>
          <p:cNvPicPr>
            <a:picLocks noChangeAspect="1"/>
          </p:cNvPicPr>
          <p:nvPr/>
        </p:nvPicPr>
        <p:blipFill>
          <a:blip r:embed="rId7"/>
          <a:stretch>
            <a:fillRect/>
          </a:stretch>
        </p:blipFill>
        <p:spPr>
          <a:xfrm>
            <a:off x="9028172" y="2489207"/>
            <a:ext cx="2258840" cy="1001770"/>
          </a:xfrm>
          <a:prstGeom prst="rect">
            <a:avLst/>
          </a:prstGeom>
        </p:spPr>
      </p:pic>
      <p:pic>
        <p:nvPicPr>
          <p:cNvPr id="1028" name="Picture 4" descr="Smiling Face With Heart-Shaped Eyes on Apple iOS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8664" y="4126722"/>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ite Smiling Face on Apple iOS 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5310" y="4099325"/>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miling Face With Open Mouth on Apple iOS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6987" y="4126722"/>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namused Face on Apple iOS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2378" y="4126721"/>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ace Screaming in Fear on Apple iOS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4904" y="4099325"/>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5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0-#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anim calcmode="lin" valueType="num">
                                      <p:cBhvr additive="base">
                                        <p:cTn id="11" dur="500" fill="hold"/>
                                        <p:tgtEl>
                                          <p:spTgt spid="1032"/>
                                        </p:tgtEl>
                                        <p:attrNameLst>
                                          <p:attrName>ppt_x</p:attrName>
                                        </p:attrNameLst>
                                      </p:cBhvr>
                                      <p:tavLst>
                                        <p:tav tm="0">
                                          <p:val>
                                            <p:strVal val="0-#ppt_w/2"/>
                                          </p:val>
                                        </p:tav>
                                        <p:tav tm="100000">
                                          <p:val>
                                            <p:strVal val="#ppt_x"/>
                                          </p:val>
                                        </p:tav>
                                      </p:tavLst>
                                    </p:anim>
                                    <p:anim calcmode="lin" valueType="num">
                                      <p:cBhvr additive="base">
                                        <p:cTn id="12" dur="500" fill="hold"/>
                                        <p:tgtEl>
                                          <p:spTgt spid="10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anim calcmode="lin" valueType="num">
                                      <p:cBhvr additive="base">
                                        <p:cTn id="15" dur="500" fill="hold"/>
                                        <p:tgtEl>
                                          <p:spTgt spid="1034"/>
                                        </p:tgtEl>
                                        <p:attrNameLst>
                                          <p:attrName>ppt_x</p:attrName>
                                        </p:attrNameLst>
                                      </p:cBhvr>
                                      <p:tavLst>
                                        <p:tav tm="0">
                                          <p:val>
                                            <p:strVal val="0-#ppt_w/2"/>
                                          </p:val>
                                        </p:tav>
                                        <p:tav tm="100000">
                                          <p:val>
                                            <p:strVal val="#ppt_x"/>
                                          </p:val>
                                        </p:tav>
                                      </p:tavLst>
                                    </p:anim>
                                    <p:anim calcmode="lin" valueType="num">
                                      <p:cBhvr additive="base">
                                        <p:cTn id="16" dur="500" fill="hold"/>
                                        <p:tgtEl>
                                          <p:spTgt spid="103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38"/>
                                        </p:tgtEl>
                                        <p:attrNameLst>
                                          <p:attrName>style.visibility</p:attrName>
                                        </p:attrNameLst>
                                      </p:cBhvr>
                                      <p:to>
                                        <p:strVal val="visible"/>
                                      </p:to>
                                    </p:set>
                                    <p:anim calcmode="lin" valueType="num">
                                      <p:cBhvr additive="base">
                                        <p:cTn id="19" dur="500" fill="hold"/>
                                        <p:tgtEl>
                                          <p:spTgt spid="1038"/>
                                        </p:tgtEl>
                                        <p:attrNameLst>
                                          <p:attrName>ppt_x</p:attrName>
                                        </p:attrNameLst>
                                      </p:cBhvr>
                                      <p:tavLst>
                                        <p:tav tm="0">
                                          <p:val>
                                            <p:strVal val="0-#ppt_w/2"/>
                                          </p:val>
                                        </p:tav>
                                        <p:tav tm="100000">
                                          <p:val>
                                            <p:strVal val="#ppt_x"/>
                                          </p:val>
                                        </p:tav>
                                      </p:tavLst>
                                    </p:anim>
                                    <p:anim calcmode="lin" valueType="num">
                                      <p:cBhvr additive="base">
                                        <p:cTn id="20" dur="500" fill="hold"/>
                                        <p:tgtEl>
                                          <p:spTgt spid="103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48"/>
                                        </p:tgtEl>
                                        <p:attrNameLst>
                                          <p:attrName>style.visibility</p:attrName>
                                        </p:attrNameLst>
                                      </p:cBhvr>
                                      <p:to>
                                        <p:strVal val="visible"/>
                                      </p:to>
                                    </p:set>
                                    <p:anim calcmode="lin" valueType="num">
                                      <p:cBhvr additive="base">
                                        <p:cTn id="23" dur="500" fill="hold"/>
                                        <p:tgtEl>
                                          <p:spTgt spid="1048"/>
                                        </p:tgtEl>
                                        <p:attrNameLst>
                                          <p:attrName>ppt_x</p:attrName>
                                        </p:attrNameLst>
                                      </p:cBhvr>
                                      <p:tavLst>
                                        <p:tav tm="0">
                                          <p:val>
                                            <p:strVal val="0-#ppt_w/2"/>
                                          </p:val>
                                        </p:tav>
                                        <p:tav tm="100000">
                                          <p:val>
                                            <p:strVal val="#ppt_x"/>
                                          </p:val>
                                        </p:tav>
                                      </p:tavLst>
                                    </p:anim>
                                    <p:anim calcmode="lin" valueType="num">
                                      <p:cBhvr additive="base">
                                        <p:cTn id="24" dur="500" fill="hold"/>
                                        <p:tgtEl>
                                          <p:spTgt spid="10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Deliver </a:t>
            </a:r>
            <a:r>
              <a:rPr lang="en-US" b="1" dirty="0"/>
              <a:t>quality</a:t>
            </a:r>
            <a:r>
              <a:rPr lang="en-US" dirty="0"/>
              <a:t> software </a:t>
            </a:r>
            <a:r>
              <a:rPr lang="en-US" b="1" dirty="0"/>
              <a:t>regularly</a:t>
            </a:r>
            <a:r>
              <a:rPr lang="en-US" dirty="0"/>
              <a:t> and </a:t>
            </a:r>
            <a:r>
              <a:rPr lang="en-US" b="1" dirty="0" smtClean="0"/>
              <a:t>painlessly</a:t>
            </a:r>
          </a:p>
          <a:p>
            <a:pPr marL="0" indent="0">
              <a:buNone/>
            </a:pPr>
            <a:endParaRPr lang="en-US" dirty="0" smtClean="0"/>
          </a:p>
          <a:p>
            <a:endParaRPr lang="en-US" dirty="0"/>
          </a:p>
          <a:p>
            <a:endParaRPr lang="en-US" dirty="0" smtClean="0"/>
          </a:p>
        </p:txBody>
      </p:sp>
      <p:grpSp>
        <p:nvGrpSpPr>
          <p:cNvPr id="4" name="Group 3"/>
          <p:cNvGrpSpPr/>
          <p:nvPr/>
        </p:nvGrpSpPr>
        <p:grpSpPr>
          <a:xfrm>
            <a:off x="1962889" y="2684374"/>
            <a:ext cx="4584329" cy="3492589"/>
            <a:chOff x="1962889" y="2684374"/>
            <a:chExt cx="4584329" cy="3492589"/>
          </a:xfrm>
        </p:grpSpPr>
        <p:pic>
          <p:nvPicPr>
            <p:cNvPr id="8" name="Picture 7"/>
            <p:cNvPicPr>
              <a:picLocks noChangeAspect="1"/>
            </p:cNvPicPr>
            <p:nvPr/>
          </p:nvPicPr>
          <p:blipFill>
            <a:blip r:embed="rId3"/>
            <a:stretch>
              <a:fillRect/>
            </a:stretch>
          </p:blipFill>
          <p:spPr>
            <a:xfrm flipH="1">
              <a:off x="1962889" y="2684374"/>
              <a:ext cx="1865778" cy="3492589"/>
            </a:xfrm>
            <a:prstGeom prst="rect">
              <a:avLst/>
            </a:prstGeom>
          </p:spPr>
        </p:pic>
        <p:sp>
          <p:nvSpPr>
            <p:cNvPr id="9" name="Oval Callout 8"/>
            <p:cNvSpPr/>
            <p:nvPr/>
          </p:nvSpPr>
          <p:spPr>
            <a:xfrm>
              <a:off x="3828667" y="2755462"/>
              <a:ext cx="2718551" cy="1102662"/>
            </a:xfrm>
            <a:prstGeom prst="wedgeEllipseCallout">
              <a:avLst>
                <a:gd name="adj1" fmla="val -76235"/>
                <a:gd name="adj2" fmla="val 3525"/>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Oh! We deployed today?</a:t>
              </a:r>
            </a:p>
          </p:txBody>
        </p:sp>
      </p:grpSp>
      <p:grpSp>
        <p:nvGrpSpPr>
          <p:cNvPr id="5" name="Group 4"/>
          <p:cNvGrpSpPr/>
          <p:nvPr/>
        </p:nvGrpSpPr>
        <p:grpSpPr>
          <a:xfrm>
            <a:off x="4535140" y="2561383"/>
            <a:ext cx="6112187" cy="3601902"/>
            <a:chOff x="4535140" y="2561383"/>
            <a:chExt cx="6112187" cy="3601902"/>
          </a:xfrm>
        </p:grpSpPr>
        <p:pic>
          <p:nvPicPr>
            <p:cNvPr id="10" name="Picture 9"/>
            <p:cNvPicPr>
              <a:picLocks noChangeAspect="1"/>
            </p:cNvPicPr>
            <p:nvPr/>
          </p:nvPicPr>
          <p:blipFill>
            <a:blip r:embed="rId4"/>
            <a:stretch>
              <a:fillRect/>
            </a:stretch>
          </p:blipFill>
          <p:spPr>
            <a:xfrm>
              <a:off x="8807824" y="2561383"/>
              <a:ext cx="1839503" cy="3601902"/>
            </a:xfrm>
            <a:prstGeom prst="rect">
              <a:avLst/>
            </a:prstGeom>
          </p:spPr>
        </p:pic>
        <p:sp>
          <p:nvSpPr>
            <p:cNvPr id="12" name="Oval Callout 11"/>
            <p:cNvSpPr/>
            <p:nvPr/>
          </p:nvSpPr>
          <p:spPr>
            <a:xfrm>
              <a:off x="4535140" y="4213539"/>
              <a:ext cx="3530894" cy="1662984"/>
            </a:xfrm>
            <a:prstGeom prst="wedgeEllipseCallout">
              <a:avLst>
                <a:gd name="adj1" fmla="val 65716"/>
                <a:gd name="adj2" fmla="val -33038"/>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n w="0"/>
                  <a:solidFill>
                    <a:schemeClr val="tx1"/>
                  </a:solidFill>
                </a:rPr>
                <a:t>OMG! We have 10 more days until we deploy! Go </a:t>
              </a:r>
              <a:r>
                <a:rPr lang="en-US" sz="2000" dirty="0" err="1" smtClean="0">
                  <a:ln w="0"/>
                  <a:solidFill>
                    <a:schemeClr val="tx1"/>
                  </a:solidFill>
                </a:rPr>
                <a:t>go</a:t>
              </a:r>
              <a:r>
                <a:rPr lang="en-US" sz="2000" dirty="0" smtClean="0">
                  <a:ln w="0"/>
                  <a:solidFill>
                    <a:schemeClr val="tx1"/>
                  </a:solidFill>
                </a:rPr>
                <a:t> </a:t>
              </a:r>
              <a:r>
                <a:rPr lang="en-US" sz="2000" dirty="0" err="1" smtClean="0">
                  <a:ln w="0"/>
                  <a:solidFill>
                    <a:schemeClr val="tx1"/>
                  </a:solidFill>
                </a:rPr>
                <a:t>go</a:t>
              </a:r>
              <a:r>
                <a:rPr lang="en-US" sz="2000" dirty="0" smtClean="0">
                  <a:ln w="0"/>
                  <a:solidFill>
                    <a:schemeClr val="tx1"/>
                  </a:solidFill>
                </a:rPr>
                <a:t>!</a:t>
              </a:r>
              <a:endParaRPr lang="en-US" sz="2000" dirty="0">
                <a:ln w="0"/>
                <a:solidFill>
                  <a:schemeClr val="tx1"/>
                </a:solidFill>
              </a:endParaRPr>
            </a:p>
          </p:txBody>
        </p:sp>
      </p:grpSp>
    </p:spTree>
    <p:extLst>
      <p:ext uri="{BB962C8B-B14F-4D97-AF65-F5344CB8AC3E}">
        <p14:creationId xmlns:p14="http://schemas.microsoft.com/office/powerpoint/2010/main" val="42385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1000"/>
                            </p:stCondLst>
                            <p:childTnLst>
                              <p:par>
                                <p:cTn id="9" presetID="22" presetClass="entr" presetSubtype="2"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dirty="0" smtClean="0"/>
              <a:t>Faster Time to Market</a:t>
            </a:r>
          </a:p>
          <a:p>
            <a:pPr lvl="1"/>
            <a:r>
              <a:rPr lang="en-US" dirty="0" smtClean="0"/>
              <a:t>Quick reactions to stimuli, both external and internal</a:t>
            </a:r>
          </a:p>
          <a:p>
            <a:r>
              <a:rPr lang="en-US" dirty="0" smtClean="0"/>
              <a:t>Reduced </a:t>
            </a:r>
            <a:r>
              <a:rPr lang="en-US" dirty="0"/>
              <a:t>R</a:t>
            </a:r>
            <a:r>
              <a:rPr lang="en-US" dirty="0" smtClean="0"/>
              <a:t>isk</a:t>
            </a:r>
          </a:p>
          <a:p>
            <a:pPr lvl="1"/>
            <a:r>
              <a:rPr lang="en-US" dirty="0" smtClean="0"/>
              <a:t>Confidence in release infrastructure</a:t>
            </a:r>
          </a:p>
          <a:p>
            <a:r>
              <a:rPr lang="en-US" dirty="0" smtClean="0"/>
              <a:t>Higher Quality</a:t>
            </a:r>
          </a:p>
          <a:p>
            <a:pPr lvl="1"/>
            <a:r>
              <a:rPr lang="en-US" dirty="0" smtClean="0"/>
              <a:t>Automated tools help find regressions</a:t>
            </a:r>
          </a:p>
          <a:p>
            <a:r>
              <a:rPr lang="en-US" dirty="0"/>
              <a:t>Releases </a:t>
            </a:r>
            <a:r>
              <a:rPr lang="en-US" dirty="0" smtClean="0"/>
              <a:t>Tied to Business Needs</a:t>
            </a:r>
          </a:p>
          <a:p>
            <a:pPr lvl="1"/>
            <a:r>
              <a:rPr lang="en-US" dirty="0" smtClean="0"/>
              <a:t>Not operational constraints</a:t>
            </a:r>
            <a:endParaRPr lang="en-US" dirty="0"/>
          </a:p>
        </p:txBody>
      </p:sp>
      <p:pic>
        <p:nvPicPr>
          <p:cNvPr id="4" name="Picture 3"/>
          <p:cNvPicPr>
            <a:picLocks noChangeAspect="1"/>
          </p:cNvPicPr>
          <p:nvPr/>
        </p:nvPicPr>
        <p:blipFill>
          <a:blip r:embed="rId3"/>
          <a:stretch>
            <a:fillRect/>
          </a:stretch>
        </p:blipFill>
        <p:spPr>
          <a:xfrm>
            <a:off x="726370" y="1846980"/>
            <a:ext cx="357683" cy="349167"/>
          </a:xfrm>
          <a:prstGeom prst="rect">
            <a:avLst/>
          </a:prstGeom>
        </p:spPr>
      </p:pic>
      <p:pic>
        <p:nvPicPr>
          <p:cNvPr id="5" name="Picture 4"/>
          <p:cNvPicPr>
            <a:picLocks noChangeAspect="1"/>
          </p:cNvPicPr>
          <p:nvPr/>
        </p:nvPicPr>
        <p:blipFill>
          <a:blip r:embed="rId3"/>
          <a:stretch>
            <a:fillRect/>
          </a:stretch>
        </p:blipFill>
        <p:spPr>
          <a:xfrm>
            <a:off x="722403" y="2755900"/>
            <a:ext cx="357683" cy="349167"/>
          </a:xfrm>
          <a:prstGeom prst="rect">
            <a:avLst/>
          </a:prstGeom>
        </p:spPr>
      </p:pic>
      <p:pic>
        <p:nvPicPr>
          <p:cNvPr id="6" name="Picture 5"/>
          <p:cNvPicPr>
            <a:picLocks noChangeAspect="1"/>
          </p:cNvPicPr>
          <p:nvPr/>
        </p:nvPicPr>
        <p:blipFill>
          <a:blip r:embed="rId3"/>
          <a:stretch>
            <a:fillRect/>
          </a:stretch>
        </p:blipFill>
        <p:spPr>
          <a:xfrm>
            <a:off x="726370" y="3651082"/>
            <a:ext cx="357683" cy="349167"/>
          </a:xfrm>
          <a:prstGeom prst="rect">
            <a:avLst/>
          </a:prstGeom>
        </p:spPr>
      </p:pic>
      <p:pic>
        <p:nvPicPr>
          <p:cNvPr id="7" name="Picture 6"/>
          <p:cNvPicPr>
            <a:picLocks noChangeAspect="1"/>
          </p:cNvPicPr>
          <p:nvPr/>
        </p:nvPicPr>
        <p:blipFill>
          <a:blip r:embed="rId3"/>
          <a:stretch>
            <a:fillRect/>
          </a:stretch>
        </p:blipFill>
        <p:spPr>
          <a:xfrm>
            <a:off x="726370" y="4560002"/>
            <a:ext cx="357683" cy="349167"/>
          </a:xfrm>
          <a:prstGeom prst="rect">
            <a:avLst/>
          </a:prstGeom>
        </p:spPr>
      </p:pic>
    </p:spTree>
    <p:extLst>
      <p:ext uri="{BB962C8B-B14F-4D97-AF65-F5344CB8AC3E}">
        <p14:creationId xmlns:p14="http://schemas.microsoft.com/office/powerpoint/2010/main" val="166049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Continuous Deployment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Version Control</a:t>
            </a:r>
          </a:p>
          <a:p>
            <a:pPr marL="514350" indent="-514350">
              <a:buFont typeface="+mj-lt"/>
              <a:buAutoNum type="arabicPeriod"/>
            </a:pPr>
            <a:r>
              <a:rPr lang="en-US" dirty="0" smtClean="0"/>
              <a:t>Continuous Integration</a:t>
            </a:r>
          </a:p>
          <a:p>
            <a:pPr lvl="1"/>
            <a:r>
              <a:rPr lang="en-US" i="1" dirty="0" smtClean="0"/>
              <a:t>[version control] </a:t>
            </a:r>
            <a:r>
              <a:rPr lang="en-US" dirty="0" smtClean="0"/>
              <a:t>+ b</a:t>
            </a:r>
            <a:r>
              <a:rPr lang="en-US" dirty="0" smtClean="0"/>
              <a:t>uild + test</a:t>
            </a:r>
            <a:endParaRPr lang="en-US" dirty="0" smtClean="0"/>
          </a:p>
          <a:p>
            <a:pPr marL="514350" indent="-514350">
              <a:buFont typeface="+mj-lt"/>
              <a:buAutoNum type="arabicPeriod"/>
            </a:pPr>
            <a:r>
              <a:rPr lang="en-US" dirty="0" smtClean="0"/>
              <a:t>Continuous Delivery</a:t>
            </a:r>
            <a:endParaRPr lang="en-US" dirty="0"/>
          </a:p>
          <a:p>
            <a:pPr lvl="1"/>
            <a:r>
              <a:rPr lang="en-US" i="1" dirty="0" smtClean="0"/>
              <a:t>[continuous integration] </a:t>
            </a:r>
            <a:r>
              <a:rPr lang="en-US" dirty="0" smtClean="0"/>
              <a:t>+ </a:t>
            </a:r>
            <a:r>
              <a:rPr lang="en-US" dirty="0" smtClean="0"/>
              <a:t>ready </a:t>
            </a:r>
            <a:r>
              <a:rPr lang="en-US" dirty="0" smtClean="0"/>
              <a:t>to deploy</a:t>
            </a:r>
          </a:p>
          <a:p>
            <a:pPr marL="514350" indent="-514350">
              <a:buFont typeface="+mj-lt"/>
              <a:buAutoNum type="arabicPeriod"/>
            </a:pPr>
            <a:r>
              <a:rPr lang="en-US" dirty="0" smtClean="0"/>
              <a:t>Continuous </a:t>
            </a:r>
            <a:r>
              <a:rPr lang="en-US" dirty="0" smtClean="0"/>
              <a:t>Deployment</a:t>
            </a:r>
          </a:p>
          <a:p>
            <a:pPr lvl="1"/>
            <a:r>
              <a:rPr lang="en-US" i="1" dirty="0" smtClean="0"/>
              <a:t>[continuous delivery] </a:t>
            </a:r>
            <a:r>
              <a:rPr lang="en-US" dirty="0" smtClean="0"/>
              <a:t>+ </a:t>
            </a:r>
            <a:r>
              <a:rPr lang="en-US" dirty="0"/>
              <a:t>a</a:t>
            </a:r>
            <a:r>
              <a:rPr lang="en-US" dirty="0" smtClean="0"/>
              <a:t>utomatic deployment</a:t>
            </a:r>
          </a:p>
          <a:p>
            <a:pPr lvl="1"/>
            <a:endParaRPr lang="en-US" dirty="0" smtClean="0"/>
          </a:p>
        </p:txBody>
      </p:sp>
    </p:spTree>
    <p:extLst>
      <p:ext uri="{BB962C8B-B14F-4D97-AF65-F5344CB8AC3E}">
        <p14:creationId xmlns:p14="http://schemas.microsoft.com/office/powerpoint/2010/main" val="1969794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919" cy="1325563"/>
          </a:xfrm>
        </p:spPr>
        <p:txBody>
          <a:bodyPr/>
          <a:lstStyle/>
          <a:p>
            <a:r>
              <a:rPr lang="en-US" dirty="0" smtClean="0"/>
              <a:t>Visual Studio Team Services</a:t>
            </a:r>
            <a:endParaRPr lang="en-US" sz="3200" dirty="0"/>
          </a:p>
        </p:txBody>
      </p:sp>
      <p:sp>
        <p:nvSpPr>
          <p:cNvPr id="4" name="Rectangle 3"/>
          <p:cNvSpPr/>
          <p:nvPr/>
        </p:nvSpPr>
        <p:spPr bwMode="auto">
          <a:xfrm>
            <a:off x="8180173" y="487"/>
            <a:ext cx="4049606" cy="6857027"/>
          </a:xfrm>
          <a:prstGeom prst="rect">
            <a:avLst/>
          </a:prstGeom>
          <a:solidFill>
            <a:srgbClr val="67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a.slack-edge.com/95b9/plugins/visualstudio/assets/service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809" y="2128133"/>
            <a:ext cx="2524333" cy="25243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ull requ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59" y="1898775"/>
            <a:ext cx="6938117" cy="29781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Agile too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737" y="2586613"/>
            <a:ext cx="6938116" cy="2639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Continuous integr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766" y="3378956"/>
            <a:ext cx="6938116" cy="2639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919" cy="1140191"/>
          </a:xfrm>
        </p:spPr>
        <p:txBody>
          <a:bodyPr/>
          <a:lstStyle/>
          <a:p>
            <a:r>
              <a:rPr lang="en-US" dirty="0" smtClean="0"/>
              <a:t>Squirrel</a:t>
            </a:r>
            <a:endParaRPr lang="en-US" sz="2400" dirty="0"/>
          </a:p>
        </p:txBody>
      </p:sp>
      <p:sp>
        <p:nvSpPr>
          <p:cNvPr id="3" name="Content Placeholder 2"/>
          <p:cNvSpPr>
            <a:spLocks noGrp="1"/>
          </p:cNvSpPr>
          <p:nvPr>
            <p:ph idx="1"/>
          </p:nvPr>
        </p:nvSpPr>
        <p:spPr>
          <a:xfrm>
            <a:off x="838200" y="1653235"/>
            <a:ext cx="6785919" cy="4523728"/>
          </a:xfrm>
        </p:spPr>
        <p:txBody>
          <a:bodyPr/>
          <a:lstStyle/>
          <a:p>
            <a:r>
              <a:rPr lang="en-US" dirty="0" smtClean="0"/>
              <a:t>Installation &amp;</a:t>
            </a:r>
            <a:r>
              <a:rPr lang="en-US" dirty="0"/>
              <a:t> </a:t>
            </a:r>
            <a:r>
              <a:rPr lang="en-US" dirty="0" smtClean="0"/>
              <a:t>update framework</a:t>
            </a:r>
            <a:endParaRPr lang="en-US" dirty="0"/>
          </a:p>
          <a:p>
            <a:r>
              <a:rPr lang="en-US" dirty="0" smtClean="0"/>
              <a:t>Works on:</a:t>
            </a:r>
          </a:p>
          <a:p>
            <a:pPr lvl="1"/>
            <a:endParaRPr lang="en-US" dirty="0"/>
          </a:p>
          <a:p>
            <a:pPr lvl="1"/>
            <a:endParaRPr lang="en-US" dirty="0" smtClean="0"/>
          </a:p>
          <a:p>
            <a:endParaRPr lang="en-US" dirty="0" smtClean="0"/>
          </a:p>
          <a:p>
            <a:endParaRPr lang="en-US" dirty="0" smtClean="0"/>
          </a:p>
          <a:p>
            <a:r>
              <a:rPr lang="en-US" dirty="0" smtClean="0"/>
              <a:t>Used by:</a:t>
            </a:r>
            <a:endParaRPr lang="en-US" dirty="0"/>
          </a:p>
        </p:txBody>
      </p:sp>
      <p:sp>
        <p:nvSpPr>
          <p:cNvPr id="4" name="Rectangle 3"/>
          <p:cNvSpPr/>
          <p:nvPr/>
        </p:nvSpPr>
        <p:spPr bwMode="auto">
          <a:xfrm>
            <a:off x="8180173" y="487"/>
            <a:ext cx="4049606" cy="6857027"/>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https://raw.githubusercontent.com/Squirrel/Squirrel.Windows/master/docs/artwork/Squirrel-Logo-Squ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8839" y="2094973"/>
            <a:ext cx="2374613" cy="237461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Nyla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628" y="5119862"/>
            <a:ext cx="705836" cy="70583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Visual Studio Cod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09" y="5133911"/>
            <a:ext cx="705836" cy="705836"/>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Ato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699" y="5202533"/>
            <a:ext cx="627412" cy="56859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jammer.biz/wp-content/uploads/2014/06/NuGet-Logo-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1092" y="2800199"/>
            <a:ext cx="1384513" cy="5025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4809" y="2826902"/>
            <a:ext cx="2319612" cy="449174"/>
          </a:xfrm>
          <a:prstGeom prst="rect">
            <a:avLst/>
          </a:prstGeom>
        </p:spPr>
      </p:pic>
      <p:pic>
        <p:nvPicPr>
          <p:cNvPr id="3082" name="Picture 10" descr="http://ashishkakkad.com/wp-content/uploads/2016/01/CocoaPods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1092" y="3767606"/>
            <a:ext cx="1962766" cy="4881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images.apple.com/osx/images/og.jpg?2016021011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7039" y="3618451"/>
            <a:ext cx="1358671" cy="7133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028981" y="5472395"/>
            <a:ext cx="1147878" cy="400110"/>
          </a:xfrm>
          <a:prstGeom prst="rect">
            <a:avLst/>
          </a:prstGeom>
          <a:noFill/>
        </p:spPr>
        <p:txBody>
          <a:bodyPr wrap="none" rtlCol="0">
            <a:spAutoFit/>
          </a:bodyPr>
          <a:lstStyle/>
          <a:p>
            <a:r>
              <a:rPr lang="en-US" sz="2000" dirty="0" smtClean="0">
                <a:solidFill>
                  <a:schemeClr val="tx1">
                    <a:lumMod val="65000"/>
                    <a:lumOff val="35000"/>
                  </a:schemeClr>
                </a:solidFill>
              </a:rPr>
              <a:t>&amp; more…</a:t>
            </a:r>
            <a:endParaRPr lang="en-US" sz="2000" dirty="0">
              <a:solidFill>
                <a:schemeClr val="tx1">
                  <a:lumMod val="65000"/>
                  <a:lumOff val="35000"/>
                </a:schemeClr>
              </a:solidFill>
            </a:endParaRPr>
          </a:p>
        </p:txBody>
      </p:sp>
      <p:sp>
        <p:nvSpPr>
          <p:cNvPr id="15" name="TextBox 14"/>
          <p:cNvSpPr txBox="1"/>
          <p:nvPr/>
        </p:nvSpPr>
        <p:spPr>
          <a:xfrm>
            <a:off x="2220853" y="3744815"/>
            <a:ext cx="758541" cy="461665"/>
          </a:xfrm>
          <a:prstGeom prst="rect">
            <a:avLst/>
          </a:prstGeom>
          <a:noFill/>
        </p:spPr>
        <p:txBody>
          <a:bodyPr wrap="none" rtlCol="0">
            <a:spAutoFit/>
          </a:bodyPr>
          <a:lstStyle/>
          <a:p>
            <a:r>
              <a:rPr lang="en-US" sz="2400" dirty="0" smtClean="0">
                <a:solidFill>
                  <a:schemeClr val="tx1">
                    <a:lumMod val="65000"/>
                    <a:lumOff val="35000"/>
                  </a:schemeClr>
                </a:solidFill>
              </a:rPr>
              <a:t>OS X</a:t>
            </a:r>
            <a:endParaRPr lang="en-US" sz="2400" dirty="0">
              <a:solidFill>
                <a:schemeClr val="tx1">
                  <a:lumMod val="65000"/>
                  <a:lumOff val="35000"/>
                </a:schemeClr>
              </a:solidFill>
            </a:endParaRPr>
          </a:p>
        </p:txBody>
      </p:sp>
      <p:sp>
        <p:nvSpPr>
          <p:cNvPr id="16" name="Right Arrow 15"/>
          <p:cNvSpPr/>
          <p:nvPr/>
        </p:nvSpPr>
        <p:spPr>
          <a:xfrm>
            <a:off x="4512818" y="2980207"/>
            <a:ext cx="636423" cy="22458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5" name="Right Arrow 24"/>
          <p:cNvSpPr/>
          <p:nvPr/>
        </p:nvSpPr>
        <p:spPr>
          <a:xfrm>
            <a:off x="3247949" y="3881047"/>
            <a:ext cx="1901293" cy="22458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60642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Build/Test/Deploy Pipeline</a:t>
            </a:r>
            <a:endParaRPr lang="en-US" dirty="0"/>
          </a:p>
        </p:txBody>
      </p:sp>
      <p:pic>
        <p:nvPicPr>
          <p:cNvPr id="4" name="Content Placeholder 3"/>
          <p:cNvPicPr>
            <a:picLocks noGrp="1" noChangeAspect="1"/>
          </p:cNvPicPr>
          <p:nvPr>
            <p:ph idx="1"/>
          </p:nvPr>
        </p:nvPicPr>
        <p:blipFill>
          <a:blip r:embed="rId3"/>
          <a:stretch>
            <a:fillRect/>
          </a:stretch>
        </p:blipFill>
        <p:spPr>
          <a:xfrm>
            <a:off x="2265623" y="1760591"/>
            <a:ext cx="7411343" cy="4902535"/>
          </a:xfrm>
          <a:prstGeom prst="rect">
            <a:avLst/>
          </a:prstGeom>
        </p:spPr>
      </p:pic>
    </p:spTree>
    <p:extLst>
      <p:ext uri="{BB962C8B-B14F-4D97-AF65-F5344CB8AC3E}">
        <p14:creationId xmlns:p14="http://schemas.microsoft.com/office/powerpoint/2010/main" val="112153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2734</TotalTime>
  <Words>507</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Continuous Deployment using Squirrel &amp; VSTS</vt:lpstr>
      <vt:lpstr>Agenda</vt:lpstr>
      <vt:lpstr>The Problem</vt:lpstr>
      <vt:lpstr>The Goal</vt:lpstr>
      <vt:lpstr>Benefits</vt:lpstr>
      <vt:lpstr>Road to Continuous Deployment</vt:lpstr>
      <vt:lpstr>Visual Studio Team Services</vt:lpstr>
      <vt:lpstr>Squirrel</vt:lpstr>
      <vt:lpstr>Build/Test/Deploy Pipeline</vt:lpstr>
      <vt:lpstr>Let’s build it</vt:lpstr>
      <vt:lpstr>In Review</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dc:creator>Jason Poon</dc:creator>
  <cp:lastModifiedBy>Jason Poon</cp:lastModifiedBy>
  <cp:revision>111</cp:revision>
  <dcterms:created xsi:type="dcterms:W3CDTF">2016-04-26T21:50:23Z</dcterms:created>
  <dcterms:modified xsi:type="dcterms:W3CDTF">2016-05-05T00:05:00Z</dcterms:modified>
</cp:coreProperties>
</file>