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8"/>
  </p:notesMasterIdLst>
  <p:handoutMasterIdLst>
    <p:handoutMasterId r:id="rId29"/>
  </p:handoutMasterIdLst>
  <p:sldIdLst>
    <p:sldId id="262" r:id="rId5"/>
    <p:sldId id="323" r:id="rId6"/>
    <p:sldId id="356" r:id="rId7"/>
    <p:sldId id="325" r:id="rId8"/>
    <p:sldId id="357" r:id="rId9"/>
    <p:sldId id="326" r:id="rId10"/>
    <p:sldId id="327" r:id="rId11"/>
    <p:sldId id="328" r:id="rId12"/>
    <p:sldId id="355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54" r:id="rId2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258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CBEB6"/>
    <a:srgbClr val="939598"/>
    <a:srgbClr val="747678"/>
    <a:srgbClr val="CC7B16"/>
    <a:srgbClr val="B34215"/>
    <a:srgbClr val="ED1C24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55" autoAdjust="0"/>
  </p:normalViewPr>
  <p:slideViewPr>
    <p:cSldViewPr>
      <p:cViewPr>
        <p:scale>
          <a:sx n="77" d="100"/>
          <a:sy n="77" d="100"/>
        </p:scale>
        <p:origin x="1877" y="82"/>
      </p:cViewPr>
      <p:guideLst>
        <p:guide orient="horz" pos="346"/>
        <p:guide pos="2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C9BA861C-AB24-5C47-A91E-AECAEA16D8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308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FDBDD0-D841-7E44-ADEF-5AAA392F1D74}" type="datetime1">
              <a:rPr lang="en-GB"/>
              <a:pPr>
                <a:defRPr/>
              </a:pPr>
              <a:t>10/06/2024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61487F-BF82-0B49-8565-A425B902F1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592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61487F-BF82-0B49-8565-A425B902F1D9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06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t>SOFT40091 Analysis and Design - Introduction</a:t>
            </a:r>
          </a:p>
        </p:txBody>
      </p:sp>
      <p:sp>
        <p:nvSpPr>
          <p:cNvPr id="40965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0FCF7A3-6139-4417-A759-646482C1A06C}" type="datetime1"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pPr/>
              <a:t>10/06/2024</a:t>
            </a:fld>
            <a:endParaRPr lang="en-GB" altLang="en-US" sz="11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t>J. Tepper</a:t>
            </a:r>
          </a:p>
        </p:txBody>
      </p:sp>
      <p:sp>
        <p:nvSpPr>
          <p:cNvPr id="4096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FB964BD-3CB1-4233-8144-7B2C469F046A}" type="slidenum"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GB" altLang="en-US" sz="11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1487F-BF82-0B49-8565-A425B902F1D9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01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1487F-BF82-0B49-8565-A425B902F1D9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t>SOFT40091 Analysis and Design - Introduction</a:t>
            </a:r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6C495EF-353D-43B1-994C-45B2DD85A8EB}" type="datetime1"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pPr/>
              <a:t>10/06/2024</a:t>
            </a:fld>
            <a:endParaRPr lang="en-GB" altLang="en-US" sz="11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90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t>J. Tepper</a:t>
            </a:r>
          </a:p>
        </p:txBody>
      </p:sp>
      <p:sp>
        <p:nvSpPr>
          <p:cNvPr id="41991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0837A9F-F061-469E-BDC9-8C03202DF71E}" type="slidenum"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n-GB" altLang="en-US" sz="11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3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1487F-BF82-0B49-8565-A425B902F1D9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39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t>SOFT40091 Analysis and Design - Introduction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D5617E4-7656-44B7-A61C-026D8C8E37D2}" type="datetime1"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pPr/>
              <a:t>10/06/2024</a:t>
            </a:fld>
            <a:endParaRPr lang="en-GB" altLang="en-US" sz="11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t>J. Tepper</a:t>
            </a: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59338"/>
            <a:ext cx="5680075" cy="4606925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Fundamental four-stage systems development life cycle </a:t>
            </a:r>
          </a:p>
        </p:txBody>
      </p:sp>
    </p:spTree>
    <p:extLst>
      <p:ext uri="{BB962C8B-B14F-4D97-AF65-F5344CB8AC3E}">
        <p14:creationId xmlns:p14="http://schemas.microsoft.com/office/powerpoint/2010/main" val="78733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1487F-BF82-0B49-8565-A425B902F1D9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22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t>SOFT40091 Analysis and Design - Introduction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8CE42FC-65B9-426B-9CFE-ACFDA33E1FCE}" type="datetime1"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pPr/>
              <a:t>10/06/2024</a:t>
            </a:fld>
            <a:endParaRPr lang="en-GB" altLang="en-US" sz="11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100">
                <a:solidFill>
                  <a:schemeClr val="tx1"/>
                </a:solidFill>
                <a:latin typeface="Arial" panose="020B0604020202020204" pitchFamily="34" charset="0"/>
              </a:rPr>
              <a:t>J. Tepper</a:t>
            </a: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59338"/>
            <a:ext cx="5680075" cy="4606925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9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_UW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8012113" y="6092825"/>
            <a:ext cx="468312" cy="4683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74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400">
              <a:latin typeface="Verdana" pitchFamily="34" charset="0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539750" y="765175"/>
            <a:ext cx="8604250" cy="5743575"/>
            <a:chOff x="539750" y="836613"/>
            <a:chExt cx="8604250" cy="5743575"/>
          </a:xfrm>
        </p:grpSpPr>
        <p:cxnSp>
          <p:nvCxnSpPr>
            <p:cNvPr id="7" name="Straight Connector 6"/>
            <p:cNvCxnSpPr/>
            <p:nvPr/>
          </p:nvCxnSpPr>
          <p:spPr bwMode="auto">
            <a:xfrm flipV="1">
              <a:off x="971550" y="3444876"/>
              <a:ext cx="5711825" cy="4762"/>
            </a:xfrm>
            <a:prstGeom prst="line">
              <a:avLst/>
            </a:prstGeom>
            <a:ln w="19050">
              <a:solidFill>
                <a:srgbClr val="747678"/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19" descr="Brown circle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836613"/>
              <a:ext cx="2555776" cy="5212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Connector 8"/>
            <p:cNvCxnSpPr/>
            <p:nvPr/>
          </p:nvCxnSpPr>
          <p:spPr bwMode="auto">
            <a:xfrm rot="10800000" flipV="1">
              <a:off x="4643438" y="4508501"/>
              <a:ext cx="2305050" cy="1008062"/>
            </a:xfrm>
            <a:prstGeom prst="line">
              <a:avLst/>
            </a:prstGeom>
            <a:ln w="19050" cap="rnd">
              <a:solidFill>
                <a:srgbClr val="B3421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3059113" y="4959351"/>
              <a:ext cx="1620837" cy="16208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 flipH="1">
              <a:off x="3151188" y="4908551"/>
              <a:ext cx="358775" cy="360362"/>
            </a:xfrm>
            <a:prstGeom prst="ellipse">
              <a:avLst/>
            </a:prstGeom>
            <a:solidFill>
              <a:srgbClr val="CC7B16"/>
            </a:solidFill>
            <a:ln>
              <a:solidFill>
                <a:srgbClr val="CC7B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rot="10800000">
              <a:off x="1331913" y="5373688"/>
              <a:ext cx="1727200" cy="287338"/>
            </a:xfrm>
            <a:prstGeom prst="line">
              <a:avLst/>
            </a:prstGeom>
            <a:ln w="19050" cap="rnd">
              <a:solidFill>
                <a:srgbClr val="CC7B1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>
              <a:spLocks noChangeAspect="1"/>
            </p:cNvSpPr>
            <p:nvPr/>
          </p:nvSpPr>
          <p:spPr bwMode="auto">
            <a:xfrm>
              <a:off x="539750" y="4797426"/>
              <a:ext cx="942975" cy="944562"/>
            </a:xfrm>
            <a:prstGeom prst="ellipse">
              <a:avLst/>
            </a:prstGeom>
            <a:solidFill>
              <a:srgbClr val="939598"/>
            </a:solidFill>
            <a:ln>
              <a:solidFill>
                <a:srgbClr val="939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994" y="1873578"/>
            <a:ext cx="5299182" cy="1470025"/>
          </a:xfrm>
          <a:ln w="6350"/>
        </p:spPr>
        <p:txBody>
          <a:bodyPr anchor="b">
            <a:norm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905" y="3463211"/>
            <a:ext cx="5291271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36"/>
          <p:cNvSpPr>
            <a:spLocks noGrp="1"/>
          </p:cNvSpPr>
          <p:nvPr>
            <p:ph type="sldNum" sz="quarter" idx="10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C14A5-C949-6D43-8B6C-9BD3ECF845D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Footer Placeholder 37"/>
          <p:cNvSpPr>
            <a:spLocks noGrp="1"/>
          </p:cNvSpPr>
          <p:nvPr>
            <p:ph type="ftr" sz="quarter" idx="11"/>
          </p:nvPr>
        </p:nvSpPr>
        <p:spPr>
          <a:xfrm>
            <a:off x="414338" y="6323013"/>
            <a:ext cx="29337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  <p:pic>
        <p:nvPicPr>
          <p:cNvPr id="5" name="Picture 4" descr="logo for powerpoint reduced size 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549275"/>
            <a:ext cx="2170176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3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341438"/>
            <a:ext cx="8459788" cy="0"/>
          </a:xfrm>
          <a:prstGeom prst="line">
            <a:avLst/>
          </a:prstGeom>
          <a:ln w="19050">
            <a:solidFill>
              <a:srgbClr val="747678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1341438"/>
            <a:ext cx="8459788" cy="0"/>
          </a:xfrm>
          <a:prstGeom prst="line">
            <a:avLst/>
          </a:prstGeom>
          <a:ln w="19050">
            <a:solidFill>
              <a:srgbClr val="747678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60" y="1428801"/>
            <a:ext cx="8192888" cy="44484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10000"/>
              <a:defRPr sz="24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0000"/>
              <a:defRPr sz="240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Arial" pitchFamily="34" charset="0"/>
              <a:buChar char="–"/>
              <a:defRPr sz="200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C488E-D317-AD4E-9D65-863F647F8AC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14338" y="6323013"/>
            <a:ext cx="314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18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341438"/>
            <a:ext cx="8459788" cy="0"/>
          </a:xfrm>
          <a:prstGeom prst="line">
            <a:avLst/>
          </a:prstGeom>
          <a:ln w="19050">
            <a:solidFill>
              <a:srgbClr val="747678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41438"/>
            <a:ext cx="8459788" cy="0"/>
          </a:xfrm>
          <a:prstGeom prst="line">
            <a:avLst/>
          </a:prstGeom>
          <a:ln w="19050">
            <a:solidFill>
              <a:srgbClr val="747678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97" y="1431437"/>
            <a:ext cx="3939752" cy="4219055"/>
          </a:xfrm>
        </p:spPr>
        <p:txBody>
          <a:bodyPr>
            <a:noAutofit/>
          </a:bodyPr>
          <a:lstStyle>
            <a:lvl1pPr>
              <a:buSzPct val="110000"/>
              <a:defRPr sz="2400">
                <a:solidFill>
                  <a:srgbClr val="000000"/>
                </a:solidFill>
              </a:defRPr>
            </a:lvl1pPr>
            <a:lvl2pPr>
              <a:buSzPct val="80000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buSzPct val="80000"/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9341" y="1431437"/>
            <a:ext cx="3939752" cy="4219055"/>
          </a:xfrm>
        </p:spPr>
        <p:txBody>
          <a:bodyPr>
            <a:noAutofit/>
          </a:bodyPr>
          <a:lstStyle>
            <a:lvl1pPr>
              <a:buSzPct val="110000"/>
              <a:defRPr sz="2400">
                <a:solidFill>
                  <a:srgbClr val="000000"/>
                </a:solidFill>
              </a:defRPr>
            </a:lvl1pPr>
            <a:lvl2pPr>
              <a:buSzPct val="80000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buSzPct val="80000"/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5224A-E723-034F-B264-D035F7B9FAD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414338" y="6323013"/>
            <a:ext cx="314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95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341438"/>
            <a:ext cx="8459788" cy="0"/>
          </a:xfrm>
          <a:prstGeom prst="line">
            <a:avLst/>
          </a:prstGeom>
          <a:ln w="19050">
            <a:solidFill>
              <a:srgbClr val="747678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1341438"/>
            <a:ext cx="8459788" cy="0"/>
          </a:xfrm>
          <a:prstGeom prst="line">
            <a:avLst/>
          </a:prstGeom>
          <a:ln w="19050">
            <a:solidFill>
              <a:srgbClr val="747678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197" y="1378090"/>
            <a:ext cx="4102844" cy="90709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197" y="2282144"/>
            <a:ext cx="4102844" cy="3747454"/>
          </a:xfrm>
        </p:spPr>
        <p:txBody>
          <a:bodyPr>
            <a:no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2669" y="1378090"/>
            <a:ext cx="4104456" cy="90709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669" y="2282144"/>
            <a:ext cx="4104456" cy="3747454"/>
          </a:xfrm>
        </p:spPr>
        <p:txBody>
          <a:bodyPr>
            <a:no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E12E9-F2CA-A140-8857-ECFA0750F37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14338" y="6323013"/>
            <a:ext cx="314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87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341438"/>
            <a:ext cx="8459788" cy="0"/>
          </a:xfrm>
          <a:prstGeom prst="line">
            <a:avLst/>
          </a:prstGeom>
          <a:ln w="19050">
            <a:solidFill>
              <a:srgbClr val="747678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58454-7793-A842-BD01-CB5B375305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4338" y="6323013"/>
            <a:ext cx="314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47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8D54-CBDB-454F-B1E9-AF250448DE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4338" y="6323013"/>
            <a:ext cx="314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73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929" y="58600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779" y="586003"/>
            <a:ext cx="3079501" cy="572331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sz="280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 sz="240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929" y="1748053"/>
            <a:ext cx="3008313" cy="4561268"/>
          </a:xfr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6AC17-F024-FE46-9BDF-F4B005DB408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14338" y="6323013"/>
            <a:ext cx="314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87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817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893911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648474"/>
            <a:ext cx="5486400" cy="588838"/>
          </a:xfr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7FB07-1377-9148-860E-C37B1B9389E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14338" y="6323013"/>
            <a:ext cx="314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82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_UW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8012113" y="6092825"/>
            <a:ext cx="468312" cy="4683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74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400">
              <a:latin typeface="Verdana" pitchFamily="34" charset="0"/>
            </a:endParaRP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39750" y="3373438"/>
            <a:ext cx="6408738" cy="3135312"/>
            <a:chOff x="539750" y="3444726"/>
            <a:chExt cx="6408515" cy="313546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971535" y="3444726"/>
              <a:ext cx="5711626" cy="4762"/>
            </a:xfrm>
            <a:prstGeom prst="line">
              <a:avLst/>
            </a:prstGeom>
            <a:ln w="19050">
              <a:solidFill>
                <a:srgbClr val="747678"/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4643295" y="4508402"/>
              <a:ext cx="2304970" cy="1008110"/>
            </a:xfrm>
            <a:prstGeom prst="line">
              <a:avLst/>
            </a:prstGeom>
            <a:ln w="19050" cap="rnd">
              <a:solidFill>
                <a:srgbClr val="B3421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>
              <a:spLocks/>
            </p:cNvSpPr>
            <p:nvPr/>
          </p:nvSpPr>
          <p:spPr>
            <a:xfrm>
              <a:off x="3059025" y="4959273"/>
              <a:ext cx="1620781" cy="16209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0" name="Oval 9"/>
            <p:cNvSpPr>
              <a:spLocks/>
            </p:cNvSpPr>
            <p:nvPr/>
          </p:nvSpPr>
          <p:spPr>
            <a:xfrm flipH="1">
              <a:off x="3151097" y="4908471"/>
              <a:ext cx="358763" cy="360379"/>
            </a:xfrm>
            <a:prstGeom prst="ellipse">
              <a:avLst/>
            </a:prstGeom>
            <a:solidFill>
              <a:srgbClr val="CC7B16"/>
            </a:solidFill>
            <a:ln>
              <a:solidFill>
                <a:srgbClr val="CC7B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1331885" y="5373630"/>
              <a:ext cx="1727140" cy="287352"/>
            </a:xfrm>
            <a:prstGeom prst="line">
              <a:avLst/>
            </a:prstGeom>
            <a:ln w="19050" cap="rnd">
              <a:solidFill>
                <a:srgbClr val="CC7B1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39750" y="4797341"/>
              <a:ext cx="942942" cy="944607"/>
            </a:xfrm>
            <a:prstGeom prst="ellipse">
              <a:avLst/>
            </a:prstGeom>
            <a:solidFill>
              <a:srgbClr val="939598"/>
            </a:solidFill>
            <a:ln>
              <a:solidFill>
                <a:srgbClr val="939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3" name="Picture 12" descr="paragonUWL_CMYK_300dpi_BLOWUP_small.TIF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60232" y="908720"/>
            <a:ext cx="4988679" cy="4968552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994" y="1873578"/>
            <a:ext cx="5299182" cy="1470025"/>
          </a:xfrm>
          <a:ln w="6350"/>
        </p:spPr>
        <p:txBody>
          <a:bodyPr anchor="b">
            <a:norm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905" y="3463211"/>
            <a:ext cx="5291271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36"/>
          <p:cNvSpPr>
            <a:spLocks noGrp="1"/>
          </p:cNvSpPr>
          <p:nvPr>
            <p:ph type="sldNum" sz="quarter" idx="10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F9D38-9BC6-A542-ADE3-95E83F13B32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Footer Placeholder 37"/>
          <p:cNvSpPr>
            <a:spLocks noGrp="1"/>
          </p:cNvSpPr>
          <p:nvPr>
            <p:ph type="ftr" sz="quarter" idx="11"/>
          </p:nvPr>
        </p:nvSpPr>
        <p:spPr>
          <a:xfrm>
            <a:off x="414338" y="6323013"/>
            <a:ext cx="29337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  <p:pic>
        <p:nvPicPr>
          <p:cNvPr id="17" name="Picture 16" descr="logo for powerpoint reduced size 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549275"/>
            <a:ext cx="2170176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0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_UW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8012113" y="6092825"/>
            <a:ext cx="468312" cy="4683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74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400">
              <a:latin typeface="Verdana" pitchFamily="34" charset="0"/>
            </a:endParaRP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39750" y="3373438"/>
            <a:ext cx="6408738" cy="3135312"/>
            <a:chOff x="539750" y="3444726"/>
            <a:chExt cx="6408515" cy="313546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971535" y="3444726"/>
              <a:ext cx="5711626" cy="4762"/>
            </a:xfrm>
            <a:prstGeom prst="line">
              <a:avLst/>
            </a:prstGeom>
            <a:ln w="19050">
              <a:solidFill>
                <a:srgbClr val="747678"/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4643295" y="4508402"/>
              <a:ext cx="2304970" cy="1008110"/>
            </a:xfrm>
            <a:prstGeom prst="line">
              <a:avLst/>
            </a:prstGeom>
            <a:ln w="19050" cap="rnd">
              <a:solidFill>
                <a:srgbClr val="B3421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>
              <a:spLocks/>
            </p:cNvSpPr>
            <p:nvPr/>
          </p:nvSpPr>
          <p:spPr>
            <a:xfrm>
              <a:off x="3059025" y="4959273"/>
              <a:ext cx="1620781" cy="16209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0" name="Oval 9"/>
            <p:cNvSpPr>
              <a:spLocks/>
            </p:cNvSpPr>
            <p:nvPr/>
          </p:nvSpPr>
          <p:spPr>
            <a:xfrm flipH="1">
              <a:off x="3151097" y="4908471"/>
              <a:ext cx="358763" cy="360379"/>
            </a:xfrm>
            <a:prstGeom prst="ellipse">
              <a:avLst/>
            </a:prstGeom>
            <a:solidFill>
              <a:srgbClr val="CC7B16"/>
            </a:solidFill>
            <a:ln>
              <a:solidFill>
                <a:srgbClr val="CC7B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1331885" y="5373630"/>
              <a:ext cx="1727140" cy="287352"/>
            </a:xfrm>
            <a:prstGeom prst="line">
              <a:avLst/>
            </a:prstGeom>
            <a:ln w="19050" cap="rnd">
              <a:solidFill>
                <a:srgbClr val="CC7B1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39750" y="4797341"/>
              <a:ext cx="942942" cy="944607"/>
            </a:xfrm>
            <a:prstGeom prst="ellipse">
              <a:avLst/>
            </a:prstGeom>
            <a:solidFill>
              <a:srgbClr val="939598"/>
            </a:solidFill>
            <a:ln>
              <a:solidFill>
                <a:srgbClr val="939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994" y="1873578"/>
            <a:ext cx="5299182" cy="1470025"/>
          </a:xfrm>
          <a:ln w="6350"/>
        </p:spPr>
        <p:txBody>
          <a:bodyPr anchor="b">
            <a:norm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905" y="3463211"/>
            <a:ext cx="5291271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36"/>
          <p:cNvSpPr>
            <a:spLocks noGrp="1"/>
          </p:cNvSpPr>
          <p:nvPr>
            <p:ph type="sldNum" sz="quarter" idx="10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F9D38-9BC6-A542-ADE3-95E83F13B32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Footer Placeholder 37"/>
          <p:cNvSpPr>
            <a:spLocks noGrp="1"/>
          </p:cNvSpPr>
          <p:nvPr>
            <p:ph type="ftr" sz="quarter" idx="11"/>
          </p:nvPr>
        </p:nvSpPr>
        <p:spPr>
          <a:xfrm>
            <a:off x="414338" y="6323013"/>
            <a:ext cx="29337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  <p:pic>
        <p:nvPicPr>
          <p:cNvPr id="16" name="Picture 15" descr="_JWB2670_sized_CMYK copy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54482" y="896962"/>
            <a:ext cx="4932000" cy="494439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logo for powerpoint reduced size 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549275"/>
            <a:ext cx="2170176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7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_UW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8012113" y="6092825"/>
            <a:ext cx="468312" cy="4683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74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400">
              <a:latin typeface="Verdana" pitchFamily="34" charset="0"/>
            </a:endParaRP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39750" y="3373438"/>
            <a:ext cx="6408738" cy="3135312"/>
            <a:chOff x="539750" y="3444726"/>
            <a:chExt cx="6408515" cy="313546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971535" y="3444726"/>
              <a:ext cx="5711626" cy="4762"/>
            </a:xfrm>
            <a:prstGeom prst="line">
              <a:avLst/>
            </a:prstGeom>
            <a:ln w="19050">
              <a:solidFill>
                <a:srgbClr val="747678"/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4643295" y="4508402"/>
              <a:ext cx="2304970" cy="1008110"/>
            </a:xfrm>
            <a:prstGeom prst="line">
              <a:avLst/>
            </a:prstGeom>
            <a:ln w="19050" cap="rnd">
              <a:solidFill>
                <a:srgbClr val="B3421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>
              <a:spLocks/>
            </p:cNvSpPr>
            <p:nvPr/>
          </p:nvSpPr>
          <p:spPr>
            <a:xfrm>
              <a:off x="3059025" y="4959273"/>
              <a:ext cx="1620781" cy="16209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0" name="Oval 9"/>
            <p:cNvSpPr>
              <a:spLocks/>
            </p:cNvSpPr>
            <p:nvPr/>
          </p:nvSpPr>
          <p:spPr>
            <a:xfrm flipH="1">
              <a:off x="3151097" y="4908471"/>
              <a:ext cx="358763" cy="360379"/>
            </a:xfrm>
            <a:prstGeom prst="ellipse">
              <a:avLst/>
            </a:prstGeom>
            <a:solidFill>
              <a:srgbClr val="CC7B16"/>
            </a:solidFill>
            <a:ln>
              <a:solidFill>
                <a:srgbClr val="CC7B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1331885" y="5373630"/>
              <a:ext cx="1727140" cy="287352"/>
            </a:xfrm>
            <a:prstGeom prst="line">
              <a:avLst/>
            </a:prstGeom>
            <a:ln w="19050" cap="rnd">
              <a:solidFill>
                <a:srgbClr val="CC7B1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39750" y="4797341"/>
              <a:ext cx="942942" cy="944607"/>
            </a:xfrm>
            <a:prstGeom prst="ellipse">
              <a:avLst/>
            </a:prstGeom>
            <a:solidFill>
              <a:srgbClr val="939598"/>
            </a:solidFill>
            <a:ln>
              <a:solidFill>
                <a:srgbClr val="939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994" y="1873578"/>
            <a:ext cx="5299182" cy="1470025"/>
          </a:xfrm>
          <a:ln w="6350"/>
        </p:spPr>
        <p:txBody>
          <a:bodyPr anchor="b">
            <a:norm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905" y="3463211"/>
            <a:ext cx="5291271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36"/>
          <p:cNvSpPr>
            <a:spLocks noGrp="1"/>
          </p:cNvSpPr>
          <p:nvPr>
            <p:ph type="sldNum" sz="quarter" idx="10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F9D38-9BC6-A542-ADE3-95E83F13B32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Footer Placeholder 37"/>
          <p:cNvSpPr>
            <a:spLocks noGrp="1"/>
          </p:cNvSpPr>
          <p:nvPr>
            <p:ph type="ftr" sz="quarter" idx="11"/>
          </p:nvPr>
        </p:nvSpPr>
        <p:spPr>
          <a:xfrm>
            <a:off x="414338" y="6323013"/>
            <a:ext cx="29337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  <p:pic>
        <p:nvPicPr>
          <p:cNvPr id="16" name="Picture 15" descr="_JWB2509_cmyk_300_resized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4904" y="908720"/>
            <a:ext cx="4918191" cy="4932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 descr="logo for powerpoint reduced size 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549275"/>
            <a:ext cx="2170176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1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_UW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_JWB0729_cmyk_300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0053" y="907260"/>
            <a:ext cx="4915213" cy="4932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Oval 3"/>
          <p:cNvSpPr>
            <a:spLocks noChangeAspect="1"/>
          </p:cNvSpPr>
          <p:nvPr/>
        </p:nvSpPr>
        <p:spPr>
          <a:xfrm>
            <a:off x="8012113" y="6092825"/>
            <a:ext cx="468312" cy="4683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74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400">
              <a:latin typeface="Verdana" pitchFamily="34" charset="0"/>
            </a:endParaRP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39750" y="3373438"/>
            <a:ext cx="6408738" cy="3135312"/>
            <a:chOff x="539750" y="3444726"/>
            <a:chExt cx="6408515" cy="313546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971535" y="3444726"/>
              <a:ext cx="5711626" cy="4762"/>
            </a:xfrm>
            <a:prstGeom prst="line">
              <a:avLst/>
            </a:prstGeom>
            <a:ln w="19050">
              <a:solidFill>
                <a:srgbClr val="747678"/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4643295" y="4508402"/>
              <a:ext cx="2304970" cy="1008110"/>
            </a:xfrm>
            <a:prstGeom prst="line">
              <a:avLst/>
            </a:prstGeom>
            <a:ln w="19050" cap="rnd">
              <a:solidFill>
                <a:srgbClr val="B3421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>
              <a:spLocks/>
            </p:cNvSpPr>
            <p:nvPr/>
          </p:nvSpPr>
          <p:spPr>
            <a:xfrm>
              <a:off x="3059025" y="4959273"/>
              <a:ext cx="1620781" cy="16209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0" name="Oval 9"/>
            <p:cNvSpPr>
              <a:spLocks/>
            </p:cNvSpPr>
            <p:nvPr/>
          </p:nvSpPr>
          <p:spPr>
            <a:xfrm flipH="1">
              <a:off x="3151097" y="4908471"/>
              <a:ext cx="358763" cy="360379"/>
            </a:xfrm>
            <a:prstGeom prst="ellipse">
              <a:avLst/>
            </a:prstGeom>
            <a:solidFill>
              <a:srgbClr val="CC7B16"/>
            </a:solidFill>
            <a:ln>
              <a:solidFill>
                <a:srgbClr val="CC7B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1331885" y="5373630"/>
              <a:ext cx="1727140" cy="287352"/>
            </a:xfrm>
            <a:prstGeom prst="line">
              <a:avLst/>
            </a:prstGeom>
            <a:ln w="19050" cap="rnd">
              <a:solidFill>
                <a:srgbClr val="CC7B1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39750" y="4797341"/>
              <a:ext cx="942942" cy="944607"/>
            </a:xfrm>
            <a:prstGeom prst="ellipse">
              <a:avLst/>
            </a:prstGeom>
            <a:solidFill>
              <a:srgbClr val="939598"/>
            </a:solidFill>
            <a:ln>
              <a:solidFill>
                <a:srgbClr val="939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994" y="1873578"/>
            <a:ext cx="5299182" cy="1470025"/>
          </a:xfrm>
          <a:ln w="6350"/>
        </p:spPr>
        <p:txBody>
          <a:bodyPr anchor="b">
            <a:norm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905" y="3463211"/>
            <a:ext cx="5291271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36"/>
          <p:cNvSpPr>
            <a:spLocks noGrp="1"/>
          </p:cNvSpPr>
          <p:nvPr>
            <p:ph type="sldNum" sz="quarter" idx="10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F9D38-9BC6-A542-ADE3-95E83F13B32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Footer Placeholder 37"/>
          <p:cNvSpPr>
            <a:spLocks noGrp="1"/>
          </p:cNvSpPr>
          <p:nvPr>
            <p:ph type="ftr" sz="quarter" idx="11"/>
          </p:nvPr>
        </p:nvSpPr>
        <p:spPr>
          <a:xfrm>
            <a:off x="414338" y="6323013"/>
            <a:ext cx="29337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  <p:pic>
        <p:nvPicPr>
          <p:cNvPr id="5" name="Picture 4" descr="logo for powerpoint reduced size 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549275"/>
            <a:ext cx="2170176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3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_UW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8012113" y="6092825"/>
            <a:ext cx="468312" cy="4683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74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400">
              <a:latin typeface="Verdana" pitchFamily="34" charset="0"/>
            </a:endParaRP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39750" y="3373438"/>
            <a:ext cx="6408738" cy="3135312"/>
            <a:chOff x="539750" y="3444726"/>
            <a:chExt cx="6408515" cy="313546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971535" y="3444726"/>
              <a:ext cx="5711626" cy="4762"/>
            </a:xfrm>
            <a:prstGeom prst="line">
              <a:avLst/>
            </a:prstGeom>
            <a:ln w="19050">
              <a:solidFill>
                <a:srgbClr val="747678"/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4643295" y="4508402"/>
              <a:ext cx="2304970" cy="1008110"/>
            </a:xfrm>
            <a:prstGeom prst="line">
              <a:avLst/>
            </a:prstGeom>
            <a:ln w="19050" cap="rnd">
              <a:solidFill>
                <a:srgbClr val="B3421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>
              <a:spLocks/>
            </p:cNvSpPr>
            <p:nvPr/>
          </p:nvSpPr>
          <p:spPr>
            <a:xfrm>
              <a:off x="3059025" y="4959273"/>
              <a:ext cx="1620781" cy="162091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0" name="Oval 9"/>
            <p:cNvSpPr>
              <a:spLocks/>
            </p:cNvSpPr>
            <p:nvPr/>
          </p:nvSpPr>
          <p:spPr>
            <a:xfrm flipH="1">
              <a:off x="3151097" y="4908471"/>
              <a:ext cx="358763" cy="360379"/>
            </a:xfrm>
            <a:prstGeom prst="ellipse">
              <a:avLst/>
            </a:prstGeom>
            <a:solidFill>
              <a:srgbClr val="CC7B16"/>
            </a:solidFill>
            <a:ln>
              <a:solidFill>
                <a:srgbClr val="CC7B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1331885" y="5373630"/>
              <a:ext cx="1727140" cy="287352"/>
            </a:xfrm>
            <a:prstGeom prst="line">
              <a:avLst/>
            </a:prstGeom>
            <a:ln w="19050" cap="rnd">
              <a:solidFill>
                <a:srgbClr val="CC7B1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39750" y="4797341"/>
              <a:ext cx="942942" cy="944607"/>
            </a:xfrm>
            <a:prstGeom prst="ellipse">
              <a:avLst/>
            </a:prstGeom>
            <a:solidFill>
              <a:srgbClr val="939598"/>
            </a:solidFill>
            <a:ln>
              <a:solidFill>
                <a:srgbClr val="939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994" y="1873578"/>
            <a:ext cx="5299182" cy="1470025"/>
          </a:xfrm>
          <a:ln w="6350"/>
        </p:spPr>
        <p:txBody>
          <a:bodyPr anchor="b">
            <a:norm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905" y="3463211"/>
            <a:ext cx="5291271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36"/>
          <p:cNvSpPr>
            <a:spLocks noGrp="1"/>
          </p:cNvSpPr>
          <p:nvPr>
            <p:ph type="sldNum" sz="quarter" idx="10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F9D38-9BC6-A542-ADE3-95E83F13B32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Footer Placeholder 37"/>
          <p:cNvSpPr>
            <a:spLocks noGrp="1"/>
          </p:cNvSpPr>
          <p:nvPr>
            <p:ph type="ftr" sz="quarter" idx="11"/>
          </p:nvPr>
        </p:nvSpPr>
        <p:spPr>
          <a:xfrm>
            <a:off x="414338" y="6323013"/>
            <a:ext cx="29337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672367" y="912415"/>
            <a:ext cx="4943266" cy="4943266"/>
          </a:xfrm>
          <a:prstGeom prst="ellipse">
            <a:avLst/>
          </a:prstGeom>
          <a:ln w="28575" cmpd="sng">
            <a:solidFill>
              <a:srgbClr val="0039A6"/>
            </a:solidFill>
          </a:ln>
        </p:spPr>
      </p:pic>
      <p:pic>
        <p:nvPicPr>
          <p:cNvPr id="5" name="Picture 4" descr="logo for powerpoint reduced size 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549275"/>
            <a:ext cx="2170176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4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8012113" y="6092825"/>
            <a:ext cx="468312" cy="4683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74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400">
              <a:latin typeface="Verdana" pitchFamily="34" charset="0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9750" y="765175"/>
            <a:ext cx="8604250" cy="5743575"/>
            <a:chOff x="539750" y="836712"/>
            <a:chExt cx="8604250" cy="5743476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971550" y="3444930"/>
              <a:ext cx="5711825" cy="4762"/>
            </a:xfrm>
            <a:prstGeom prst="line">
              <a:avLst/>
            </a:prstGeom>
            <a:ln w="19050">
              <a:solidFill>
                <a:srgbClr val="747678"/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22" descr="Brown circle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836712"/>
              <a:ext cx="2555776" cy="5212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 rot="10800000" flipV="1">
              <a:off x="4643438" y="4508537"/>
              <a:ext cx="2305050" cy="1008045"/>
            </a:xfrm>
            <a:prstGeom prst="line">
              <a:avLst/>
            </a:prstGeom>
            <a:ln w="19050" cap="rnd">
              <a:solidFill>
                <a:srgbClr val="B3421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>
              <a:spLocks/>
            </p:cNvSpPr>
            <p:nvPr/>
          </p:nvSpPr>
          <p:spPr>
            <a:xfrm>
              <a:off x="3059113" y="4959379"/>
              <a:ext cx="1620837" cy="16208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0" name="Oval 9"/>
            <p:cNvSpPr>
              <a:spLocks/>
            </p:cNvSpPr>
            <p:nvPr/>
          </p:nvSpPr>
          <p:spPr>
            <a:xfrm flipH="1">
              <a:off x="3151188" y="4908580"/>
              <a:ext cx="358775" cy="360356"/>
            </a:xfrm>
            <a:prstGeom prst="ellipse">
              <a:avLst/>
            </a:prstGeom>
            <a:solidFill>
              <a:srgbClr val="CC7B16"/>
            </a:solidFill>
            <a:ln>
              <a:solidFill>
                <a:srgbClr val="CC7B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1331913" y="5373709"/>
              <a:ext cx="1727200" cy="287333"/>
            </a:xfrm>
            <a:prstGeom prst="line">
              <a:avLst/>
            </a:prstGeom>
            <a:ln w="19050" cap="rnd">
              <a:solidFill>
                <a:srgbClr val="CC7B1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39750" y="4797457"/>
              <a:ext cx="942975" cy="944546"/>
            </a:xfrm>
            <a:prstGeom prst="ellipse">
              <a:avLst/>
            </a:prstGeom>
            <a:solidFill>
              <a:srgbClr val="939598"/>
            </a:solidFill>
            <a:ln>
              <a:solidFill>
                <a:srgbClr val="939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994" y="1873578"/>
            <a:ext cx="5299182" cy="1470025"/>
          </a:xfrm>
          <a:ln w="6350"/>
        </p:spPr>
        <p:txBody>
          <a:bodyPr anchor="b">
            <a:norm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906" y="3463211"/>
            <a:ext cx="529127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Footer Placeholder 31"/>
          <p:cNvSpPr>
            <a:spLocks noGrp="1"/>
          </p:cNvSpPr>
          <p:nvPr>
            <p:ph type="ftr" sz="quarter" idx="10"/>
          </p:nvPr>
        </p:nvSpPr>
        <p:spPr>
          <a:xfrm>
            <a:off x="414338" y="6323013"/>
            <a:ext cx="29337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  <p:sp>
        <p:nvSpPr>
          <p:cNvPr id="15" name="Slide Number Placeholder 36"/>
          <p:cNvSpPr>
            <a:spLocks noGrp="1"/>
          </p:cNvSpPr>
          <p:nvPr>
            <p:ph type="sldNum" sz="quarter" idx="11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FCF6-FCF1-FF48-8227-3C3EA4CEF2D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19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_UWL no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952" y="2300354"/>
            <a:ext cx="5475870" cy="1470025"/>
          </a:xfrm>
        </p:spPr>
        <p:txBody>
          <a:bodyPr anchor="b"/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900112" y="3932088"/>
            <a:ext cx="5472087" cy="1081088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4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388A0-719E-1C40-924E-55DBBB5C8DD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Footer Placeholder 19"/>
          <p:cNvSpPr>
            <a:spLocks noGrp="1"/>
          </p:cNvSpPr>
          <p:nvPr>
            <p:ph type="ftr" sz="quarter" idx="15"/>
          </p:nvPr>
        </p:nvSpPr>
        <p:spPr>
          <a:xfrm>
            <a:off x="414338" y="6323013"/>
            <a:ext cx="314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  <p:pic>
        <p:nvPicPr>
          <p:cNvPr id="3" name="Picture 2" descr="logo for powerpoint reduced size 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549275"/>
            <a:ext cx="2170176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8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6952" y="2300354"/>
            <a:ext cx="5475870" cy="1470025"/>
          </a:xfrm>
        </p:spPr>
        <p:txBody>
          <a:bodyPr anchor="b"/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900112" y="3932088"/>
            <a:ext cx="5472087" cy="1081088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8027988" y="6111875"/>
            <a:ext cx="3952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C46B0-2223-AB4F-8540-BB29901BEF7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0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68313" y="6326188"/>
            <a:ext cx="8675687" cy="0"/>
          </a:xfrm>
          <a:prstGeom prst="line">
            <a:avLst/>
          </a:prstGeom>
          <a:ln w="19050">
            <a:solidFill>
              <a:srgbClr val="747678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8012113" y="6092825"/>
            <a:ext cx="468312" cy="4683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6D6E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400">
              <a:solidFill>
                <a:srgbClr val="747678"/>
              </a:solidFill>
              <a:latin typeface="Verdana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12750" y="558800"/>
            <a:ext cx="69659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2750" y="1431925"/>
            <a:ext cx="81915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87" name="Rectangle 38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rgbClr val="74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8313" y="6326188"/>
            <a:ext cx="8675687" cy="0"/>
          </a:xfrm>
          <a:prstGeom prst="line">
            <a:avLst/>
          </a:prstGeom>
          <a:ln w="19050">
            <a:solidFill>
              <a:srgbClr val="6D6E71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8012113" y="6092825"/>
            <a:ext cx="468312" cy="4683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74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400" dirty="0">
              <a:solidFill>
                <a:srgbClr val="747678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rgbClr val="747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750" y="6332538"/>
            <a:ext cx="2935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/>
              <a:t>© 2015, Mike Murach &amp; Associates, Inc.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0850" y="6146800"/>
            <a:ext cx="371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C10E252-3EED-AA4C-9BDF-346BF16C9FD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66" r:id="rId3"/>
    <p:sldLayoutId id="2147483867" r:id="rId4"/>
    <p:sldLayoutId id="2147483869" r:id="rId5"/>
    <p:sldLayoutId id="2147483868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039A6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9A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9A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9A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9A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9A6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9A6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9A6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9A6"/>
          </a:solidFill>
          <a:latin typeface="Trebuchet MS" pitchFamily="34" charset="0"/>
        </a:defRPr>
      </a:lvl9pPr>
    </p:titleStyle>
    <p:bodyStyle>
      <a:lvl1pPr marL="187325" indent="-187325" algn="l" rtl="0" eaLnBrk="1" fontAlgn="base" hangingPunct="1">
        <a:spcBef>
          <a:spcPts val="600"/>
        </a:spcBef>
        <a:spcAft>
          <a:spcPts val="600"/>
        </a:spcAft>
        <a:buSzPct val="110000"/>
        <a:buFont typeface="Arial" charset="0"/>
        <a:buChar char="•"/>
        <a:defRPr sz="2600" kern="1200">
          <a:solidFill>
            <a:srgbClr val="000000"/>
          </a:solidFill>
          <a:latin typeface="Arial"/>
          <a:ea typeface="ＭＳ Ｐゴシック" charset="0"/>
          <a:cs typeface="Arial"/>
        </a:defRPr>
      </a:lvl1pPr>
      <a:lvl2pPr marL="627063" indent="-355600" algn="l" rtl="0" eaLnBrk="1" fontAlgn="base" hangingPunct="1">
        <a:spcBef>
          <a:spcPts val="600"/>
        </a:spcBef>
        <a:spcAft>
          <a:spcPts val="600"/>
        </a:spcAft>
        <a:buSzPct val="100000"/>
        <a:buFont typeface="Lucida Grande" charset="0"/>
        <a:buChar char="­"/>
        <a:defRPr sz="2400" kern="1200">
          <a:solidFill>
            <a:srgbClr val="000000"/>
          </a:solidFill>
          <a:latin typeface="Arial"/>
          <a:ea typeface="ＭＳ Ｐゴシック" charset="0"/>
          <a:cs typeface="Arial"/>
        </a:defRPr>
      </a:lvl2pPr>
      <a:lvl3pPr marL="1084263" indent="-373063" algn="l" rtl="0" eaLnBrk="1" fontAlgn="base" hangingPunct="1">
        <a:spcBef>
          <a:spcPts val="600"/>
        </a:spcBef>
        <a:spcAft>
          <a:spcPts val="600"/>
        </a:spcAft>
        <a:buSzPct val="100000"/>
        <a:buFont typeface="Lucida Grande" charset="0"/>
        <a:buChar char="­"/>
        <a:defRPr sz="2000" kern="1200">
          <a:solidFill>
            <a:srgbClr val="000000"/>
          </a:solidFill>
          <a:latin typeface="Arial"/>
          <a:ea typeface="ＭＳ Ｐゴシック" charset="0"/>
          <a:cs typeface="Arial"/>
        </a:defRPr>
      </a:lvl3pPr>
      <a:lvl4pPr marL="1338263" indent="-254000" algn="l" rtl="0" eaLnBrk="1" fontAlgn="base" hangingPunct="1">
        <a:spcBef>
          <a:spcPts val="600"/>
        </a:spcBef>
        <a:spcAft>
          <a:spcPts val="600"/>
        </a:spcAft>
        <a:buSzPct val="100000"/>
        <a:buFont typeface="Lucida Grande" charset="0"/>
        <a:buChar char="­"/>
        <a:defRPr sz="2000" kern="1200">
          <a:solidFill>
            <a:srgbClr val="000000"/>
          </a:solidFill>
          <a:latin typeface="Arial"/>
          <a:ea typeface="ＭＳ Ｐゴシック" charset="0"/>
          <a:cs typeface="Arial"/>
        </a:defRPr>
      </a:lvl4pPr>
      <a:lvl5pPr marL="1608138" indent="-269875" algn="l" rtl="0" eaLnBrk="1" fontAlgn="base" hangingPunct="1">
        <a:spcBef>
          <a:spcPts val="600"/>
        </a:spcBef>
        <a:spcAft>
          <a:spcPts val="600"/>
        </a:spcAft>
        <a:buSzPct val="100000"/>
        <a:buFont typeface="Lucida Grande" charset="0"/>
        <a:buChar char="­"/>
        <a:defRPr sz="2000" kern="1200">
          <a:solidFill>
            <a:srgbClr val="000000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857250" y="1873250"/>
            <a:ext cx="5299075" cy="1470025"/>
          </a:xfrm>
          <a:ln w="9525"/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Arial" charset="0"/>
              </a:rPr>
              <a:t>Introduction to SAD and </a:t>
            </a:r>
            <a:r>
              <a:rPr lang="en-GB" dirty="0" err="1">
                <a:latin typeface="Arial" charset="0"/>
              </a:rPr>
              <a:t>SDLC</a:t>
            </a:r>
            <a:endParaRPr lang="en-GB" dirty="0">
              <a:latin typeface="Arial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>
          <a:xfrm>
            <a:off x="865188" y="3463925"/>
            <a:ext cx="5291137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Arial" charset="0"/>
              </a:rPr>
              <a:t>School of Computing and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3143250"/>
            <a:ext cx="2078038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295987" y="173038"/>
            <a:ext cx="8167688" cy="854075"/>
          </a:xfrm>
        </p:spPr>
        <p:txBody>
          <a:bodyPr/>
          <a:lstStyle/>
          <a:p>
            <a:r>
              <a:rPr lang="en-US" altLang="en-US" sz="3400" dirty="0"/>
              <a:t>Systems Development Life Cycle (SDLC)</a:t>
            </a:r>
            <a:endParaRPr lang="en-GB" altLang="en-US" sz="3400" dirty="0"/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112713" y="1447800"/>
            <a:ext cx="4308475" cy="2327275"/>
          </a:xfrm>
        </p:spPr>
        <p:txBody>
          <a:bodyPr/>
          <a:lstStyle/>
          <a:p>
            <a:r>
              <a:rPr lang="en-US" altLang="en-US" sz="2400" dirty="0"/>
              <a:t>SDLC is t</a:t>
            </a:r>
            <a:r>
              <a:rPr lang="en-GB" altLang="en-US" dirty="0"/>
              <a:t>he development of a system according to a framework of activities and tasks</a:t>
            </a:r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3" y="2378075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973138"/>
            <a:ext cx="1890713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5" name="Group 10"/>
          <p:cNvGrpSpPr>
            <a:grpSpLocks/>
          </p:cNvGrpSpPr>
          <p:nvPr/>
        </p:nvGrpSpPr>
        <p:grpSpPr bwMode="auto">
          <a:xfrm>
            <a:off x="4132263" y="4505325"/>
            <a:ext cx="3476625" cy="1314450"/>
            <a:chOff x="4132263" y="4505401"/>
            <a:chExt cx="3476625" cy="1314450"/>
          </a:xfrm>
        </p:grpSpPr>
        <p:pic>
          <p:nvPicPr>
            <p:cNvPr id="1229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263" y="4505401"/>
              <a:ext cx="3476625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8" name="TextBox 9"/>
            <p:cNvSpPr txBox="1">
              <a:spLocks noChangeArrowheads="1"/>
            </p:cNvSpPr>
            <p:nvPr/>
          </p:nvSpPr>
          <p:spPr bwMode="auto">
            <a:xfrm>
              <a:off x="4214151" y="4578667"/>
              <a:ext cx="1094830" cy="307777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>
                  <a:solidFill>
                    <a:srgbClr val="004D75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rgbClr val="004D75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rgbClr val="004D75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rgbClr val="004D75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rgbClr val="004D75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rgbClr val="004D75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rgbClr val="004D75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rgbClr val="004D75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rgbClr val="004D75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GB" altLang="en-US" sz="1400" b="1"/>
                <a:t>Design</a:t>
              </a:r>
            </a:p>
          </p:txBody>
        </p:sp>
      </p:grpSp>
      <p:sp>
        <p:nvSpPr>
          <p:cNvPr id="12296" name="TextBox 11"/>
          <p:cNvSpPr txBox="1">
            <a:spLocks noChangeArrowheads="1"/>
          </p:cNvSpPr>
          <p:nvPr/>
        </p:nvSpPr>
        <p:spPr bwMode="auto">
          <a:xfrm>
            <a:off x="112713" y="4110038"/>
            <a:ext cx="1909762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altLang="en-US" sz="1400" b="1">
                <a:solidFill>
                  <a:schemeClr val="bg1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0151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SDLC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778000"/>
            <a:ext cx="5873750" cy="45307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systems development life cycle (SDLC) </a:t>
            </a:r>
            <a:r>
              <a:rPr lang="en-US" altLang="en-US" sz="2400" dirty="0"/>
              <a:t>is the process of determining how a system can support the organizations needs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D</a:t>
            </a:r>
            <a:r>
              <a:rPr lang="en-US" altLang="en-US" sz="2400" dirty="0"/>
              <a:t>esigning the system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Building the system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D</a:t>
            </a:r>
            <a:r>
              <a:rPr lang="en-US" altLang="en-US" sz="2400" dirty="0"/>
              <a:t>elivering the system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[4]</a:t>
            </a:r>
            <a:endParaRPr lang="en-US" altLang="en-US" sz="1900" dirty="0"/>
          </a:p>
          <a:p>
            <a:pPr eaLnBrk="1" hangingPunct="1"/>
            <a:endParaRPr lang="en-GB" altLang="en-US" sz="2000" dirty="0"/>
          </a:p>
          <a:p>
            <a:pPr eaLnBrk="1" hangingPunct="1"/>
            <a:endParaRPr lang="en-US" altLang="en-US" dirty="0"/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1778000"/>
            <a:ext cx="3203848" cy="322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03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SDLC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328738"/>
            <a:ext cx="8305800" cy="46196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spcAft>
                <a:spcPct val="0"/>
              </a:spcAft>
            </a:pPr>
            <a:r>
              <a:rPr lang="en-US" altLang="en-US" dirty="0"/>
              <a:t>The </a:t>
            </a:r>
            <a:r>
              <a:rPr lang="en-US" altLang="en-US" b="1" dirty="0"/>
              <a:t>SDLC</a:t>
            </a:r>
            <a:r>
              <a:rPr lang="en-US" altLang="en-US" dirty="0"/>
              <a:t> is composed of four fundamental phases: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</a:pPr>
            <a:endParaRPr lang="en-US" altLang="en-US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300" dirty="0"/>
              <a:t>Planning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300" dirty="0"/>
              <a:t>Analysis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300" dirty="0"/>
              <a:t>Design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300" dirty="0"/>
              <a:t>Implementation</a:t>
            </a:r>
          </a:p>
          <a:p>
            <a:pPr marL="271463" lvl="1" indent="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300" dirty="0"/>
          </a:p>
          <a:p>
            <a:pPr eaLnBrk="1" hangingPunct="1">
              <a:lnSpc>
                <a:spcPct val="120000"/>
              </a:lnSpc>
              <a:spcAft>
                <a:spcPct val="0"/>
              </a:spcAft>
            </a:pPr>
            <a:r>
              <a:rPr lang="en-US" altLang="en-US" dirty="0"/>
              <a:t>Each of the phases is composed of steps, which rely on techniques that produce </a:t>
            </a:r>
            <a:r>
              <a:rPr lang="en-US" altLang="en-US" i="1" dirty="0">
                <a:solidFill>
                  <a:srgbClr val="0000FF"/>
                </a:solidFill>
              </a:rPr>
              <a:t>deliverables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496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© Copyright 2011 John Wiley &amp; Sons, Inc.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558800"/>
            <a:ext cx="6965950" cy="854075"/>
          </a:xfrm>
        </p:spPr>
        <p:txBody>
          <a:bodyPr/>
          <a:lstStyle/>
          <a:p>
            <a:pPr eaLnBrk="1" hangingPunct="1"/>
            <a:r>
              <a:rPr lang="en-US" altLang="en-US"/>
              <a:t>THE SYSTEMS DEVELOPMENT LIFE CYCLE (SDLC)</a:t>
            </a:r>
          </a:p>
        </p:txBody>
      </p:sp>
      <p:pic>
        <p:nvPicPr>
          <p:cNvPr id="15364" name="Content Placeholder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95513"/>
            <a:ext cx="9144000" cy="2408237"/>
          </a:xfrm>
          <a:noFill/>
        </p:spPr>
      </p:pic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7710488" y="5403850"/>
            <a:ext cx="6556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41144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622300"/>
          </a:xfrm>
        </p:spPr>
        <p:txBody>
          <a:bodyPr/>
          <a:lstStyle/>
          <a:p>
            <a:pPr eaLnBrk="1" hangingPunct="1"/>
            <a:r>
              <a:rPr lang="en-GB" altLang="en-US" sz="3200"/>
              <a:t>Phases Common to All SDLCs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2700"/>
            <a:ext cx="8305800" cy="426561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GB" altLang="en-US" sz="2600" dirty="0"/>
              <a:t>Planning</a:t>
            </a:r>
          </a:p>
          <a:p>
            <a:pPr lvl="1" eaLnBrk="1" hangingPunct="1"/>
            <a:r>
              <a:rPr lang="en-GB" altLang="en-US" sz="2400" b="1" dirty="0">
                <a:solidFill>
                  <a:schemeClr val="hlink"/>
                </a:solidFill>
              </a:rPr>
              <a:t>why</a:t>
            </a:r>
            <a:r>
              <a:rPr lang="en-GB" altLang="en-US" sz="2400" dirty="0">
                <a:solidFill>
                  <a:schemeClr val="hlink"/>
                </a:solidFill>
              </a:rPr>
              <a:t> build the system?</a:t>
            </a:r>
          </a:p>
          <a:p>
            <a:pPr eaLnBrk="1" hangingPunct="1">
              <a:buFontTx/>
              <a:buNone/>
            </a:pPr>
            <a:r>
              <a:rPr lang="en-GB" altLang="en-US" sz="2600" dirty="0"/>
              <a:t>Analysis</a:t>
            </a:r>
          </a:p>
          <a:p>
            <a:pPr lvl="1" eaLnBrk="1" hangingPunct="1"/>
            <a:r>
              <a:rPr lang="en-GB" altLang="en-US" sz="2400" b="1" dirty="0">
                <a:solidFill>
                  <a:schemeClr val="hlink"/>
                </a:solidFill>
              </a:rPr>
              <a:t>who, what, when, where</a:t>
            </a:r>
            <a:r>
              <a:rPr lang="en-GB" altLang="en-US" sz="2400" dirty="0">
                <a:solidFill>
                  <a:schemeClr val="hlink"/>
                </a:solidFill>
              </a:rPr>
              <a:t> will the system be?</a:t>
            </a:r>
          </a:p>
          <a:p>
            <a:pPr eaLnBrk="1" hangingPunct="1">
              <a:buFontTx/>
              <a:buNone/>
            </a:pPr>
            <a:r>
              <a:rPr lang="en-GB" altLang="en-US" sz="2600" dirty="0"/>
              <a:t>Design</a:t>
            </a:r>
          </a:p>
          <a:p>
            <a:pPr lvl="1" eaLnBrk="1" hangingPunct="1"/>
            <a:r>
              <a:rPr lang="en-GB" altLang="en-US" sz="2400" b="1" dirty="0">
                <a:solidFill>
                  <a:schemeClr val="hlink"/>
                </a:solidFill>
              </a:rPr>
              <a:t>how</a:t>
            </a:r>
            <a:r>
              <a:rPr lang="en-GB" altLang="en-US" sz="2400" dirty="0">
                <a:solidFill>
                  <a:schemeClr val="hlink"/>
                </a:solidFill>
              </a:rPr>
              <a:t> will system work?</a:t>
            </a:r>
          </a:p>
          <a:p>
            <a:pPr eaLnBrk="1" hangingPunct="1">
              <a:buFontTx/>
              <a:buNone/>
            </a:pPr>
            <a:r>
              <a:rPr lang="en-GB" altLang="en-US" sz="2600" dirty="0"/>
              <a:t>Implementation  </a:t>
            </a:r>
          </a:p>
          <a:p>
            <a:pPr lvl="1" eaLnBrk="1" hangingPunct="1"/>
            <a:r>
              <a:rPr lang="en-GB" altLang="en-US" sz="2400" dirty="0">
                <a:solidFill>
                  <a:schemeClr val="hlink"/>
                </a:solidFill>
              </a:rPr>
              <a:t>How will system be </a:t>
            </a:r>
            <a:r>
              <a:rPr lang="en-GB" altLang="en-US" sz="2400" b="1" dirty="0">
                <a:solidFill>
                  <a:schemeClr val="hlink"/>
                </a:solidFill>
              </a:rPr>
              <a:t>delivered </a:t>
            </a:r>
            <a:r>
              <a:rPr lang="en-GB" altLang="en-US" sz="2400" dirty="0">
                <a:solidFill>
                  <a:schemeClr val="hlink"/>
                </a:solidFill>
              </a:rPr>
              <a:t>and </a:t>
            </a:r>
            <a:r>
              <a:rPr lang="en-GB" altLang="en-US" sz="2400" b="1" dirty="0">
                <a:solidFill>
                  <a:schemeClr val="hlink"/>
                </a:solidFill>
              </a:rPr>
              <a:t>maintained</a:t>
            </a:r>
          </a:p>
        </p:txBody>
      </p:sp>
    </p:spTree>
    <p:extLst>
      <p:ext uri="{BB962C8B-B14F-4D97-AF65-F5344CB8AC3E}">
        <p14:creationId xmlns:p14="http://schemas.microsoft.com/office/powerpoint/2010/main" val="334119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Planning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2038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This phase is the fundamental process of understanding </a:t>
            </a:r>
            <a:r>
              <a:rPr lang="en-US" altLang="en-US" i="1" dirty="0">
                <a:solidFill>
                  <a:srgbClr val="0000FF"/>
                </a:solidFill>
              </a:rPr>
              <a:t>why</a:t>
            </a:r>
            <a:r>
              <a:rPr lang="en-US" altLang="en-US" dirty="0"/>
              <a:t> an information system should be built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The planning phase has two steps:</a:t>
            </a:r>
          </a:p>
          <a:p>
            <a:pPr marL="1016000" lvl="3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dirty="0"/>
              <a:t>We identify the system’s business value to the organization. Determine if the system is cost efficient (How will it lower costs or increase revenues?). </a:t>
            </a:r>
          </a:p>
          <a:p>
            <a:pPr marL="1016000" lvl="3" indent="-342900" eaLnBrk="1" hangingPunct="1">
              <a:spcBef>
                <a:spcPct val="0"/>
              </a:spcBef>
              <a:buFont typeface="+mj-lt"/>
              <a:buAutoNum type="arabicPeriod"/>
            </a:pPr>
            <a:endParaRPr lang="en-US" altLang="en-US" sz="1800" dirty="0"/>
          </a:p>
          <a:p>
            <a:pPr marL="1071563" lvl="3" indent="-296863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dirty="0"/>
              <a:t>If the system is feasible, then the project manager creates a work plan to direct the project through the SDLC.</a:t>
            </a:r>
          </a:p>
          <a:p>
            <a:pPr lvl="1" eaLnBrk="1" hangingPunct="1">
              <a:spcBef>
                <a:spcPct val="0"/>
              </a:spcBef>
            </a:pPr>
            <a:endParaRPr lang="en-US" altLang="en-US" dirty="0"/>
          </a:p>
          <a:p>
            <a:pPr lvl="1"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3317875" cy="365125"/>
          </a:xfrm>
          <a:noFill/>
        </p:spPr>
        <p:txBody>
          <a:bodyPr/>
          <a:lstStyle>
            <a:lvl1pPr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© Copyright 2011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293939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altLang="en-US" dirty="0"/>
              <a:t>The analysis phase answers the questions of </a:t>
            </a:r>
            <a:r>
              <a:rPr lang="en-US" altLang="en-US" i="1" dirty="0">
                <a:solidFill>
                  <a:srgbClr val="0000FF"/>
                </a:solidFill>
              </a:rPr>
              <a:t>who</a:t>
            </a:r>
            <a:r>
              <a:rPr lang="en-US" altLang="en-US" dirty="0"/>
              <a:t> will use the system, </a:t>
            </a:r>
            <a:r>
              <a:rPr lang="en-US" altLang="en-US" i="1" dirty="0">
                <a:solidFill>
                  <a:srgbClr val="0000FF"/>
                </a:solidFill>
              </a:rPr>
              <a:t>what</a:t>
            </a:r>
            <a:r>
              <a:rPr lang="en-US" altLang="en-US" i="1" dirty="0">
                <a:solidFill>
                  <a:srgbClr val="00B0F0"/>
                </a:solidFill>
              </a:rPr>
              <a:t> </a:t>
            </a:r>
            <a:r>
              <a:rPr lang="en-US" altLang="en-US" dirty="0"/>
              <a:t>the system will do, and </a:t>
            </a:r>
            <a:r>
              <a:rPr lang="en-US" altLang="en-US" i="1" dirty="0">
                <a:solidFill>
                  <a:srgbClr val="0000FF"/>
                </a:solidFill>
              </a:rPr>
              <a:t>where</a:t>
            </a:r>
            <a:r>
              <a:rPr lang="en-US" altLang="en-US" dirty="0"/>
              <a:t> and </a:t>
            </a:r>
            <a:r>
              <a:rPr lang="en-US" altLang="en-US" i="1" dirty="0">
                <a:solidFill>
                  <a:srgbClr val="0000FF"/>
                </a:solidFill>
              </a:rPr>
              <a:t>when</a:t>
            </a:r>
            <a:r>
              <a:rPr lang="en-US" altLang="en-US" i="1" dirty="0">
                <a:solidFill>
                  <a:srgbClr val="00B0F0"/>
                </a:solidFill>
              </a:rPr>
              <a:t> </a:t>
            </a:r>
            <a:r>
              <a:rPr lang="en-US" altLang="en-US" dirty="0"/>
              <a:t>it will be used.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lang="en-US" altLang="en-US" dirty="0"/>
          </a:p>
          <a:p>
            <a:pPr eaLnBrk="1" hangingPunct="1">
              <a:spcAft>
                <a:spcPct val="0"/>
              </a:spcAft>
            </a:pPr>
            <a:r>
              <a:rPr lang="en-US" altLang="en-US" dirty="0"/>
              <a:t>During this phase the project team investigates current systems, identifies improvement opportunities and develops a concept for the new system.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38450" y="6356350"/>
            <a:ext cx="3181350" cy="365125"/>
          </a:xfrm>
          <a:noFill/>
        </p:spPr>
        <p:txBody>
          <a:bodyPr/>
          <a:lstStyle>
            <a:lvl1pPr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© Copyright 2011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55529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12750" y="558800"/>
            <a:ext cx="8119690" cy="854075"/>
          </a:xfrm>
        </p:spPr>
        <p:txBody>
          <a:bodyPr/>
          <a:lstStyle/>
          <a:p>
            <a:pPr eaLnBrk="1" hangingPunct="1"/>
            <a:r>
              <a:rPr lang="en-US" altLang="en-US" dirty="0"/>
              <a:t>The analysis phase has three steps: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b="1" dirty="0">
                <a:solidFill>
                  <a:schemeClr val="hlink"/>
                </a:solidFill>
              </a:rPr>
              <a:t>Analysis strategy</a:t>
            </a:r>
            <a:r>
              <a:rPr lang="en-US" altLang="en-US" sz="2400" dirty="0">
                <a:solidFill>
                  <a:schemeClr val="hlink"/>
                </a:solidFill>
              </a:rPr>
              <a:t>: </a:t>
            </a:r>
            <a:r>
              <a:rPr lang="en-US" altLang="en-US" sz="2400" dirty="0"/>
              <a:t>This includes a study of the current system, its problems; and then envisioning</a:t>
            </a:r>
            <a:r>
              <a:rPr lang="en-US" altLang="en-US" dirty="0"/>
              <a:t> how the new system will operate, how it will achieve its goal</a:t>
            </a:r>
            <a:r>
              <a:rPr lang="en-US" altLang="en-US" sz="2400" dirty="0"/>
              <a:t>.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</a:pPr>
            <a:endParaRPr lang="en-US" altLang="en-US" sz="2400" dirty="0"/>
          </a:p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 dirty="0"/>
              <a:t>2. </a:t>
            </a:r>
            <a:r>
              <a:rPr lang="en-US" altLang="en-US" sz="2400" b="1" dirty="0">
                <a:solidFill>
                  <a:schemeClr val="hlink"/>
                </a:solidFill>
              </a:rPr>
              <a:t>Requirements gathering</a:t>
            </a:r>
            <a:r>
              <a:rPr lang="en-US" altLang="en-US" sz="2400" dirty="0">
                <a:solidFill>
                  <a:schemeClr val="hlink"/>
                </a:solidFill>
              </a:rPr>
              <a:t>: </a:t>
            </a:r>
            <a:r>
              <a:rPr lang="en-US" altLang="en-US" sz="2400" dirty="0"/>
              <a:t>The analysis of key information leads to the development concept for the new system. 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 dirty="0"/>
              <a:t>3.</a:t>
            </a:r>
            <a:r>
              <a:rPr lang="en-US" altLang="en-US" sz="2400" b="1" dirty="0">
                <a:solidFill>
                  <a:schemeClr val="hlink"/>
                </a:solidFill>
              </a:rPr>
              <a:t> System proposal</a:t>
            </a:r>
            <a:r>
              <a:rPr lang="en-US" altLang="en-US" sz="2400" dirty="0"/>
              <a:t>: The proposal is presented to the project sponsor and other key individuals who decide whether the project should continue to move forward.</a:t>
            </a:r>
            <a:endParaRPr lang="en-US" altLang="en-US" sz="2400" dirty="0">
              <a:solidFill>
                <a:schemeClr val="hlink"/>
              </a:solidFill>
            </a:endParaRPr>
          </a:p>
          <a:p>
            <a:pPr marL="571500" indent="-571500" eaLnBrk="1" hangingPunct="1">
              <a:lnSpc>
                <a:spcPct val="60000"/>
              </a:lnSpc>
              <a:spcBef>
                <a:spcPct val="0"/>
              </a:spcBef>
            </a:pPr>
            <a:endParaRPr lang="en-US" altLang="en-US" sz="2000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11463" y="6356350"/>
            <a:ext cx="3208337" cy="365125"/>
          </a:xfrm>
          <a:noFill/>
        </p:spPr>
        <p:txBody>
          <a:bodyPr/>
          <a:lstStyle>
            <a:lvl1pPr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© Copyright 2011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52839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286543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r>
              <a:rPr lang="en-US" altLang="en-US" dirty="0"/>
              <a:t>The design phase decides </a:t>
            </a:r>
            <a:r>
              <a:rPr lang="en-US" altLang="en-US" b="1" i="1" dirty="0">
                <a:solidFill>
                  <a:srgbClr val="0000FF"/>
                </a:solidFill>
              </a:rPr>
              <a:t>how</a:t>
            </a:r>
            <a:r>
              <a:rPr lang="en-US" altLang="en-US" dirty="0"/>
              <a:t> the system will operate, in terms of the hardware, software, and network infrastructure; as well as the user interface, input forms and reports that will be used; and the specific programs, databases that will be needed. (MySQL, SQL Server, SQLite, MongoDB)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97175" y="6356350"/>
            <a:ext cx="3222625" cy="365125"/>
          </a:xfrm>
          <a:noFill/>
        </p:spPr>
        <p:txBody>
          <a:bodyPr/>
          <a:lstStyle>
            <a:lvl1pPr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© Copyright 2011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107359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design phase has four steps: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121150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chemeClr val="hlink"/>
                </a:solidFill>
              </a:rPr>
              <a:t>Design Strategy</a:t>
            </a:r>
            <a:r>
              <a:rPr lang="en-US" altLang="en-US" dirty="0">
                <a:solidFill>
                  <a:schemeClr val="hlink"/>
                </a:solidFill>
              </a:rPr>
              <a:t>: </a:t>
            </a:r>
            <a:r>
              <a:rPr lang="en-US" altLang="en-US" dirty="0"/>
              <a:t>This clarifies whether the system will be developed by the company or outside the company.</a:t>
            </a:r>
          </a:p>
          <a:p>
            <a:pPr marL="685800" indent="-6858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</a:pPr>
            <a:endParaRPr lang="en-US" altLang="en-US" dirty="0"/>
          </a:p>
          <a:p>
            <a:pPr marL="685800" indent="-6858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/>
              <a:t>2.</a:t>
            </a:r>
            <a:r>
              <a:rPr lang="en-US" altLang="en-US" b="1" dirty="0">
                <a:solidFill>
                  <a:schemeClr val="hlink"/>
                </a:solidFill>
              </a:rPr>
              <a:t>  Architecture Design</a:t>
            </a:r>
            <a:r>
              <a:rPr lang="en-US" altLang="en-US" dirty="0">
                <a:solidFill>
                  <a:schemeClr val="hlink"/>
                </a:solidFill>
              </a:rPr>
              <a:t>: </a:t>
            </a:r>
            <a:r>
              <a:rPr lang="en-US" altLang="en-US" dirty="0"/>
              <a:t>This proposes the hardware, software, and network infrastructure (Local services or Web Services (Azure, AWS) that will be used.</a:t>
            </a:r>
          </a:p>
          <a:p>
            <a:pPr marL="685800" indent="-6858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dirty="0"/>
          </a:p>
          <a:p>
            <a:pPr marL="685800" indent="-6858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/>
              <a:t>3.  </a:t>
            </a:r>
            <a:r>
              <a:rPr lang="en-US" altLang="en-US" b="1" dirty="0">
                <a:solidFill>
                  <a:schemeClr val="hlink"/>
                </a:solidFill>
              </a:rPr>
              <a:t>Database Specifications</a:t>
            </a:r>
            <a:r>
              <a:rPr lang="en-US" altLang="en-US" dirty="0"/>
              <a:t>: These documents define what and where the data will be stored.</a:t>
            </a:r>
          </a:p>
          <a:p>
            <a:pPr marL="685800" indent="-6858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dirty="0"/>
          </a:p>
          <a:p>
            <a:pPr marL="685800" indent="-6858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/>
              <a:t>4.  </a:t>
            </a:r>
            <a:r>
              <a:rPr lang="en-US" altLang="en-US" b="1" dirty="0">
                <a:solidFill>
                  <a:schemeClr val="hlink"/>
                </a:solidFill>
              </a:rPr>
              <a:t>Program Design</a:t>
            </a:r>
            <a:r>
              <a:rPr lang="en-US" altLang="en-US" dirty="0"/>
              <a:t>: Defines what programs need to be coded/developed and what they will do.</a:t>
            </a:r>
          </a:p>
          <a:p>
            <a:pPr marL="685800" indent="-685800" eaLnBrk="1" hangingPunct="1">
              <a:lnSpc>
                <a:spcPct val="60000"/>
              </a:lnSpc>
              <a:spcBef>
                <a:spcPct val="0"/>
              </a:spcBef>
            </a:pPr>
            <a:endParaRPr lang="en-US" altLang="en-US" sz="700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57488" y="6356350"/>
            <a:ext cx="3262312" cy="365125"/>
          </a:xfrm>
          <a:noFill/>
        </p:spPr>
        <p:txBody>
          <a:bodyPr/>
          <a:lstStyle>
            <a:lvl1pPr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© Copyright 2011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59625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Understand Systems Analysis and Design concepts;</a:t>
            </a:r>
          </a:p>
          <a:p>
            <a:r>
              <a:rPr lang="en-US" altLang="en-US"/>
              <a:t>Describe Systems Development Lifecycle (SDLC);</a:t>
            </a:r>
          </a:p>
          <a:p>
            <a:r>
              <a:rPr lang="en-US" altLang="en-US"/>
              <a:t>Learn System Analyst role and skills.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739235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26304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/>
              <a:t>During the implementation phase, the system is developed and installed.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/>
              <a:t>This phase is usually the longest and most expensive part of the process.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356350"/>
            <a:ext cx="3276600" cy="365125"/>
          </a:xfrm>
          <a:noFill/>
        </p:spPr>
        <p:txBody>
          <a:bodyPr/>
          <a:lstStyle>
            <a:lvl1pPr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© Copyright 2011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2223517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12750" y="558800"/>
            <a:ext cx="8119690" cy="85407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The implementation phase has three steps: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160838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b="1" dirty="0">
                <a:solidFill>
                  <a:schemeClr val="hlink"/>
                </a:solidFill>
              </a:rPr>
              <a:t>System Construction</a:t>
            </a:r>
            <a:r>
              <a:rPr lang="en-US" altLang="en-US" dirty="0"/>
              <a:t>: The system is built and tested to make sure it performs as designed.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</a:pPr>
            <a:endParaRPr lang="en-US" altLang="en-US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/>
              <a:t>2. </a:t>
            </a:r>
            <a:r>
              <a:rPr lang="en-US" altLang="en-US" b="1" dirty="0">
                <a:solidFill>
                  <a:schemeClr val="hlink"/>
                </a:solidFill>
              </a:rPr>
              <a:t>Installation</a:t>
            </a:r>
            <a:r>
              <a:rPr lang="en-US" altLang="en-US" dirty="0"/>
              <a:t>: The old system is turned off and the new one is turned on.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/>
              <a:t>3. </a:t>
            </a:r>
            <a:r>
              <a:rPr lang="en-US" altLang="en-US" b="1" dirty="0">
                <a:solidFill>
                  <a:schemeClr val="hlink"/>
                </a:solidFill>
              </a:rPr>
              <a:t>Support Plan</a:t>
            </a:r>
            <a:r>
              <a:rPr lang="en-US" altLang="en-US" dirty="0"/>
              <a:t>: Includes a post-implementation review to provide a way to add future functionality.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01925" y="6356350"/>
            <a:ext cx="3317875" cy="365125"/>
          </a:xfrm>
          <a:noFill/>
        </p:spPr>
        <p:txBody>
          <a:bodyPr/>
          <a:lstStyle>
            <a:lvl1pPr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© Copyright 2011 John Wiley &amp; Sons, Inc.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1-</a:t>
            </a:r>
            <a:fld id="{3E8CB075-6F5F-4266-B2CF-2B243D89F05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14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53" y="2204864"/>
            <a:ext cx="8305800" cy="4425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Identify the steps required for each phase :</a:t>
            </a:r>
          </a:p>
          <a:p>
            <a:pPr lvl="1" eaLnBrk="1" hangingPunct="1"/>
            <a:r>
              <a:rPr lang="en-US" altLang="en-US" dirty="0"/>
              <a:t>Planning: </a:t>
            </a:r>
          </a:p>
          <a:p>
            <a:pPr lvl="1" eaLnBrk="1" hangingPunct="1"/>
            <a:r>
              <a:rPr lang="en-US" altLang="en-US" dirty="0"/>
              <a:t>Analysis:</a:t>
            </a:r>
          </a:p>
          <a:p>
            <a:pPr lvl="1" eaLnBrk="1" hangingPunct="1"/>
            <a:r>
              <a:rPr lang="en-US" altLang="en-US" dirty="0"/>
              <a:t>Design:</a:t>
            </a:r>
          </a:p>
          <a:p>
            <a:pPr lvl="1" eaLnBrk="1" hangingPunct="1"/>
            <a:r>
              <a:rPr lang="en-US" altLang="en-US" dirty="0"/>
              <a:t>Implementation:</a:t>
            </a:r>
          </a:p>
          <a:p>
            <a:pPr marL="0" indent="0" eaLnBrk="1" hangingPunct="1">
              <a:buNone/>
            </a:pPr>
            <a:endParaRPr lang="en-GB" altLang="en-US" sz="2000" dirty="0"/>
          </a:p>
          <a:p>
            <a:pPr eaLnBrk="1" hangingPunct="1"/>
            <a:endParaRPr lang="en-US" altLang="en-US" dirty="0"/>
          </a:p>
        </p:txBody>
      </p:sp>
      <p:pic>
        <p:nvPicPr>
          <p:cNvPr id="4" name="Picture 2" descr="C:\Users\sst3kanize\AppData\Local\Microsoft\Windows\Temporary Internet Files\Content.IE5\L6G8I1FF\MC900383308[1].wmf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2656"/>
            <a:ext cx="2670894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24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Dennis, A., and Wixom, B. H, “Systems Analysis and Design”, 5th  Edition, John Wiley &amp; Sons (2013), Chapter one.</a:t>
            </a:r>
          </a:p>
          <a:p>
            <a:r>
              <a:rPr lang="en-GB" altLang="en-US"/>
              <a:t>Hoffer, V.G. “Essentials of Systems Analysis &amp; Design”, 5th Edition, Pearson (2014)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9454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st3kanize\AppData\Local\Microsoft\Windows\Temporary Internet Files\Content.IE5\L6G8I1FF\MC900383308[1].wmf">
            <a:extLst>
              <a:ext uri="{FF2B5EF4-FFF2-40B4-BE49-F238E27FC236}">
                <a16:creationId xmlns:a16="http://schemas.microsoft.com/office/drawing/2014/main" id="{398C4B36-2587-5F31-6A1A-9CCAB5ED2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10" y="987779"/>
            <a:ext cx="2276856" cy="145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E98D543-3FEC-2475-812C-7630AF541FA5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3392488"/>
            <a:ext cx="6291263" cy="722312"/>
          </a:xfrm>
          <a:prstGeom prst="rect">
            <a:avLst/>
          </a:prstGeom>
        </p:spPr>
        <p:txBody>
          <a:bodyPr/>
          <a:lstStyle>
            <a:lvl1pPr marL="188913" indent="-188913" algn="l" rtl="0" fontAlgn="base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har char="•"/>
              <a:defRPr>
                <a:solidFill>
                  <a:srgbClr val="004D75"/>
                </a:solidFill>
                <a:latin typeface="+mn-lt"/>
                <a:ea typeface="+mn-ea"/>
                <a:cs typeface="+mn-cs"/>
              </a:defRPr>
            </a:lvl1pPr>
            <a:lvl2pPr marL="379413" indent="-188913" algn="l" rtl="0" fontAlgn="base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har char="–"/>
              <a:defRPr sz="1500">
                <a:solidFill>
                  <a:srgbClr val="004D75"/>
                </a:solidFill>
                <a:latin typeface="+mn-lt"/>
              </a:defRPr>
            </a:lvl2pPr>
            <a:lvl3pPr marL="530225" indent="-149225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•"/>
              <a:defRPr sz="1200">
                <a:solidFill>
                  <a:srgbClr val="004D75"/>
                </a:solidFill>
                <a:latin typeface="+mn-lt"/>
              </a:defRPr>
            </a:lvl3pPr>
            <a:lvl4pPr marL="862013" indent="-141288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200">
                <a:solidFill>
                  <a:srgbClr val="004D75"/>
                </a:solidFill>
                <a:latin typeface="+mn-lt"/>
              </a:defRPr>
            </a:lvl4pPr>
            <a:lvl5pPr marL="12350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5pPr>
            <a:lvl6pPr marL="16922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6pPr>
            <a:lvl7pPr marL="21494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7pPr>
            <a:lvl8pPr marL="26066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8pPr>
            <a:lvl9pPr marL="30638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  <a:defRPr/>
            </a:pPr>
            <a:r>
              <a:rPr lang="en-GB" sz="2400" kern="0" dirty="0"/>
              <a:t>What is a system?</a:t>
            </a:r>
          </a:p>
        </p:txBody>
      </p:sp>
    </p:spTree>
    <p:extLst>
      <p:ext uri="{BB962C8B-B14F-4D97-AF65-F5344CB8AC3E}">
        <p14:creationId xmlns:p14="http://schemas.microsoft.com/office/powerpoint/2010/main" val="99620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 system is a set of connected components that function together to achieve a common goal. </a:t>
            </a:r>
          </a:p>
          <a:p>
            <a:endParaRPr lang="en-US" altLang="en-US" dirty="0"/>
          </a:p>
          <a:p>
            <a:r>
              <a:rPr lang="en-US" altLang="en-US" dirty="0"/>
              <a:t>The components of the system are interdependent (the function of one component effects the other one).</a:t>
            </a:r>
          </a:p>
          <a:p>
            <a:endParaRPr lang="en-US" altLang="en-US" dirty="0"/>
          </a:p>
          <a:p>
            <a:r>
              <a:rPr lang="en-US" altLang="en-US" dirty="0"/>
              <a:t>Components interact to achieve the system’s goal.</a:t>
            </a:r>
          </a:p>
          <a:p>
            <a:endParaRPr lang="en-US" altLang="en-US" dirty="0"/>
          </a:p>
          <a:p>
            <a:r>
              <a:rPr lang="en-US" altLang="en-US" dirty="0"/>
              <a:t>A system receives input which is then transformed into output.</a:t>
            </a:r>
          </a:p>
          <a:p>
            <a:pPr lvl="1"/>
            <a:endParaRPr lang="en-US" alt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81962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933C4D8C-FBF3-897D-2D0B-22200E59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8" y="692696"/>
            <a:ext cx="7331723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642" name="Picture 2" descr="C:\Users\sst3kanize\AppData\Local\Microsoft\Windows\Temporary Internet Files\Content.IE5\L6G8I1FF\MC900383308[1].wmf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10" y="987779"/>
            <a:ext cx="2276856" cy="145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82700" y="3392488"/>
            <a:ext cx="6291263" cy="722312"/>
          </a:xfrm>
          <a:prstGeom prst="rect">
            <a:avLst/>
          </a:prstGeom>
        </p:spPr>
        <p:txBody>
          <a:bodyPr/>
          <a:lstStyle>
            <a:lvl1pPr marL="188913" indent="-188913" algn="l" rtl="0" fontAlgn="base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har char="•"/>
              <a:defRPr>
                <a:solidFill>
                  <a:srgbClr val="004D75"/>
                </a:solidFill>
                <a:latin typeface="+mn-lt"/>
                <a:ea typeface="+mn-ea"/>
                <a:cs typeface="+mn-cs"/>
              </a:defRPr>
            </a:lvl1pPr>
            <a:lvl2pPr marL="379413" indent="-188913" algn="l" rtl="0" fontAlgn="base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har char="–"/>
              <a:defRPr sz="1500">
                <a:solidFill>
                  <a:srgbClr val="004D75"/>
                </a:solidFill>
                <a:latin typeface="+mn-lt"/>
              </a:defRPr>
            </a:lvl2pPr>
            <a:lvl3pPr marL="530225" indent="-149225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•"/>
              <a:defRPr sz="1200">
                <a:solidFill>
                  <a:srgbClr val="004D75"/>
                </a:solidFill>
                <a:latin typeface="+mn-lt"/>
              </a:defRPr>
            </a:lvl3pPr>
            <a:lvl4pPr marL="862013" indent="-141288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200">
                <a:solidFill>
                  <a:srgbClr val="004D75"/>
                </a:solidFill>
                <a:latin typeface="+mn-lt"/>
              </a:defRPr>
            </a:lvl4pPr>
            <a:lvl5pPr marL="12350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5pPr>
            <a:lvl6pPr marL="16922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6pPr>
            <a:lvl7pPr marL="21494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7pPr>
            <a:lvl8pPr marL="26066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8pPr>
            <a:lvl9pPr marL="30638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  <a:defRPr/>
            </a:pPr>
            <a:r>
              <a:rPr lang="en-GB" sz="2400" kern="0" dirty="0"/>
              <a:t>What is systems analysis and design?</a:t>
            </a:r>
          </a:p>
        </p:txBody>
      </p:sp>
    </p:spTree>
    <p:extLst>
      <p:ext uri="{BB962C8B-B14F-4D97-AF65-F5344CB8AC3E}">
        <p14:creationId xmlns:p14="http://schemas.microsoft.com/office/powerpoint/2010/main" val="333995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1544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Systems analysis and design is a method used by companies to create and maintain information systems that perform basic business functions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The main goal is to improve the company's systems to help employees accomplish business goals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								[2]</a:t>
            </a:r>
          </a:p>
        </p:txBody>
      </p:sp>
    </p:spTree>
    <p:extLst>
      <p:ext uri="{BB962C8B-B14F-4D97-AF65-F5344CB8AC3E}">
        <p14:creationId xmlns:p14="http://schemas.microsoft.com/office/powerpoint/2010/main" val="309323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st3kanize\AppData\Local\Microsoft\Windows\Temporary Internet Files\Content.IE5\ZAXCJZXK\MP900430657[1]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1787525"/>
            <a:ext cx="3136900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Systems </a:t>
            </a:r>
            <a:r>
              <a:rPr lang="en-US" altLang="en-US" sz="3600" dirty="0">
                <a:solidFill>
                  <a:srgbClr val="FF0000"/>
                </a:solidFill>
              </a:rPr>
              <a:t>Analysis</a:t>
            </a:r>
            <a:r>
              <a:rPr lang="en-US" altLang="en-US" sz="3600" dirty="0"/>
              <a:t> and Design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6119812" cy="38957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In Systems Analysis and Design we study existing systems to formulate the requirements for a new system</a:t>
            </a:r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To do this we ask,</a:t>
            </a:r>
          </a:p>
          <a:p>
            <a:pPr lvl="1" eaLnBrk="1" hangingPunct="1"/>
            <a:r>
              <a:rPr lang="en-US" altLang="en-US" dirty="0"/>
              <a:t>What is the problem with the existing system?</a:t>
            </a:r>
          </a:p>
          <a:p>
            <a:pPr lvl="1" eaLnBrk="1" hangingPunct="1"/>
            <a:r>
              <a:rPr lang="en-US" altLang="en-US" dirty="0"/>
              <a:t>What is the best solution to address this problem?</a:t>
            </a:r>
          </a:p>
          <a:p>
            <a:pPr eaLnBrk="1" hangingPunct="1">
              <a:buFontTx/>
              <a:buNone/>
            </a:pPr>
            <a:endParaRPr lang="en-GB" altLang="en-US" sz="2000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947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642" name="Picture 2" descr="C:\Users\sst3kanize\AppData\Local\Microsoft\Windows\Temporary Internet Files\Content.IE5\L6G8I1FF\MC900383308[1].wmf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10" y="987779"/>
            <a:ext cx="2276856" cy="145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82700" y="3392488"/>
            <a:ext cx="6745684" cy="722312"/>
          </a:xfrm>
          <a:prstGeom prst="rect">
            <a:avLst/>
          </a:prstGeom>
        </p:spPr>
        <p:txBody>
          <a:bodyPr/>
          <a:lstStyle>
            <a:lvl1pPr marL="188913" indent="-188913" algn="l" rtl="0" fontAlgn="base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har char="•"/>
              <a:defRPr>
                <a:solidFill>
                  <a:srgbClr val="004D75"/>
                </a:solidFill>
                <a:latin typeface="+mn-lt"/>
                <a:ea typeface="+mn-ea"/>
                <a:cs typeface="+mn-cs"/>
              </a:defRPr>
            </a:lvl1pPr>
            <a:lvl2pPr marL="379413" indent="-188913" algn="l" rtl="0" fontAlgn="base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har char="–"/>
              <a:defRPr sz="1500">
                <a:solidFill>
                  <a:srgbClr val="004D75"/>
                </a:solidFill>
                <a:latin typeface="+mn-lt"/>
              </a:defRPr>
            </a:lvl2pPr>
            <a:lvl3pPr marL="530225" indent="-149225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•"/>
              <a:defRPr sz="1200">
                <a:solidFill>
                  <a:srgbClr val="004D75"/>
                </a:solidFill>
                <a:latin typeface="+mn-lt"/>
              </a:defRPr>
            </a:lvl3pPr>
            <a:lvl4pPr marL="862013" indent="-141288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200">
                <a:solidFill>
                  <a:srgbClr val="004D75"/>
                </a:solidFill>
                <a:latin typeface="+mn-lt"/>
              </a:defRPr>
            </a:lvl4pPr>
            <a:lvl5pPr marL="12350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5pPr>
            <a:lvl6pPr marL="16922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6pPr>
            <a:lvl7pPr marL="21494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7pPr>
            <a:lvl8pPr marL="26066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8pPr>
            <a:lvl9pPr marL="30638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  <a:defRPr/>
            </a:pPr>
            <a:r>
              <a:rPr lang="en-GB" sz="2400" kern="0" dirty="0"/>
              <a:t>What is systems development life cycle?</a:t>
            </a:r>
          </a:p>
        </p:txBody>
      </p:sp>
    </p:spTree>
    <p:extLst>
      <p:ext uri="{BB962C8B-B14F-4D97-AF65-F5344CB8AC3E}">
        <p14:creationId xmlns:p14="http://schemas.microsoft.com/office/powerpoint/2010/main" val="2791204684"/>
      </p:ext>
    </p:extLst>
  </p:cSld>
  <p:clrMapOvr>
    <a:masterClrMapping/>
  </p:clrMapOvr>
</p:sld>
</file>

<file path=ppt/theme/theme1.xml><?xml version="1.0" encoding="utf-8"?>
<a:theme xmlns:a="http://schemas.openxmlformats.org/drawingml/2006/main" name="UWL PPT_Template May 2013 (3)">
  <a:themeElements>
    <a:clrScheme name="University of West London 1">
      <a:dk1>
        <a:srgbClr val="000000"/>
      </a:dk1>
      <a:lt1>
        <a:sysClr val="window" lastClr="FFFFFF"/>
      </a:lt1>
      <a:dk2>
        <a:srgbClr val="939598"/>
      </a:dk2>
      <a:lt2>
        <a:srgbClr val="BCBEC0"/>
      </a:lt2>
      <a:accent1>
        <a:srgbClr val="BCBEC0"/>
      </a:accent1>
      <a:accent2>
        <a:srgbClr val="CC7B16"/>
      </a:accent2>
      <a:accent3>
        <a:srgbClr val="ED1C24"/>
      </a:accent3>
      <a:accent4>
        <a:srgbClr val="B34215"/>
      </a:accent4>
      <a:accent5>
        <a:srgbClr val="7B0A6B"/>
      </a:accent5>
      <a:accent6>
        <a:srgbClr val="0039A6"/>
      </a:accent6>
      <a:hlink>
        <a:srgbClr val="00AEEF"/>
      </a:hlink>
      <a:folHlink>
        <a:srgbClr val="45196F"/>
      </a:folHlink>
    </a:clrScheme>
    <a:fontScheme name="University of West Lond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a:spPr>
      <a:bodyPr lIns="46800" rIns="46800" rtlCol="0" anchor="ctr">
        <a:noAutofit/>
      </a:bodyPr>
      <a:lstStyle>
        <a:defPPr algn="ctr">
          <a:defRPr sz="18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rtlCol="0">
        <a:spAutoFit/>
      </a:bodyPr>
      <a:lstStyle>
        <a:defPPr>
          <a:spcAft>
            <a:spcPts val="600"/>
          </a:spcAft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CD4B839E6E044EBC1C3559D6F5F9F9" ma:contentTypeVersion="2" ma:contentTypeDescription="Create a new document." ma:contentTypeScope="" ma:versionID="b61c29d5acf332c6ffe38381fa99b26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58beda3639128f09face6fac63f93ec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479A47-A809-48AE-A0D1-578CF08AE7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5726D8-EBA6-4137-8FF4-3C9ECF856578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38A22BA-9A79-4086-A909-6C7E46CD67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UWL PPT_Template May 2013 (3)</Template>
  <TotalTime>1186</TotalTime>
  <Words>994</Words>
  <Application>Microsoft Office PowerPoint</Application>
  <PresentationFormat>On-screen Show (4:3)</PresentationFormat>
  <Paragraphs>134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Lucida Grande</vt:lpstr>
      <vt:lpstr>Trebuchet MS</vt:lpstr>
      <vt:lpstr>Verdana</vt:lpstr>
      <vt:lpstr>Wingdings</vt:lpstr>
      <vt:lpstr>UWL PPT_Template May 2013 (3)</vt:lpstr>
      <vt:lpstr>Introduction to SAD and SDLC</vt:lpstr>
      <vt:lpstr>Learning Objectives</vt:lpstr>
      <vt:lpstr>PowerPoint Presentation</vt:lpstr>
      <vt:lpstr>System</vt:lpstr>
      <vt:lpstr>PowerPoint Presentation</vt:lpstr>
      <vt:lpstr>PowerPoint Presentation</vt:lpstr>
      <vt:lpstr>Answer:</vt:lpstr>
      <vt:lpstr>Systems Analysis and Design</vt:lpstr>
      <vt:lpstr>PowerPoint Presentation</vt:lpstr>
      <vt:lpstr>Systems Development Life Cycle (SDLC)</vt:lpstr>
      <vt:lpstr>SDLC</vt:lpstr>
      <vt:lpstr>SDLC</vt:lpstr>
      <vt:lpstr>THE SYSTEMS DEVELOPMENT LIFE CYCLE (SDLC)</vt:lpstr>
      <vt:lpstr>Phases Common to All SDLCs</vt:lpstr>
      <vt:lpstr>Planning</vt:lpstr>
      <vt:lpstr>Analysis</vt:lpstr>
      <vt:lpstr>The analysis phase has three steps:</vt:lpstr>
      <vt:lpstr>Design</vt:lpstr>
      <vt:lpstr>The design phase has four steps:</vt:lpstr>
      <vt:lpstr>Implementation</vt:lpstr>
      <vt:lpstr>The implementation phase has three steps:</vt:lpstr>
      <vt:lpstr>PowerPoint Presentation</vt:lpstr>
      <vt:lpstr>References</vt:lpstr>
    </vt:vector>
  </TitlesOfParts>
  <Company>University of West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UWL PPT Guidelines</dc:title>
  <dc:creator>University of West London</dc:creator>
  <cp:lastModifiedBy>Jamie Pordoy</cp:lastModifiedBy>
  <cp:revision>110</cp:revision>
  <cp:lastPrinted>2013-02-14T16:28:41Z</cp:lastPrinted>
  <dcterms:created xsi:type="dcterms:W3CDTF">2013-05-09T14:51:02Z</dcterms:created>
  <dcterms:modified xsi:type="dcterms:W3CDTF">2024-06-10T08:10:49Z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0x010100D1CD4B839E6E044EBC1C3559D6F5F9F9</vt:lpwstr>
  </property>
</Properties>
</file>