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4"/>
  </p:notesMasterIdLst>
  <p:handoutMasterIdLst>
    <p:handoutMasterId r:id="rId35"/>
  </p:handoutMasterIdLst>
  <p:sldIdLst>
    <p:sldId id="262" r:id="rId5"/>
    <p:sldId id="330" r:id="rId6"/>
    <p:sldId id="331" r:id="rId7"/>
    <p:sldId id="332" r:id="rId8"/>
    <p:sldId id="333" r:id="rId9"/>
    <p:sldId id="334" r:id="rId10"/>
    <p:sldId id="335" r:id="rId11"/>
    <p:sldId id="336" r:id="rId12"/>
    <p:sldId id="337" r:id="rId13"/>
    <p:sldId id="338" r:id="rId14"/>
    <p:sldId id="339" r:id="rId15"/>
    <p:sldId id="341" r:id="rId16"/>
    <p:sldId id="342" r:id="rId17"/>
    <p:sldId id="343" r:id="rId18"/>
    <p:sldId id="344" r:id="rId19"/>
    <p:sldId id="345" r:id="rId20"/>
    <p:sldId id="346" r:id="rId21"/>
    <p:sldId id="347" r:id="rId22"/>
    <p:sldId id="348" r:id="rId23"/>
    <p:sldId id="349" r:id="rId24"/>
    <p:sldId id="350" r:id="rId25"/>
    <p:sldId id="352" r:id="rId26"/>
    <p:sldId id="351" r:id="rId27"/>
    <p:sldId id="359" r:id="rId28"/>
    <p:sldId id="358" r:id="rId29"/>
    <p:sldId id="362" r:id="rId30"/>
    <p:sldId id="363" r:id="rId31"/>
    <p:sldId id="365" r:id="rId32"/>
    <p:sldId id="368" r:id="rId33"/>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46">
          <p15:clr>
            <a:srgbClr val="A4A3A4"/>
          </p15:clr>
        </p15:guide>
        <p15:guide id="2" pos="258">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CBEB6"/>
    <a:srgbClr val="939598"/>
    <a:srgbClr val="747678"/>
    <a:srgbClr val="CC7B16"/>
    <a:srgbClr val="B34215"/>
    <a:srgbClr val="ED1C24"/>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55" autoAdjust="0"/>
  </p:normalViewPr>
  <p:slideViewPr>
    <p:cSldViewPr>
      <p:cViewPr>
        <p:scale>
          <a:sx n="58" d="100"/>
          <a:sy n="58" d="100"/>
        </p:scale>
        <p:origin x="2429" y="494"/>
      </p:cViewPr>
      <p:guideLst>
        <p:guide orient="horz" pos="346"/>
        <p:guide pos="2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cs typeface="+mn-cs"/>
              </a:defRPr>
            </a:lvl1pPr>
          </a:lstStyle>
          <a:p>
            <a:pPr>
              <a:defRPr/>
            </a:pPr>
            <a:fld id="{C9BA861C-AB24-5C47-A91E-AECAEA16D894}" type="slidenum">
              <a:rPr lang="en-GB"/>
              <a:pPr>
                <a:defRPr/>
              </a:pPr>
              <a:t>‹#›</a:t>
            </a:fld>
            <a:endParaRPr lang="en-GB"/>
          </a:p>
        </p:txBody>
      </p:sp>
    </p:spTree>
    <p:extLst>
      <p:ext uri="{BB962C8B-B14F-4D97-AF65-F5344CB8AC3E}">
        <p14:creationId xmlns:p14="http://schemas.microsoft.com/office/powerpoint/2010/main" val="73930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1FDBDD0-D841-7E44-ADEF-5AAA392F1D74}" type="datetime1">
              <a:rPr lang="en-GB"/>
              <a:pPr>
                <a:defRPr/>
              </a:pPr>
              <a:t>09/06/2024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861487F-BF82-0B49-8565-A425B902F1D9}" type="slidenum">
              <a:rPr lang="en-GB"/>
              <a:pPr>
                <a:defRPr/>
              </a:pPr>
              <a:t>‹#›</a:t>
            </a:fld>
            <a:endParaRPr lang="en-GB"/>
          </a:p>
        </p:txBody>
      </p:sp>
    </p:spTree>
    <p:extLst>
      <p:ext uri="{BB962C8B-B14F-4D97-AF65-F5344CB8AC3E}">
        <p14:creationId xmlns:p14="http://schemas.microsoft.com/office/powerpoint/2010/main" val="23845920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861487F-BF82-0B49-8565-A425B902F1D9}" type="slidenum">
              <a:rPr lang="en-GB" smtClean="0"/>
              <a:pPr>
                <a:defRPr/>
              </a:pPr>
              <a:t>1</a:t>
            </a:fld>
            <a:endParaRPr lang="en-GB"/>
          </a:p>
        </p:txBody>
      </p:sp>
    </p:spTree>
    <p:extLst>
      <p:ext uri="{BB962C8B-B14F-4D97-AF65-F5344CB8AC3E}">
        <p14:creationId xmlns:p14="http://schemas.microsoft.com/office/powerpoint/2010/main" val="181006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58371" name="Rectangle 3"/>
          <p:cNvSpPr>
            <a:spLocks noGrp="1" noChangeArrowheads="1"/>
          </p:cNvSpPr>
          <p:nvPr>
            <p:ph type="dt" sz="quarter" idx="4294967295"/>
          </p:nvPr>
        </p:nvSpPr>
        <p:spPr bwMode="auto">
          <a:xfrm>
            <a:off x="384810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A0C6960A-8B7E-4085-90A7-95CE1D7573AC}"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58372" name="Rectangle 6"/>
          <p:cNvSpPr>
            <a:spLocks noGrp="1" noChangeArrowheads="1"/>
          </p:cNvSpPr>
          <p:nvPr>
            <p:ph type="ftr" sz="quarter" idx="4294967295"/>
          </p:nvPr>
        </p:nvSpPr>
        <p:spPr bwMode="auto">
          <a:xfrm>
            <a:off x="0" y="9409113"/>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xfrm>
            <a:off x="679450" y="4703763"/>
            <a:ext cx="5435600" cy="4459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5554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55299" name="Rectangle 3"/>
          <p:cNvSpPr>
            <a:spLocks noGrp="1" noChangeArrowheads="1"/>
          </p:cNvSpPr>
          <p:nvPr>
            <p:ph type="dt" sz="quarter" idx="4294967295"/>
          </p:nvPr>
        </p:nvSpPr>
        <p:spPr bwMode="auto">
          <a:xfrm>
            <a:off x="384810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1CCFF64-7AA8-4FC9-9F76-37C2A2208C6F}"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55300" name="Rectangle 6"/>
          <p:cNvSpPr>
            <a:spLocks noGrp="1" noChangeArrowheads="1"/>
          </p:cNvSpPr>
          <p:nvPr>
            <p:ph type="ftr" sz="quarter" idx="4294967295"/>
          </p:nvPr>
        </p:nvSpPr>
        <p:spPr bwMode="auto">
          <a:xfrm>
            <a:off x="0" y="9409113"/>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679450" y="4703763"/>
            <a:ext cx="5435600" cy="4459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3053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56323" name="Rectangle 3"/>
          <p:cNvSpPr>
            <a:spLocks noGrp="1" noChangeArrowheads="1"/>
          </p:cNvSpPr>
          <p:nvPr>
            <p:ph type="dt" sz="quarter" idx="4294967295"/>
          </p:nvPr>
        </p:nvSpPr>
        <p:spPr bwMode="auto">
          <a:xfrm>
            <a:off x="384810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81DC6A56-689E-495E-B411-D247738A5ACE}"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56324" name="Rectangle 6"/>
          <p:cNvSpPr>
            <a:spLocks noGrp="1" noChangeArrowheads="1"/>
          </p:cNvSpPr>
          <p:nvPr>
            <p:ph type="ftr" sz="quarter" idx="4294967295"/>
          </p:nvPr>
        </p:nvSpPr>
        <p:spPr bwMode="auto">
          <a:xfrm>
            <a:off x="0" y="9409113"/>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679450" y="4703763"/>
            <a:ext cx="5435600" cy="4459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9293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idx="4294967295"/>
          </p:nvPr>
        </p:nvSpPr>
        <p:spPr bwMode="auto">
          <a:xfrm>
            <a:off x="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57347" name="Rectangle 3"/>
          <p:cNvSpPr>
            <a:spLocks noGrp="1" noChangeArrowheads="1"/>
          </p:cNvSpPr>
          <p:nvPr>
            <p:ph type="dt" sz="quarter" idx="4294967295"/>
          </p:nvPr>
        </p:nvSpPr>
        <p:spPr bwMode="auto">
          <a:xfrm>
            <a:off x="3848100" y="0"/>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56465E2F-4D70-4B5A-A05B-DA893D428BA7}" type="datetime1">
              <a:rPr lang="en-GB" altLang="en-US" sz="1100">
                <a:solidFill>
                  <a:schemeClr val="tx1"/>
                </a:solidFill>
                <a:latin typeface="Arial" panose="020B0604020202020204" pitchFamily="34" charset="0"/>
              </a:rPr>
              <a:pPr/>
              <a:t>09/06/2024</a:t>
            </a:fld>
            <a:endParaRPr lang="en-GB" altLang="en-US" sz="1100">
              <a:solidFill>
                <a:schemeClr val="tx1"/>
              </a:solidFill>
              <a:latin typeface="Arial" panose="020B0604020202020204" pitchFamily="34" charset="0"/>
            </a:endParaRPr>
          </a:p>
        </p:txBody>
      </p:sp>
      <p:sp>
        <p:nvSpPr>
          <p:cNvPr id="57348" name="Rectangle 6"/>
          <p:cNvSpPr>
            <a:spLocks noGrp="1" noChangeArrowheads="1"/>
          </p:cNvSpPr>
          <p:nvPr>
            <p:ph type="ftr" sz="quarter" idx="4294967295"/>
          </p:nvPr>
        </p:nvSpPr>
        <p:spPr bwMode="auto">
          <a:xfrm>
            <a:off x="0" y="9409113"/>
            <a:ext cx="2944813"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a:defRPr sz="2800">
                <a:solidFill>
                  <a:srgbClr val="004D75"/>
                </a:solidFill>
                <a:latin typeface="Verdana" panose="020B0604030504040204" pitchFamily="34" charset="0"/>
                <a:cs typeface="Arial" panose="020B0604020202020204" pitchFamily="34" charset="0"/>
              </a:defRPr>
            </a:lvl1pPr>
            <a:lvl2pPr marL="742950" indent="-285750" defTabSz="873125">
              <a:defRPr sz="2800">
                <a:solidFill>
                  <a:srgbClr val="004D75"/>
                </a:solidFill>
                <a:latin typeface="Verdana" panose="020B0604030504040204" pitchFamily="34" charset="0"/>
                <a:cs typeface="Arial" panose="020B0604020202020204" pitchFamily="34" charset="0"/>
              </a:defRPr>
            </a:lvl2pPr>
            <a:lvl3pPr marL="1143000" indent="-228600" defTabSz="873125">
              <a:defRPr sz="2800">
                <a:solidFill>
                  <a:srgbClr val="004D75"/>
                </a:solidFill>
                <a:latin typeface="Verdana" panose="020B0604030504040204" pitchFamily="34" charset="0"/>
                <a:cs typeface="Arial" panose="020B0604020202020204" pitchFamily="34" charset="0"/>
              </a:defRPr>
            </a:lvl3pPr>
            <a:lvl4pPr marL="1600200" indent="-228600" defTabSz="873125">
              <a:defRPr sz="2800">
                <a:solidFill>
                  <a:srgbClr val="004D75"/>
                </a:solidFill>
                <a:latin typeface="Verdana" panose="020B0604030504040204" pitchFamily="34" charset="0"/>
                <a:cs typeface="Arial" panose="020B0604020202020204" pitchFamily="34" charset="0"/>
              </a:defRPr>
            </a:lvl4pPr>
            <a:lvl5pPr marL="2057400" indent="-228600" defTabSz="873125">
              <a:defRPr sz="2800">
                <a:solidFill>
                  <a:srgbClr val="004D75"/>
                </a:solidFill>
                <a:latin typeface="Verdana" panose="020B0604030504040204" pitchFamily="34" charset="0"/>
                <a:cs typeface="Arial" panose="020B0604020202020204" pitchFamily="34" charset="0"/>
              </a:defRPr>
            </a:lvl5pPr>
            <a:lvl6pPr marL="25146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defTabSz="873125"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679450" y="4703763"/>
            <a:ext cx="5435600" cy="4459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3085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9</a:t>
            </a:fld>
            <a:endParaRPr lang="en-GB"/>
          </a:p>
        </p:txBody>
      </p:sp>
    </p:spTree>
    <p:extLst>
      <p:ext uri="{BB962C8B-B14F-4D97-AF65-F5344CB8AC3E}">
        <p14:creationId xmlns:p14="http://schemas.microsoft.com/office/powerpoint/2010/main" val="232710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11</a:t>
            </a:fld>
            <a:endParaRPr lang="en-GB"/>
          </a:p>
        </p:txBody>
      </p:sp>
    </p:spTree>
    <p:extLst>
      <p:ext uri="{BB962C8B-B14F-4D97-AF65-F5344CB8AC3E}">
        <p14:creationId xmlns:p14="http://schemas.microsoft.com/office/powerpoint/2010/main" val="17352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15</a:t>
            </a:fld>
            <a:endParaRPr lang="en-GB"/>
          </a:p>
        </p:txBody>
      </p:sp>
    </p:spTree>
    <p:extLst>
      <p:ext uri="{BB962C8B-B14F-4D97-AF65-F5344CB8AC3E}">
        <p14:creationId xmlns:p14="http://schemas.microsoft.com/office/powerpoint/2010/main" val="314652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22</a:t>
            </a:fld>
            <a:endParaRPr lang="en-GB"/>
          </a:p>
        </p:txBody>
      </p:sp>
    </p:spTree>
    <p:extLst>
      <p:ext uri="{BB962C8B-B14F-4D97-AF65-F5344CB8AC3E}">
        <p14:creationId xmlns:p14="http://schemas.microsoft.com/office/powerpoint/2010/main" val="54758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4861487F-BF82-0B49-8565-A425B902F1D9}" type="slidenum">
              <a:rPr lang="en-GB" smtClean="0"/>
              <a:pPr>
                <a:defRPr/>
              </a:pPr>
              <a:t>25</a:t>
            </a:fld>
            <a:endParaRPr lang="en-GB"/>
          </a:p>
        </p:txBody>
      </p:sp>
    </p:spTree>
    <p:extLst>
      <p:ext uri="{BB962C8B-B14F-4D97-AF65-F5344CB8AC3E}">
        <p14:creationId xmlns:p14="http://schemas.microsoft.com/office/powerpoint/2010/main" val="174714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3"/>
          <p:cNvGrpSpPr>
            <a:grpSpLocks/>
          </p:cNvGrpSpPr>
          <p:nvPr/>
        </p:nvGrpSpPr>
        <p:grpSpPr bwMode="auto">
          <a:xfrm>
            <a:off x="539750" y="765175"/>
            <a:ext cx="8604250" cy="5743575"/>
            <a:chOff x="539750" y="836613"/>
            <a:chExt cx="8604250" cy="5743575"/>
          </a:xfrm>
        </p:grpSpPr>
        <p:cxnSp>
          <p:nvCxnSpPr>
            <p:cNvPr id="7" name="Straight Connector 6"/>
            <p:cNvCxnSpPr/>
            <p:nvPr/>
          </p:nvCxnSpPr>
          <p:spPr bwMode="auto">
            <a:xfrm flipV="1">
              <a:off x="971550" y="3444876"/>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8" name="Picture 19"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613"/>
              <a:ext cx="2555776" cy="52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bwMode="auto">
            <a:xfrm rot="10800000" flipV="1">
              <a:off x="4643438" y="4508501"/>
              <a:ext cx="2305050" cy="1008062"/>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p:cNvSpPr>
            <p:nvPr/>
          </p:nvSpPr>
          <p:spPr bwMode="auto">
            <a:xfrm>
              <a:off x="3059113" y="4959351"/>
              <a:ext cx="1620837" cy="1620837"/>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1" name="Oval 10"/>
            <p:cNvSpPr>
              <a:spLocks/>
            </p:cNvSpPr>
            <p:nvPr/>
          </p:nvSpPr>
          <p:spPr bwMode="auto">
            <a:xfrm flipH="1">
              <a:off x="3151188" y="4908551"/>
              <a:ext cx="358775" cy="360362"/>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2" name="Straight Connector 11"/>
            <p:cNvCxnSpPr/>
            <p:nvPr/>
          </p:nvCxnSpPr>
          <p:spPr bwMode="auto">
            <a:xfrm rot="10800000">
              <a:off x="1331913" y="5373688"/>
              <a:ext cx="1727200" cy="287338"/>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bwMode="auto">
            <a:xfrm>
              <a:off x="539750" y="4797426"/>
              <a:ext cx="942975" cy="944562"/>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7BCC14A5-C949-6D43-8B6C-9BD3ECF845D9}"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5727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4260" y="1428801"/>
            <a:ext cx="8192888" cy="4448471"/>
          </a:xfrm>
        </p:spPr>
        <p:txBody>
          <a:bodyPr>
            <a:normAutofit/>
          </a:bodyPr>
          <a:lstStyle>
            <a:lvl1pPr>
              <a:lnSpc>
                <a:spcPct val="100000"/>
              </a:lnSpc>
              <a:spcBef>
                <a:spcPts val="600"/>
              </a:spcBef>
              <a:spcAft>
                <a:spcPts val="600"/>
              </a:spcAft>
              <a:buSzPct val="110000"/>
              <a:defRPr sz="2400">
                <a:solidFill>
                  <a:srgbClr val="000000"/>
                </a:solidFill>
              </a:defRPr>
            </a:lvl1pPr>
            <a:lvl2pPr>
              <a:lnSpc>
                <a:spcPct val="100000"/>
              </a:lnSpc>
              <a:spcBef>
                <a:spcPts val="600"/>
              </a:spcBef>
              <a:spcAft>
                <a:spcPts val="600"/>
              </a:spcAft>
              <a:buSzPct val="80000"/>
              <a:defRPr sz="2400">
                <a:solidFill>
                  <a:srgbClr val="000000"/>
                </a:solidFill>
              </a:defRPr>
            </a:lvl2pPr>
            <a:lvl3pPr>
              <a:lnSpc>
                <a:spcPct val="100000"/>
              </a:lnSpc>
              <a:spcBef>
                <a:spcPts val="600"/>
              </a:spcBef>
              <a:spcAft>
                <a:spcPts val="600"/>
              </a:spcAft>
              <a:defRPr sz="2000">
                <a:solidFill>
                  <a:srgbClr val="000000"/>
                </a:solidFill>
              </a:defRPr>
            </a:lvl3pPr>
            <a:lvl4pPr>
              <a:lnSpc>
                <a:spcPct val="100000"/>
              </a:lnSpc>
              <a:spcBef>
                <a:spcPts val="600"/>
              </a:spcBef>
              <a:spcAft>
                <a:spcPts val="600"/>
              </a:spcAft>
              <a:buSzPct val="80000"/>
              <a:buFont typeface="Arial" pitchFamily="34" charset="0"/>
              <a:buChar char="–"/>
              <a:defRPr sz="2000">
                <a:solidFill>
                  <a:srgbClr val="000000"/>
                </a:solidFill>
              </a:defRPr>
            </a:lvl4pPr>
            <a:lvl5pPr>
              <a:lnSpc>
                <a:spcPct val="100000"/>
              </a:lnSpc>
              <a:spcBef>
                <a:spcPts val="600"/>
              </a:spcBef>
              <a:spcAft>
                <a:spcPts val="600"/>
              </a:spcAft>
              <a:defRPr sz="20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9"/>
          <p:cNvSpPr>
            <a:spLocks noGrp="1"/>
          </p:cNvSpPr>
          <p:nvPr>
            <p:ph type="sldNum" sz="quarter" idx="10"/>
          </p:nvPr>
        </p:nvSpPr>
        <p:spPr>
          <a:xfrm>
            <a:off x="8027988" y="6111875"/>
            <a:ext cx="395287" cy="412750"/>
          </a:xfrm>
        </p:spPr>
        <p:txBody>
          <a:bodyPr/>
          <a:lstStyle>
            <a:lvl1pPr>
              <a:defRPr/>
            </a:lvl1pPr>
          </a:lstStyle>
          <a:p>
            <a:pPr>
              <a:defRPr/>
            </a:pPr>
            <a:fld id="{40AC488E-D317-AD4E-9D65-863F647F8AC1}" type="slidenum">
              <a:rPr lang="en-GB"/>
              <a:pPr>
                <a:defRPr/>
              </a:pPr>
              <a:t>‹#›</a:t>
            </a:fld>
            <a:endParaRPr lang="en-GB" dirty="0"/>
          </a:p>
        </p:txBody>
      </p:sp>
      <p:sp>
        <p:nvSpPr>
          <p:cNvPr id="8"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98518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14197"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39341"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8" name="Slide Number Placeholder 14"/>
          <p:cNvSpPr>
            <a:spLocks noGrp="1"/>
          </p:cNvSpPr>
          <p:nvPr>
            <p:ph type="sldNum" sz="quarter" idx="10"/>
          </p:nvPr>
        </p:nvSpPr>
        <p:spPr>
          <a:xfrm>
            <a:off x="8027988" y="6111875"/>
            <a:ext cx="395287" cy="412750"/>
          </a:xfrm>
        </p:spPr>
        <p:txBody>
          <a:bodyPr/>
          <a:lstStyle>
            <a:lvl1pPr>
              <a:defRPr/>
            </a:lvl1pPr>
          </a:lstStyle>
          <a:p>
            <a:pPr>
              <a:defRPr/>
            </a:pPr>
            <a:fld id="{CD05224A-E723-034F-B264-D035F7B9FADC}" type="slidenum">
              <a:rPr lang="en-GB"/>
              <a:pPr>
                <a:defRPr/>
              </a:pPr>
              <a:t>‹#›</a:t>
            </a:fld>
            <a:endParaRPr lang="en-GB" dirty="0"/>
          </a:p>
        </p:txBody>
      </p:sp>
      <p:sp>
        <p:nvSpPr>
          <p:cNvPr id="9" name="Footer Placeholder 15"/>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41495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14197" y="1378090"/>
            <a:ext cx="4102844"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4197" y="2282144"/>
            <a:ext cx="4102844"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62669" y="1378090"/>
            <a:ext cx="4104456"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669" y="2282144"/>
            <a:ext cx="4104456"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12"/>
          <p:cNvSpPr>
            <a:spLocks noGrp="1"/>
          </p:cNvSpPr>
          <p:nvPr>
            <p:ph type="sldNum" sz="quarter" idx="10"/>
          </p:nvPr>
        </p:nvSpPr>
        <p:spPr>
          <a:xfrm>
            <a:off x="8027988" y="6111875"/>
            <a:ext cx="395287" cy="412750"/>
          </a:xfrm>
        </p:spPr>
        <p:txBody>
          <a:bodyPr/>
          <a:lstStyle>
            <a:lvl1pPr>
              <a:defRPr/>
            </a:lvl1pPr>
          </a:lstStyle>
          <a:p>
            <a:pPr>
              <a:defRPr/>
            </a:pPr>
            <a:fld id="{3BCE12E9-F2CA-A140-8857-ECFA0750F372}" type="slidenum">
              <a:rPr lang="en-GB"/>
              <a:pPr>
                <a:defRPr/>
              </a:pPr>
              <a:t>‹#›</a:t>
            </a:fld>
            <a:endParaRPr lang="en-GB" dirty="0"/>
          </a:p>
        </p:txBody>
      </p:sp>
      <p:sp>
        <p:nvSpPr>
          <p:cNvPr id="11" name="Footer Placeholder 16"/>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261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6"/>
          <p:cNvSpPr>
            <a:spLocks noGrp="1"/>
          </p:cNvSpPr>
          <p:nvPr>
            <p:ph type="sldNum" sz="quarter" idx="10"/>
          </p:nvPr>
        </p:nvSpPr>
        <p:spPr>
          <a:xfrm>
            <a:off x="8027988" y="6111875"/>
            <a:ext cx="395287" cy="412750"/>
          </a:xfrm>
        </p:spPr>
        <p:txBody>
          <a:bodyPr/>
          <a:lstStyle>
            <a:lvl1pPr>
              <a:defRPr/>
            </a:lvl1pPr>
          </a:lstStyle>
          <a:p>
            <a:pPr>
              <a:defRPr/>
            </a:pPr>
            <a:fld id="{DF758454-7793-A842-BD01-CB5B37530565}" type="slidenum">
              <a:rPr lang="en-GB"/>
              <a:pPr>
                <a:defRPr/>
              </a:pPr>
              <a:t>‹#›</a:t>
            </a:fld>
            <a:endParaRPr lang="en-GB" dirty="0"/>
          </a:p>
        </p:txBody>
      </p:sp>
      <p:sp>
        <p:nvSpPr>
          <p:cNvPr id="6"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71247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6"/>
          <p:cNvSpPr>
            <a:spLocks noGrp="1"/>
          </p:cNvSpPr>
          <p:nvPr>
            <p:ph type="sldNum" sz="quarter" idx="10"/>
          </p:nvPr>
        </p:nvSpPr>
        <p:spPr>
          <a:xfrm>
            <a:off x="8027988" y="6111875"/>
            <a:ext cx="395287" cy="412750"/>
          </a:xfrm>
        </p:spPr>
        <p:txBody>
          <a:bodyPr/>
          <a:lstStyle>
            <a:lvl1pPr>
              <a:defRPr/>
            </a:lvl1pPr>
          </a:lstStyle>
          <a:p>
            <a:pPr>
              <a:defRPr/>
            </a:pPr>
            <a:fld id="{129A8D54-CBDB-454F-B1E9-AF250448DEA1}" type="slidenum">
              <a:rPr lang="en-GB"/>
              <a:pPr>
                <a:defRPr/>
              </a:pPr>
              <a:t>‹#›</a:t>
            </a:fld>
            <a:endParaRPr lang="en-GB" dirty="0"/>
          </a:p>
        </p:txBody>
      </p:sp>
      <p:sp>
        <p:nvSpPr>
          <p:cNvPr id="4"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714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4929" y="586002"/>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012779" y="586003"/>
            <a:ext cx="3079501" cy="5723318"/>
          </a:xfrm>
        </p:spPr>
        <p:txBody>
          <a:bodyPr>
            <a:normAutofit/>
          </a:bodyPr>
          <a:lstStyle>
            <a:lvl1pPr>
              <a:lnSpc>
                <a:spcPct val="100000"/>
              </a:lnSpc>
              <a:defRPr sz="3200">
                <a:solidFill>
                  <a:srgbClr val="000000"/>
                </a:solidFill>
              </a:defRPr>
            </a:lvl1pPr>
            <a:lvl2pPr>
              <a:lnSpc>
                <a:spcPct val="100000"/>
              </a:lnSpc>
              <a:defRPr sz="2800">
                <a:solidFill>
                  <a:srgbClr val="000000"/>
                </a:solidFill>
              </a:defRPr>
            </a:lvl2pPr>
            <a:lvl3pPr>
              <a:lnSpc>
                <a:spcPct val="100000"/>
              </a:lnSpc>
              <a:defRPr sz="2400">
                <a:solidFill>
                  <a:srgbClr val="000000"/>
                </a:solidFill>
              </a:defRPr>
            </a:lvl3pPr>
            <a:lvl4pPr>
              <a:lnSpc>
                <a:spcPct val="100000"/>
              </a:lnSpc>
              <a:defRPr sz="2000">
                <a:solidFill>
                  <a:srgbClr val="000000"/>
                </a:solidFill>
              </a:defRPr>
            </a:lvl4pPr>
            <a:lvl5pPr>
              <a:lnSpc>
                <a:spcPct val="100000"/>
              </a:lnSpc>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94929" y="1748053"/>
            <a:ext cx="3008313" cy="456126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3EC6AC17-F024-FE46-9BDF-F4B005DB408C}"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8798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5081736"/>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395536" y="893911"/>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395536" y="5648474"/>
            <a:ext cx="5486400" cy="58883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96E7FB07-1377-9148-860E-C37B1B9389E4}"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13482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pic>
        <p:nvPicPr>
          <p:cNvPr id="13" name="Picture 12" descr="paragonUWL_CMYK_300dpi_BLOWUP_small.TIF"/>
          <p:cNvPicPr>
            <a:picLocks noChangeAspect="1"/>
          </p:cNvPicPr>
          <p:nvPr/>
        </p:nvPicPr>
        <p:blipFill>
          <a:blip r:embed="rId2" cstate="screen"/>
          <a:srcRect/>
          <a:stretch>
            <a:fillRect/>
          </a:stretch>
        </p:blipFill>
        <p:spPr bwMode="auto">
          <a:xfrm>
            <a:off x="6660232" y="908720"/>
            <a:ext cx="4988679" cy="4968552"/>
          </a:xfrm>
          <a:prstGeom prst="ellipse">
            <a:avLst/>
          </a:prstGeom>
        </p:spPr>
      </p:pic>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7" name="Picture 16"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22010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670_sized_CMYK copy.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54482" y="896962"/>
            <a:ext cx="4932000" cy="49443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0337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509_cmyk_300_resized.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84904" y="908720"/>
            <a:ext cx="4918191"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3791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_UWL logo">
    <p:spTree>
      <p:nvGrpSpPr>
        <p:cNvPr id="1" name=""/>
        <p:cNvGrpSpPr/>
        <p:nvPr/>
      </p:nvGrpSpPr>
      <p:grpSpPr>
        <a:xfrm>
          <a:off x="0" y="0"/>
          <a:ext cx="0" cy="0"/>
          <a:chOff x="0" y="0"/>
          <a:chExt cx="0" cy="0"/>
        </a:xfrm>
      </p:grpSpPr>
      <p:pic>
        <p:nvPicPr>
          <p:cNvPr id="13" name="Picture 12" descr="_JWB0729_cmyk_300.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90053" y="907260"/>
            <a:ext cx="4915213"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2035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6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6672367" y="912415"/>
            <a:ext cx="4943266" cy="4943266"/>
          </a:xfrm>
          <a:prstGeom prst="ellipse">
            <a:avLst/>
          </a:prstGeom>
          <a:ln w="28575" cmpd="sng">
            <a:solidFill>
              <a:srgbClr val="0039A6"/>
            </a:solidFill>
          </a:ln>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706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Header - no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5" name="Group 19"/>
          <p:cNvGrpSpPr>
            <a:grpSpLocks/>
          </p:cNvGrpSpPr>
          <p:nvPr/>
        </p:nvGrpSpPr>
        <p:grpSpPr bwMode="auto">
          <a:xfrm>
            <a:off x="539750" y="765175"/>
            <a:ext cx="8604250" cy="5743575"/>
            <a:chOff x="539750" y="836712"/>
            <a:chExt cx="8604250" cy="5743476"/>
          </a:xfrm>
        </p:grpSpPr>
        <p:cxnSp>
          <p:nvCxnSpPr>
            <p:cNvPr id="6" name="Straight Connector 5"/>
            <p:cNvCxnSpPr/>
            <p:nvPr/>
          </p:nvCxnSpPr>
          <p:spPr>
            <a:xfrm flipV="1">
              <a:off x="971550" y="3444930"/>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7" name="Picture 22"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712"/>
              <a:ext cx="255577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0800000" flipV="1">
              <a:off x="4643438" y="4508537"/>
              <a:ext cx="2305050" cy="1008045"/>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113" y="4959379"/>
              <a:ext cx="1620837" cy="1620809"/>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188" y="4908580"/>
              <a:ext cx="358775" cy="360356"/>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913" y="5373709"/>
              <a:ext cx="1727200" cy="287333"/>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457"/>
              <a:ext cx="942975" cy="944546"/>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6" y="3463211"/>
            <a:ext cx="5291270"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Footer Placeholder 31"/>
          <p:cNvSpPr>
            <a:spLocks noGrp="1"/>
          </p:cNvSpPr>
          <p:nvPr>
            <p:ph type="ftr" sz="quarter" idx="10"/>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sp>
        <p:nvSpPr>
          <p:cNvPr id="15" name="Slide Number Placeholder 36"/>
          <p:cNvSpPr>
            <a:spLocks noGrp="1"/>
          </p:cNvSpPr>
          <p:nvPr>
            <p:ph type="sldNum" sz="quarter" idx="11"/>
          </p:nvPr>
        </p:nvSpPr>
        <p:spPr>
          <a:xfrm>
            <a:off x="8027988" y="6111875"/>
            <a:ext cx="395287" cy="412750"/>
          </a:xfrm>
        </p:spPr>
        <p:txBody>
          <a:bodyPr/>
          <a:lstStyle>
            <a:lvl1pPr>
              <a:defRPr/>
            </a:lvl1pPr>
          </a:lstStyle>
          <a:p>
            <a:pPr>
              <a:defRPr/>
            </a:pPr>
            <a:fld id="{D13EFCF6-FCF1-FF48-8227-3C3EA4CEF2DA}" type="slidenum">
              <a:rPr lang="en-GB"/>
              <a:pPr>
                <a:defRPr/>
              </a:pPr>
              <a:t>‹#›</a:t>
            </a:fld>
            <a:endParaRPr lang="en-GB" dirty="0"/>
          </a:p>
        </p:txBody>
      </p:sp>
    </p:spTree>
    <p:extLst>
      <p:ext uri="{BB962C8B-B14F-4D97-AF65-F5344CB8AC3E}">
        <p14:creationId xmlns:p14="http://schemas.microsoft.com/office/powerpoint/2010/main" val="29411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_UWL no cogs">
    <p:spTree>
      <p:nvGrpSpPr>
        <p:cNvPr id="1" name=""/>
        <p:cNvGrpSpPr/>
        <p:nvPr/>
      </p:nvGrpSpPr>
      <p:grpSpPr>
        <a:xfrm>
          <a:off x="0" y="0"/>
          <a:ext cx="0" cy="0"/>
          <a:chOff x="0" y="0"/>
          <a:chExt cx="0" cy="0"/>
        </a:xfrm>
      </p:grpSpPr>
      <p:sp>
        <p:nvSpPr>
          <p:cNvPr id="2"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19"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17"/>
          <p:cNvSpPr>
            <a:spLocks noGrp="1"/>
          </p:cNvSpPr>
          <p:nvPr>
            <p:ph type="sldNum" sz="quarter" idx="14"/>
          </p:nvPr>
        </p:nvSpPr>
        <p:spPr>
          <a:xfrm>
            <a:off x="8027988" y="6111875"/>
            <a:ext cx="395287" cy="412750"/>
          </a:xfrm>
        </p:spPr>
        <p:txBody>
          <a:bodyPr/>
          <a:lstStyle>
            <a:lvl1pPr>
              <a:defRPr/>
            </a:lvl1pPr>
          </a:lstStyle>
          <a:p>
            <a:pPr>
              <a:defRPr/>
            </a:pPr>
            <a:fld id="{859388A0-719E-1C40-924E-55DBBB5C8DD1}" type="slidenum">
              <a:rPr lang="en-GB"/>
              <a:pPr>
                <a:defRPr/>
              </a:pPr>
              <a:t>‹#›</a:t>
            </a:fld>
            <a:endParaRPr lang="en-GB" dirty="0"/>
          </a:p>
        </p:txBody>
      </p:sp>
      <p:sp>
        <p:nvSpPr>
          <p:cNvPr id="6" name="Footer Placeholder 19"/>
          <p:cNvSpPr>
            <a:spLocks noGrp="1"/>
          </p:cNvSpPr>
          <p:nvPr>
            <p:ph type="ftr" sz="quarter" idx="15"/>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pic>
        <p:nvPicPr>
          <p:cNvPr id="3" name="Picture 2" descr="logo for powerpoint reduced size .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70618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8"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6"/>
          <p:cNvSpPr>
            <a:spLocks noGrp="1"/>
          </p:cNvSpPr>
          <p:nvPr>
            <p:ph type="sldNum" sz="quarter" idx="14"/>
          </p:nvPr>
        </p:nvSpPr>
        <p:spPr>
          <a:xfrm>
            <a:off x="8027988" y="6111875"/>
            <a:ext cx="395287" cy="412750"/>
          </a:xfrm>
        </p:spPr>
        <p:txBody>
          <a:bodyPr/>
          <a:lstStyle>
            <a:lvl1pPr>
              <a:defRPr/>
            </a:lvl1pPr>
          </a:lstStyle>
          <a:p>
            <a:pPr>
              <a:defRPr/>
            </a:pPr>
            <a:fld id="{2BBC46B0-2223-AB4F-8540-BB29901BEF7A}" type="slidenum">
              <a:rPr lang="en-GB"/>
              <a:pPr>
                <a:defRPr/>
              </a:pPr>
              <a:t>‹#›</a:t>
            </a:fld>
            <a:endParaRPr lang="en-GB" dirty="0"/>
          </a:p>
        </p:txBody>
      </p:sp>
    </p:spTree>
    <p:extLst>
      <p:ext uri="{BB962C8B-B14F-4D97-AF65-F5344CB8AC3E}">
        <p14:creationId xmlns:p14="http://schemas.microsoft.com/office/powerpoint/2010/main" val="3620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468313" y="6326188"/>
            <a:ext cx="8675687"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8012113" y="6092825"/>
            <a:ext cx="468312" cy="468313"/>
          </a:xfrm>
          <a:prstGeom prst="ellipse">
            <a:avLst/>
          </a:prstGeom>
          <a:solidFill>
            <a:schemeClr val="bg1"/>
          </a:solidFill>
          <a:ln w="28575">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solidFill>
                <a:srgbClr val="747678"/>
              </a:solidFill>
              <a:latin typeface="Verdana" pitchFamily="34" charset="0"/>
            </a:endParaRPr>
          </a:p>
        </p:txBody>
      </p:sp>
      <p:sp>
        <p:nvSpPr>
          <p:cNvPr id="1028" name="Title Placeholder 1"/>
          <p:cNvSpPr>
            <a:spLocks noGrp="1"/>
          </p:cNvSpPr>
          <p:nvPr>
            <p:ph type="title"/>
          </p:nvPr>
        </p:nvSpPr>
        <p:spPr bwMode="auto">
          <a:xfrm>
            <a:off x="412750" y="558800"/>
            <a:ext cx="6965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29" name="Text Placeholder 2"/>
          <p:cNvSpPr>
            <a:spLocks noGrp="1"/>
          </p:cNvSpPr>
          <p:nvPr>
            <p:ph type="body" idx="1"/>
          </p:nvPr>
        </p:nvSpPr>
        <p:spPr bwMode="auto">
          <a:xfrm>
            <a:off x="412750" y="1431925"/>
            <a:ext cx="81915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7" name="Rectangle 386"/>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6" name="Straight Connector 15"/>
          <p:cNvCxnSpPr/>
          <p:nvPr/>
        </p:nvCxnSpPr>
        <p:spPr>
          <a:xfrm>
            <a:off x="468313" y="6326188"/>
            <a:ext cx="8675687" cy="0"/>
          </a:xfrm>
          <a:prstGeom prst="line">
            <a:avLst/>
          </a:prstGeom>
          <a:ln w="19050">
            <a:solidFill>
              <a:srgbClr val="6D6E71"/>
            </a:solidFill>
            <a:prstDash val="sysDash"/>
            <a:bevel/>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dirty="0">
              <a:solidFill>
                <a:srgbClr val="747678"/>
              </a:solidFill>
              <a:latin typeface="Arial"/>
              <a:cs typeface="Arial"/>
            </a:endParaRPr>
          </a:p>
        </p:txBody>
      </p:sp>
      <p:sp>
        <p:nvSpPr>
          <p:cNvPr id="9" name="Rectangle 8"/>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3" name="Footer Placeholder 2"/>
          <p:cNvSpPr>
            <a:spLocks noGrp="1"/>
          </p:cNvSpPr>
          <p:nvPr>
            <p:ph type="ftr" sz="quarter" idx="3"/>
          </p:nvPr>
        </p:nvSpPr>
        <p:spPr>
          <a:xfrm>
            <a:off x="412750" y="6332538"/>
            <a:ext cx="2935288" cy="365125"/>
          </a:xfrm>
          <a:prstGeom prst="rect">
            <a:avLst/>
          </a:prstGeom>
        </p:spPr>
        <p:txBody>
          <a:bodyPr vert="horz" lIns="91440" tIns="45720" rIns="91440" bIns="45720" rtlCol="0" anchor="ctr"/>
          <a:lstStyle>
            <a:lvl1pPr algn="l">
              <a:defRPr sz="1000" smtClean="0">
                <a:solidFill>
                  <a:schemeClr val="tx1"/>
                </a:solidFill>
              </a:defRPr>
            </a:lvl1pPr>
          </a:lstStyle>
          <a:p>
            <a:pPr>
              <a:defRPr/>
            </a:pPr>
            <a:r>
              <a:rPr lang="en-GB"/>
              <a:t>© 2015, Mike Murach &amp; Associates, Inc.</a:t>
            </a:r>
            <a:endParaRPr lang="en-GB" dirty="0"/>
          </a:p>
        </p:txBody>
      </p:sp>
      <p:sp>
        <p:nvSpPr>
          <p:cNvPr id="6" name="Slide Number Placeholder 5"/>
          <p:cNvSpPr>
            <a:spLocks noGrp="1"/>
          </p:cNvSpPr>
          <p:nvPr>
            <p:ph type="sldNum" sz="quarter" idx="4"/>
          </p:nvPr>
        </p:nvSpPr>
        <p:spPr>
          <a:xfrm>
            <a:off x="8070850" y="6146800"/>
            <a:ext cx="371475" cy="365125"/>
          </a:xfrm>
          <a:prstGeom prst="rect">
            <a:avLst/>
          </a:prstGeom>
        </p:spPr>
        <p:txBody>
          <a:bodyPr vert="horz" lIns="91440" tIns="45720" rIns="91440" bIns="45720" rtlCol="0" anchor="ctr"/>
          <a:lstStyle>
            <a:lvl1pPr algn="ctr">
              <a:defRPr sz="1000" smtClean="0">
                <a:solidFill>
                  <a:schemeClr val="tx1">
                    <a:tint val="75000"/>
                  </a:schemeClr>
                </a:solidFill>
              </a:defRPr>
            </a:lvl1pPr>
          </a:lstStyle>
          <a:p>
            <a:pPr>
              <a:defRPr/>
            </a:pPr>
            <a:fld id="{6C10E252-3EED-AA4C-9BDF-346BF16C9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66" r:id="rId3"/>
    <p:sldLayoutId id="2147483867" r:id="rId4"/>
    <p:sldLayoutId id="2147483869" r:id="rId5"/>
    <p:sldLayoutId id="2147483868"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hf sldNum="0" hdr="0" ftr="0" dt="0"/>
  <p:txStyles>
    <p:titleStyle>
      <a:lvl1pPr algn="l" rtl="0" eaLnBrk="1" fontAlgn="base" hangingPunct="1">
        <a:spcBef>
          <a:spcPct val="0"/>
        </a:spcBef>
        <a:spcAft>
          <a:spcPct val="0"/>
        </a:spcAft>
        <a:defRPr sz="3600" kern="1200">
          <a:solidFill>
            <a:srgbClr val="0039A6"/>
          </a:solidFill>
          <a:latin typeface="Arial"/>
          <a:ea typeface="ＭＳ Ｐゴシック" charset="0"/>
          <a:cs typeface="Arial"/>
        </a:defRPr>
      </a:lvl1pPr>
      <a:lvl2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2pPr>
      <a:lvl3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3pPr>
      <a:lvl4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4pPr>
      <a:lvl5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b="1">
          <a:solidFill>
            <a:srgbClr val="0039A6"/>
          </a:solidFill>
          <a:latin typeface="Trebuchet MS" pitchFamily="34" charset="0"/>
        </a:defRPr>
      </a:lvl6pPr>
      <a:lvl7pPr marL="914400" algn="l" rtl="0" eaLnBrk="1" fontAlgn="base" hangingPunct="1">
        <a:spcBef>
          <a:spcPct val="0"/>
        </a:spcBef>
        <a:spcAft>
          <a:spcPct val="0"/>
        </a:spcAft>
        <a:defRPr sz="4000" b="1">
          <a:solidFill>
            <a:srgbClr val="0039A6"/>
          </a:solidFill>
          <a:latin typeface="Trebuchet MS" pitchFamily="34" charset="0"/>
        </a:defRPr>
      </a:lvl7pPr>
      <a:lvl8pPr marL="1371600" algn="l" rtl="0" eaLnBrk="1" fontAlgn="base" hangingPunct="1">
        <a:spcBef>
          <a:spcPct val="0"/>
        </a:spcBef>
        <a:spcAft>
          <a:spcPct val="0"/>
        </a:spcAft>
        <a:defRPr sz="4000" b="1">
          <a:solidFill>
            <a:srgbClr val="0039A6"/>
          </a:solidFill>
          <a:latin typeface="Trebuchet MS" pitchFamily="34" charset="0"/>
        </a:defRPr>
      </a:lvl8pPr>
      <a:lvl9pPr marL="1828800" algn="l" rtl="0" eaLnBrk="1" fontAlgn="base" hangingPunct="1">
        <a:spcBef>
          <a:spcPct val="0"/>
        </a:spcBef>
        <a:spcAft>
          <a:spcPct val="0"/>
        </a:spcAft>
        <a:defRPr sz="4000" b="1">
          <a:solidFill>
            <a:srgbClr val="0039A6"/>
          </a:solidFill>
          <a:latin typeface="Trebuchet MS" pitchFamily="34" charset="0"/>
        </a:defRPr>
      </a:lvl9pPr>
    </p:titleStyle>
    <p:bodyStyle>
      <a:lvl1pPr marL="187325" indent="-187325" algn="l" rtl="0" eaLnBrk="1" fontAlgn="base" hangingPunct="1">
        <a:spcBef>
          <a:spcPts val="600"/>
        </a:spcBef>
        <a:spcAft>
          <a:spcPts val="600"/>
        </a:spcAft>
        <a:buSzPct val="110000"/>
        <a:buFont typeface="Arial" charset="0"/>
        <a:buChar char="•"/>
        <a:defRPr sz="2600" kern="1200">
          <a:solidFill>
            <a:srgbClr val="000000"/>
          </a:solidFill>
          <a:latin typeface="Arial"/>
          <a:ea typeface="ＭＳ Ｐゴシック" charset="0"/>
          <a:cs typeface="Arial"/>
        </a:defRPr>
      </a:lvl1pPr>
      <a:lvl2pPr marL="627063" indent="-355600" algn="l" rtl="0" eaLnBrk="1" fontAlgn="base" hangingPunct="1">
        <a:spcBef>
          <a:spcPts val="600"/>
        </a:spcBef>
        <a:spcAft>
          <a:spcPts val="600"/>
        </a:spcAft>
        <a:buSzPct val="100000"/>
        <a:buFont typeface="Lucida Grande" charset="0"/>
        <a:buChar char="­"/>
        <a:defRPr sz="2400" kern="1200">
          <a:solidFill>
            <a:srgbClr val="000000"/>
          </a:solidFill>
          <a:latin typeface="Arial"/>
          <a:ea typeface="ＭＳ Ｐゴシック" charset="0"/>
          <a:cs typeface="Arial"/>
        </a:defRPr>
      </a:lvl2pPr>
      <a:lvl3pPr marL="1084263" indent="-373063"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3pPr>
      <a:lvl4pPr marL="1338263" indent="-254000"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4pPr>
      <a:lvl5pPr marL="1608138" indent="-269875"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57250" y="1873250"/>
            <a:ext cx="5299075" cy="1470025"/>
          </a:xfrm>
          <a:ln w="9525"/>
          <a:extLst>
            <a:ext uri="{91240B29-F687-4F45-9708-019B960494DF}">
              <a14:hiddenLine xmlns:a14="http://schemas.microsoft.com/office/drawing/2010/main" w="6350">
                <a:solidFill>
                  <a:srgbClr val="000000"/>
                </a:solidFill>
                <a:miter lim="800000"/>
                <a:headEnd/>
                <a:tailEnd/>
              </a14:hiddenLine>
            </a:ext>
          </a:extLst>
        </p:spPr>
        <p:txBody>
          <a:bodyPr>
            <a:normAutofit/>
          </a:bodyPr>
          <a:lstStyle/>
          <a:p>
            <a:pPr eaLnBrk="1" hangingPunct="1"/>
            <a:r>
              <a:rPr lang="en-GB" dirty="0">
                <a:latin typeface="Arial" charset="0"/>
              </a:rPr>
              <a:t>Software Development Methodology</a:t>
            </a:r>
          </a:p>
        </p:txBody>
      </p:sp>
      <p:sp>
        <p:nvSpPr>
          <p:cNvPr id="16386" name="Subtitle 1"/>
          <p:cNvSpPr>
            <a:spLocks noGrp="1"/>
          </p:cNvSpPr>
          <p:nvPr>
            <p:ph type="subTitle" idx="1"/>
          </p:nvPr>
        </p:nvSpPr>
        <p:spPr>
          <a:xfrm>
            <a:off x="865188" y="3463925"/>
            <a:ext cx="5291137" cy="1752600"/>
          </a:xfrm>
        </p:spPr>
        <p:txBody>
          <a:bodyPr>
            <a:normAutofit/>
          </a:bodyPr>
          <a:lstStyle/>
          <a:p>
            <a:pPr eaLnBrk="1" hangingPunct="1"/>
            <a:r>
              <a:rPr lang="en-GB" dirty="0">
                <a:latin typeface="Arial" charset="0"/>
              </a:rPr>
              <a:t>School of Computing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60350"/>
            <a:ext cx="8305800" cy="1066800"/>
          </a:xfrm>
        </p:spPr>
        <p:txBody>
          <a:bodyPr/>
          <a:lstStyle/>
          <a:p>
            <a:pPr eaLnBrk="1" hangingPunct="1"/>
            <a:r>
              <a:rPr lang="en-US" altLang="en-US"/>
              <a:t>Parallel Development</a:t>
            </a:r>
          </a:p>
        </p:txBody>
      </p:sp>
      <p:sp>
        <p:nvSpPr>
          <p:cNvPr id="19459"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19460" name="Content Placeholder 5" descr="ftp://pmcfadden2:jws&amp;zi$@ftp.wiley.com/pmcfadden2/Dennis.SAD.4e/JPEGS/jpge_300_dpi/Ch02/fig_02_03.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683568" y="1685131"/>
            <a:ext cx="7162800" cy="4313238"/>
          </a:xfrm>
        </p:spPr>
      </p:pic>
    </p:spTree>
    <p:extLst>
      <p:ext uri="{BB962C8B-B14F-4D97-AF65-F5344CB8AC3E}">
        <p14:creationId xmlns:p14="http://schemas.microsoft.com/office/powerpoint/2010/main" val="13219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a:t>Parallel Development</a:t>
            </a:r>
          </a:p>
        </p:txBody>
      </p:sp>
      <p:sp>
        <p:nvSpPr>
          <p:cNvPr id="3" name="Content Placeholder 2"/>
          <p:cNvSpPr>
            <a:spLocks noGrp="1"/>
          </p:cNvSpPr>
          <p:nvPr>
            <p:ph idx="1"/>
          </p:nvPr>
        </p:nvSpPr>
        <p:spPr>
          <a:xfrm>
            <a:off x="381000" y="1447800"/>
            <a:ext cx="8305800" cy="4278313"/>
          </a:xfrm>
        </p:spPr>
        <p:txBody>
          <a:bodyPr>
            <a:noAutofit/>
          </a:bodyPr>
          <a:lstStyle/>
          <a:p>
            <a:pPr marL="457200" indent="-457200">
              <a:buFont typeface="+mj-lt"/>
              <a:buAutoNum type="arabicPeriod"/>
              <a:defRPr/>
            </a:pPr>
            <a:r>
              <a:rPr lang="en-GB" dirty="0"/>
              <a:t>Instead of doing the design and implementation in sequence, a general design for the whole system is performed. </a:t>
            </a:r>
          </a:p>
          <a:p>
            <a:pPr marL="457200" indent="-457200">
              <a:buFont typeface="+mj-lt"/>
              <a:buAutoNum type="arabicPeriod"/>
              <a:defRPr/>
            </a:pPr>
            <a:r>
              <a:rPr lang="en-GB" dirty="0"/>
              <a:t>The project is divided into a series of </a:t>
            </a:r>
            <a:r>
              <a:rPr lang="en-GB" b="1" dirty="0">
                <a:solidFill>
                  <a:srgbClr val="FF0000"/>
                </a:solidFill>
              </a:rPr>
              <a:t>subprojects</a:t>
            </a:r>
            <a:r>
              <a:rPr lang="en-GB" dirty="0"/>
              <a:t> that run in parallel.</a:t>
            </a:r>
          </a:p>
          <a:p>
            <a:pPr marL="457200" indent="-457200">
              <a:buFont typeface="+mj-lt"/>
              <a:buAutoNum type="arabicPeriod"/>
              <a:defRPr/>
            </a:pPr>
            <a:r>
              <a:rPr lang="en-GB" dirty="0"/>
              <a:t>Once all subprojects are complete there is a </a:t>
            </a:r>
            <a:r>
              <a:rPr lang="en-GB" b="1" dirty="0">
                <a:solidFill>
                  <a:srgbClr val="FF0000"/>
                </a:solidFill>
              </a:rPr>
              <a:t>final integration,</a:t>
            </a:r>
            <a:r>
              <a:rPr lang="en-GB" dirty="0"/>
              <a:t> and the system is delivered.</a:t>
            </a:r>
          </a:p>
        </p:txBody>
      </p:sp>
    </p:spTree>
    <p:extLst>
      <p:ext uri="{BB962C8B-B14F-4D97-AF65-F5344CB8AC3E}">
        <p14:creationId xmlns:p14="http://schemas.microsoft.com/office/powerpoint/2010/main" val="406526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V-model</a:t>
            </a:r>
          </a:p>
        </p:txBody>
      </p:sp>
      <p:sp>
        <p:nvSpPr>
          <p:cNvPr id="22531"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22532" name="Content Placeholder 5" descr="ftp://pmcfadden2:jws&amp;zi$@ftp.wiley.com/pmcfadden2/Dennis.SAD.4e/JPEGS/jpge_300_dpi/Ch02/fig_02_04.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1695450" y="1628800"/>
            <a:ext cx="5753100" cy="4160837"/>
          </a:xfrm>
        </p:spPr>
      </p:pic>
    </p:spTree>
    <p:extLst>
      <p:ext uri="{BB962C8B-B14F-4D97-AF65-F5344CB8AC3E}">
        <p14:creationId xmlns:p14="http://schemas.microsoft.com/office/powerpoint/2010/main" val="398453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normAutofit/>
          </a:bodyPr>
          <a:lstStyle/>
          <a:p>
            <a:r>
              <a:rPr lang="en-GB" altLang="en-US" dirty="0"/>
              <a:t>The V-model is another variation of waterfall method that focuses on </a:t>
            </a:r>
            <a:r>
              <a:rPr lang="en-GB" altLang="en-US" dirty="0">
                <a:solidFill>
                  <a:srgbClr val="FF0000"/>
                </a:solidFill>
              </a:rPr>
              <a:t>testing</a:t>
            </a:r>
            <a:r>
              <a:rPr lang="en-GB" altLang="en-US" dirty="0"/>
              <a:t>. </a:t>
            </a:r>
          </a:p>
          <a:p>
            <a:r>
              <a:rPr lang="en-GB" altLang="en-US" dirty="0"/>
              <a:t>The development processes on the left-hand slope of the V defines requirements and components </a:t>
            </a:r>
          </a:p>
          <a:p>
            <a:r>
              <a:rPr lang="en-GB" altLang="en-US" dirty="0"/>
              <a:t>Requirements are specified and components are designed, with adjacent testing also defined.</a:t>
            </a:r>
          </a:p>
          <a:p>
            <a:r>
              <a:rPr lang="en-GB" altLang="en-US" dirty="0"/>
              <a:t>The code is written at the base. On the right upward-slope, the model tests the components. </a:t>
            </a:r>
          </a:p>
          <a:p>
            <a:r>
              <a:rPr lang="en-GB" altLang="en-US" dirty="0"/>
              <a:t>Each level of testing is linked to a part of the analysis or design phase. </a:t>
            </a:r>
          </a:p>
        </p:txBody>
      </p:sp>
      <p:sp>
        <p:nvSpPr>
          <p:cNvPr id="23554" name="Title 1"/>
          <p:cNvSpPr>
            <a:spLocks noGrp="1"/>
          </p:cNvSpPr>
          <p:nvPr>
            <p:ph type="title"/>
          </p:nvPr>
        </p:nvSpPr>
        <p:spPr/>
        <p:txBody>
          <a:bodyPr/>
          <a:lstStyle/>
          <a:p>
            <a:r>
              <a:rPr lang="en-GB" altLang="en-US"/>
              <a:t>V-model</a:t>
            </a:r>
          </a:p>
        </p:txBody>
      </p:sp>
    </p:spTree>
    <p:extLst>
      <p:ext uri="{BB962C8B-B14F-4D97-AF65-F5344CB8AC3E}">
        <p14:creationId xmlns:p14="http://schemas.microsoft.com/office/powerpoint/2010/main" val="150414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GB" altLang="en-US" dirty="0"/>
              <a:t>It still suffers from the inflexibility of the waterfall development process and is not always appropriate for the dynamic nature of business due to rapid change</a:t>
            </a:r>
          </a:p>
          <a:p>
            <a:pPr marL="0" indent="0">
              <a:buNone/>
            </a:pPr>
            <a:endParaRPr lang="en-GB" altLang="en-US" dirty="0"/>
          </a:p>
        </p:txBody>
      </p:sp>
      <p:sp>
        <p:nvSpPr>
          <p:cNvPr id="24578" name="Title 1"/>
          <p:cNvSpPr>
            <a:spLocks noGrp="1"/>
          </p:cNvSpPr>
          <p:nvPr>
            <p:ph type="title"/>
          </p:nvPr>
        </p:nvSpPr>
        <p:spPr/>
        <p:txBody>
          <a:bodyPr/>
          <a:lstStyle/>
          <a:p>
            <a:r>
              <a:rPr lang="en-GB" altLang="en-US"/>
              <a:t>Drawback to V-model</a:t>
            </a:r>
          </a:p>
        </p:txBody>
      </p:sp>
      <p:pic>
        <p:nvPicPr>
          <p:cNvPr id="24580" name="Content Placeholder 5" descr="ftp://pmcfadden2:jws&amp;zi$@ftp.wiley.com/pmcfadden2/Dennis.SAD.4e/JPEGS/jpge_300_dpi/Ch02/fig_02_04.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03847" y="3555702"/>
            <a:ext cx="3606527" cy="2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79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12750" y="558800"/>
            <a:ext cx="8274050" cy="854075"/>
          </a:xfrm>
        </p:spPr>
        <p:txBody>
          <a:bodyPr/>
          <a:lstStyle/>
          <a:p>
            <a:r>
              <a:rPr lang="en-GB" altLang="en-US" dirty="0"/>
              <a:t>Rapid Application Development (RAD)</a:t>
            </a:r>
          </a:p>
        </p:txBody>
      </p:sp>
      <p:sp>
        <p:nvSpPr>
          <p:cNvPr id="25603" name="Content Placeholder 2"/>
          <p:cNvSpPr>
            <a:spLocks noGrp="1"/>
          </p:cNvSpPr>
          <p:nvPr>
            <p:ph idx="1"/>
          </p:nvPr>
        </p:nvSpPr>
        <p:spPr>
          <a:xfrm>
            <a:off x="381000" y="1526058"/>
            <a:ext cx="8305800" cy="4567238"/>
          </a:xfrm>
        </p:spPr>
        <p:txBody>
          <a:bodyPr>
            <a:normAutofit fontScale="92500" lnSpcReduction="20000"/>
          </a:bodyPr>
          <a:lstStyle/>
          <a:p>
            <a:r>
              <a:rPr lang="en-GB" altLang="en-US" sz="2000" dirty="0"/>
              <a:t>RAD incorporates </a:t>
            </a:r>
            <a:r>
              <a:rPr lang="en-GB" altLang="en-US" sz="2000" b="1" dirty="0">
                <a:solidFill>
                  <a:srgbClr val="FF0000"/>
                </a:solidFill>
              </a:rPr>
              <a:t>special techniques and computer tools </a:t>
            </a:r>
            <a:r>
              <a:rPr lang="en-GB" altLang="en-US" sz="2000" dirty="0"/>
              <a:t>to speed up the </a:t>
            </a:r>
            <a:r>
              <a:rPr lang="en-GB" altLang="en-US" sz="2000" dirty="0" err="1"/>
              <a:t>SDLC</a:t>
            </a:r>
            <a:r>
              <a:rPr lang="en-GB" altLang="en-US" sz="2000" dirty="0"/>
              <a:t> phases in order to get evaluation and feedback:</a:t>
            </a:r>
          </a:p>
          <a:p>
            <a:pPr lvl="1"/>
            <a:r>
              <a:rPr lang="en-GB" altLang="en-US" sz="1800" dirty="0"/>
              <a:t>CASE (Computer-Aided Software Engineering) tools;</a:t>
            </a:r>
          </a:p>
          <a:p>
            <a:pPr lvl="1"/>
            <a:r>
              <a:rPr lang="en-GB" altLang="en-US" sz="1800" dirty="0" err="1"/>
              <a:t>JAD</a:t>
            </a:r>
            <a:r>
              <a:rPr lang="en-GB" altLang="en-US" sz="1800" dirty="0"/>
              <a:t> (Joint Application development) sessions;</a:t>
            </a:r>
          </a:p>
          <a:p>
            <a:pPr lvl="1"/>
            <a:r>
              <a:rPr lang="en-GB" altLang="en-US" sz="1800" dirty="0"/>
              <a:t>High level Programming Languages.</a:t>
            </a:r>
          </a:p>
          <a:p>
            <a:pPr lvl="1"/>
            <a:endParaRPr lang="en-GB" altLang="en-US" sz="100" dirty="0"/>
          </a:p>
          <a:p>
            <a:r>
              <a:rPr lang="en-GB" altLang="en-US" sz="2000" dirty="0"/>
              <a:t>Users’ expectations can be identified, and system requirements may expand during the project.</a:t>
            </a:r>
          </a:p>
          <a:p>
            <a:endParaRPr lang="en-GB" altLang="en-US" sz="2000" dirty="0"/>
          </a:p>
          <a:p>
            <a:r>
              <a:rPr lang="en-GB" altLang="en-US" sz="2000" dirty="0"/>
              <a:t>RAD can be conducted using:</a:t>
            </a:r>
          </a:p>
          <a:p>
            <a:pPr lvl="1"/>
            <a:r>
              <a:rPr lang="en-GB" altLang="en-US" sz="2000" dirty="0"/>
              <a:t>Iterative development</a:t>
            </a:r>
          </a:p>
          <a:p>
            <a:pPr lvl="1"/>
            <a:r>
              <a:rPr lang="en-GB" altLang="en-US" sz="2000" dirty="0"/>
              <a:t>System prototyping</a:t>
            </a:r>
          </a:p>
          <a:p>
            <a:pPr lvl="1"/>
            <a:r>
              <a:rPr lang="en-GB" altLang="en-US" sz="2000" dirty="0"/>
              <a:t>Throwaway prototyping (</a:t>
            </a:r>
            <a:r>
              <a:rPr lang="en-US" altLang="en-US" sz="2000" dirty="0"/>
              <a:t>system is built quickly to gather feedback</a:t>
            </a:r>
            <a:r>
              <a:rPr lang="en-GB" altLang="en-US" sz="2000" dirty="0"/>
              <a:t>)</a:t>
            </a:r>
          </a:p>
        </p:txBody>
      </p:sp>
    </p:spTree>
    <p:extLst>
      <p:ext uri="{BB962C8B-B14F-4D97-AF65-F5344CB8AC3E}">
        <p14:creationId xmlns:p14="http://schemas.microsoft.com/office/powerpoint/2010/main" val="69221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8642"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89903" y="1628800"/>
            <a:ext cx="2276856" cy="1453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1282700" y="3392488"/>
            <a:ext cx="6291263" cy="722312"/>
          </a:xfrm>
          <a:prstGeom prst="rect">
            <a:avLst/>
          </a:prstGeom>
        </p:spPr>
        <p:txBody>
          <a:bodyPr/>
          <a:lstStyle>
            <a:lvl1pPr marL="188913" indent="-188913" algn="l" rtl="0" fontAlgn="base">
              <a:lnSpc>
                <a:spcPct val="110000"/>
              </a:lnSpc>
              <a:spcBef>
                <a:spcPct val="30000"/>
              </a:spcBef>
              <a:spcAft>
                <a:spcPct val="20000"/>
              </a:spcAft>
              <a:buChar char="•"/>
              <a:defRPr>
                <a:solidFill>
                  <a:srgbClr val="004D75"/>
                </a:solidFill>
                <a:latin typeface="+mn-lt"/>
                <a:ea typeface="+mn-ea"/>
                <a:cs typeface="+mn-cs"/>
              </a:defRPr>
            </a:lvl1pPr>
            <a:lvl2pPr marL="379413" indent="-188913" algn="l" rtl="0" fontAlgn="base">
              <a:lnSpc>
                <a:spcPct val="90000"/>
              </a:lnSpc>
              <a:spcBef>
                <a:spcPct val="20000"/>
              </a:spcBef>
              <a:spcAft>
                <a:spcPct val="10000"/>
              </a:spcAft>
              <a:buChar char="–"/>
              <a:defRPr sz="1500">
                <a:solidFill>
                  <a:srgbClr val="004D75"/>
                </a:solidFill>
                <a:latin typeface="+mn-lt"/>
              </a:defRPr>
            </a:lvl2pPr>
            <a:lvl3pPr marL="530225" indent="-149225" algn="l" rtl="0" fontAlgn="base">
              <a:lnSpc>
                <a:spcPct val="90000"/>
              </a:lnSpc>
              <a:spcBef>
                <a:spcPct val="20000"/>
              </a:spcBef>
              <a:spcAft>
                <a:spcPct val="20000"/>
              </a:spcAft>
              <a:buChar char="•"/>
              <a:defRPr sz="1200">
                <a:solidFill>
                  <a:srgbClr val="004D75"/>
                </a:solidFill>
                <a:latin typeface="+mn-lt"/>
              </a:defRPr>
            </a:lvl3pPr>
            <a:lvl4pPr marL="862013" indent="-141288" algn="l" rtl="0" fontAlgn="base">
              <a:lnSpc>
                <a:spcPct val="90000"/>
              </a:lnSpc>
              <a:spcBef>
                <a:spcPct val="20000"/>
              </a:spcBef>
              <a:spcAft>
                <a:spcPct val="20000"/>
              </a:spcAft>
              <a:buChar char="–"/>
              <a:defRPr sz="1200">
                <a:solidFill>
                  <a:srgbClr val="004D75"/>
                </a:solidFill>
                <a:latin typeface="+mn-lt"/>
              </a:defRPr>
            </a:lvl4pPr>
            <a:lvl5pPr marL="1235075" indent="-182563" algn="l" rtl="0" fontAlgn="base">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gn="ctr" eaLnBrk="1" hangingPunct="1">
              <a:buFontTx/>
              <a:buNone/>
              <a:defRPr/>
            </a:pPr>
            <a:r>
              <a:rPr lang="en-GB" sz="2400" kern="0" dirty="0"/>
              <a:t>What is JAD?</a:t>
            </a:r>
          </a:p>
        </p:txBody>
      </p:sp>
    </p:spTree>
    <p:extLst>
      <p:ext uri="{BB962C8B-B14F-4D97-AF65-F5344CB8AC3E}">
        <p14:creationId xmlns:p14="http://schemas.microsoft.com/office/powerpoint/2010/main" val="396775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t>Answer</a:t>
            </a:r>
          </a:p>
        </p:txBody>
      </p:sp>
      <p:sp>
        <p:nvSpPr>
          <p:cNvPr id="27651" name="Content Placeholder 2"/>
          <p:cNvSpPr>
            <a:spLocks noGrp="1"/>
          </p:cNvSpPr>
          <p:nvPr>
            <p:ph idx="1"/>
          </p:nvPr>
        </p:nvSpPr>
        <p:spPr>
          <a:xfrm>
            <a:off x="381000" y="1447800"/>
            <a:ext cx="8305800" cy="1446213"/>
          </a:xfrm>
        </p:spPr>
        <p:txBody>
          <a:bodyPr/>
          <a:lstStyle/>
          <a:p>
            <a:pPr marL="0" indent="0">
              <a:buFontTx/>
              <a:buNone/>
            </a:pPr>
            <a:r>
              <a:rPr lang="en-GB" altLang="en-US" sz="2000"/>
              <a:t>Joint Application Design (JAD) is a group process involving users and systems development staff in which all parties discuss the needs for an information system and reach a shared understanding. [2]</a:t>
            </a:r>
          </a:p>
        </p:txBody>
      </p:sp>
    </p:spTree>
    <p:extLst>
      <p:ext uri="{BB962C8B-B14F-4D97-AF65-F5344CB8AC3E}">
        <p14:creationId xmlns:p14="http://schemas.microsoft.com/office/powerpoint/2010/main" val="325907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t>RAD: Iterative Development</a:t>
            </a:r>
          </a:p>
        </p:txBody>
      </p:sp>
      <p:sp>
        <p:nvSpPr>
          <p:cNvPr id="28675"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28676" name="Content Placeholder 5" descr="ftp://pmcfadden2:jws&amp;zi$@ftp.wiley.com/pmcfadden2/Dennis.SAD.4e/JPEGS/jpge_300_dpi/Ch02/fig_02_05.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1143000" y="1555650"/>
            <a:ext cx="6858000" cy="4465638"/>
          </a:xfrm>
        </p:spPr>
      </p:pic>
    </p:spTree>
    <p:extLst>
      <p:ext uri="{BB962C8B-B14F-4D97-AF65-F5344CB8AC3E}">
        <p14:creationId xmlns:p14="http://schemas.microsoft.com/office/powerpoint/2010/main" val="113454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a:bodyPr>
          <a:lstStyle/>
          <a:p>
            <a:r>
              <a:rPr lang="en-GB" altLang="en-US" dirty="0"/>
              <a:t>Breaks the overall project into a series of versions that are developed sequentially.</a:t>
            </a:r>
          </a:p>
          <a:p>
            <a:endParaRPr lang="en-GB" altLang="en-US" dirty="0"/>
          </a:p>
          <a:p>
            <a:r>
              <a:rPr lang="en-GB" altLang="en-US" dirty="0"/>
              <a:t>The most important and fundamental requirements are bundled into the first version of the system.</a:t>
            </a:r>
          </a:p>
          <a:p>
            <a:endParaRPr lang="en-GB" altLang="en-US" dirty="0"/>
          </a:p>
          <a:p>
            <a:r>
              <a:rPr lang="en-GB" altLang="en-US" dirty="0"/>
              <a:t>This version is developed quickly by a mini-waterfall process and once implemented the users can provide valuable feedback to be incorporated into the next version of the system.</a:t>
            </a:r>
          </a:p>
        </p:txBody>
      </p:sp>
      <p:sp>
        <p:nvSpPr>
          <p:cNvPr id="29698" name="Title 1"/>
          <p:cNvSpPr>
            <a:spLocks noGrp="1"/>
          </p:cNvSpPr>
          <p:nvPr>
            <p:ph type="title"/>
          </p:nvPr>
        </p:nvSpPr>
        <p:spPr/>
        <p:txBody>
          <a:bodyPr/>
          <a:lstStyle/>
          <a:p>
            <a:r>
              <a:rPr lang="en-GB" altLang="en-US"/>
              <a:t>Iterative development</a:t>
            </a:r>
          </a:p>
        </p:txBody>
      </p:sp>
    </p:spTree>
    <p:extLst>
      <p:ext uri="{BB962C8B-B14F-4D97-AF65-F5344CB8AC3E}">
        <p14:creationId xmlns:p14="http://schemas.microsoft.com/office/powerpoint/2010/main" val="188906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GB" altLang="en-US" dirty="0"/>
              <a:t>When planning the software, it is also decided what software development methodology should be used…</a:t>
            </a:r>
          </a:p>
        </p:txBody>
      </p:sp>
      <p:sp>
        <p:nvSpPr>
          <p:cNvPr id="11266" name="Title 1"/>
          <p:cNvSpPr>
            <a:spLocks noGrp="1"/>
          </p:cNvSpPr>
          <p:nvPr>
            <p:ph type="title"/>
          </p:nvPr>
        </p:nvSpPr>
        <p:spPr>
          <a:xfrm>
            <a:off x="412750" y="558800"/>
            <a:ext cx="8204398" cy="854075"/>
          </a:xfrm>
        </p:spPr>
        <p:txBody>
          <a:bodyPr/>
          <a:lstStyle/>
          <a:p>
            <a:r>
              <a:rPr lang="en-GB" altLang="en-US" dirty="0"/>
              <a:t>Software Development Methodology</a:t>
            </a:r>
          </a:p>
        </p:txBody>
      </p:sp>
      <p:pic>
        <p:nvPicPr>
          <p:cNvPr id="11268" name="Content Placeholder 5" descr="ftp://pmcfadden2:jws&amp;zi$@ftp.wiley.com/pmcfadden2/Dennis.SAD.4e/JPEGS/jpge_300_dpi/Ch02/fig_02_05.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95513" y="2917825"/>
            <a:ext cx="434816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01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8642"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89903" y="1628800"/>
            <a:ext cx="2276856" cy="1453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1282700" y="3392488"/>
            <a:ext cx="6291263" cy="722312"/>
          </a:xfrm>
          <a:prstGeom prst="rect">
            <a:avLst/>
          </a:prstGeom>
        </p:spPr>
        <p:txBody>
          <a:bodyPr/>
          <a:lstStyle>
            <a:lvl1pPr marL="188913" indent="-188913" algn="l" rtl="0" fontAlgn="base">
              <a:lnSpc>
                <a:spcPct val="110000"/>
              </a:lnSpc>
              <a:spcBef>
                <a:spcPct val="30000"/>
              </a:spcBef>
              <a:spcAft>
                <a:spcPct val="20000"/>
              </a:spcAft>
              <a:buChar char="•"/>
              <a:defRPr>
                <a:solidFill>
                  <a:srgbClr val="004D75"/>
                </a:solidFill>
                <a:latin typeface="+mn-lt"/>
                <a:ea typeface="+mn-ea"/>
                <a:cs typeface="+mn-cs"/>
              </a:defRPr>
            </a:lvl1pPr>
            <a:lvl2pPr marL="379413" indent="-188913" algn="l" rtl="0" fontAlgn="base">
              <a:lnSpc>
                <a:spcPct val="90000"/>
              </a:lnSpc>
              <a:spcBef>
                <a:spcPct val="20000"/>
              </a:spcBef>
              <a:spcAft>
                <a:spcPct val="10000"/>
              </a:spcAft>
              <a:buChar char="–"/>
              <a:defRPr sz="1500">
                <a:solidFill>
                  <a:srgbClr val="004D75"/>
                </a:solidFill>
                <a:latin typeface="+mn-lt"/>
              </a:defRPr>
            </a:lvl2pPr>
            <a:lvl3pPr marL="530225" indent="-149225" algn="l" rtl="0" fontAlgn="base">
              <a:lnSpc>
                <a:spcPct val="90000"/>
              </a:lnSpc>
              <a:spcBef>
                <a:spcPct val="20000"/>
              </a:spcBef>
              <a:spcAft>
                <a:spcPct val="20000"/>
              </a:spcAft>
              <a:buChar char="•"/>
              <a:defRPr sz="1200">
                <a:solidFill>
                  <a:srgbClr val="004D75"/>
                </a:solidFill>
                <a:latin typeface="+mn-lt"/>
              </a:defRPr>
            </a:lvl3pPr>
            <a:lvl4pPr marL="862013" indent="-141288" algn="l" rtl="0" fontAlgn="base">
              <a:lnSpc>
                <a:spcPct val="90000"/>
              </a:lnSpc>
              <a:spcBef>
                <a:spcPct val="20000"/>
              </a:spcBef>
              <a:spcAft>
                <a:spcPct val="20000"/>
              </a:spcAft>
              <a:buChar char="–"/>
              <a:defRPr sz="1200">
                <a:solidFill>
                  <a:srgbClr val="004D75"/>
                </a:solidFill>
                <a:latin typeface="+mn-lt"/>
              </a:defRPr>
            </a:lvl4pPr>
            <a:lvl5pPr marL="1235075" indent="-182563" algn="l" rtl="0" fontAlgn="base">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gn="ctr" eaLnBrk="1" hangingPunct="1">
              <a:buFontTx/>
              <a:buNone/>
              <a:defRPr/>
            </a:pPr>
            <a:r>
              <a:rPr lang="en-GB" sz="2400" kern="0" dirty="0"/>
              <a:t>What is prototyping?</a:t>
            </a:r>
          </a:p>
        </p:txBody>
      </p:sp>
    </p:spTree>
    <p:extLst>
      <p:ext uri="{BB962C8B-B14F-4D97-AF65-F5344CB8AC3E}">
        <p14:creationId xmlns:p14="http://schemas.microsoft.com/office/powerpoint/2010/main" val="145759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altLang="en-US" dirty="0"/>
              <a:t>Prototyping is an iterative process of systems development by which requirements are converted to a working system, which is continually revised through close work between an analyst and users.</a:t>
            </a:r>
          </a:p>
          <a:p>
            <a:endParaRPr lang="en-GB" altLang="en-US" dirty="0"/>
          </a:p>
          <a:p>
            <a:r>
              <a:rPr lang="en-GB" altLang="en-US" dirty="0"/>
              <a:t>A system prototype is a quick version of the system and provides minimal features.</a:t>
            </a:r>
          </a:p>
          <a:p>
            <a:pPr marL="0" indent="0" algn="r">
              <a:buNone/>
            </a:pPr>
            <a:endParaRPr lang="en-GB" altLang="en-US" dirty="0"/>
          </a:p>
        </p:txBody>
      </p:sp>
      <p:sp>
        <p:nvSpPr>
          <p:cNvPr id="31746" name="Title 1"/>
          <p:cNvSpPr>
            <a:spLocks noGrp="1"/>
          </p:cNvSpPr>
          <p:nvPr>
            <p:ph type="title"/>
          </p:nvPr>
        </p:nvSpPr>
        <p:spPr/>
        <p:txBody>
          <a:bodyPr/>
          <a:lstStyle/>
          <a:p>
            <a:r>
              <a:rPr lang="en-GB" altLang="en-US"/>
              <a:t>Answer</a:t>
            </a:r>
          </a:p>
        </p:txBody>
      </p:sp>
    </p:spTree>
    <p:extLst>
      <p:ext uri="{BB962C8B-B14F-4D97-AF65-F5344CB8AC3E}">
        <p14:creationId xmlns:p14="http://schemas.microsoft.com/office/powerpoint/2010/main" val="347385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fontScale="92500"/>
          </a:bodyPr>
          <a:lstStyle/>
          <a:p>
            <a:r>
              <a:rPr lang="en-GB" altLang="en-US" dirty="0"/>
              <a:t>Performs analysis, design and implementation phases concurrently to quickly develop a simplified version of the proposed system to get feedback</a:t>
            </a:r>
          </a:p>
          <a:p>
            <a:r>
              <a:rPr lang="en-GB" altLang="en-US" dirty="0"/>
              <a:t>Following the reaction and feedback form users the developers re-analyse, re-design, and re-implement a second prototype. These prototypes evolve, forming the final system.</a:t>
            </a:r>
          </a:p>
          <a:p>
            <a:r>
              <a:rPr lang="en-GB" altLang="en-US" dirty="0"/>
              <a:t>This cycle continues until the analysts, users and sponsor agree that the prototype provides enough functionality to be installed and used </a:t>
            </a:r>
          </a:p>
          <a:p>
            <a:r>
              <a:rPr lang="en-GB" altLang="en-US" dirty="0"/>
              <a:t>Disadvantage: The main disadvantage is the lack of careful analysis before the design and implementation phase</a:t>
            </a:r>
          </a:p>
        </p:txBody>
      </p:sp>
      <p:sp>
        <p:nvSpPr>
          <p:cNvPr id="33794" name="Title 1"/>
          <p:cNvSpPr>
            <a:spLocks noGrp="1"/>
          </p:cNvSpPr>
          <p:nvPr>
            <p:ph type="title"/>
          </p:nvPr>
        </p:nvSpPr>
        <p:spPr/>
        <p:txBody>
          <a:bodyPr/>
          <a:lstStyle/>
          <a:p>
            <a:r>
              <a:rPr lang="en-GB" altLang="en-US"/>
              <a:t>System Prototyping </a:t>
            </a:r>
          </a:p>
        </p:txBody>
      </p:sp>
    </p:spTree>
    <p:extLst>
      <p:ext uri="{BB962C8B-B14F-4D97-AF65-F5344CB8AC3E}">
        <p14:creationId xmlns:p14="http://schemas.microsoft.com/office/powerpoint/2010/main" val="289965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RAD: System Prototyping</a:t>
            </a:r>
          </a:p>
        </p:txBody>
      </p:sp>
      <p:sp>
        <p:nvSpPr>
          <p:cNvPr id="32771"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32772" name="Content Placeholder 5" descr="ftp://pmcfadden2:jws&amp;zi$@ftp.wiley.com/pmcfadden2/Dennis.SAD.4e/JPEGS/jpge_300_dpi/Ch02/fig_02_06.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914400" y="1830388"/>
            <a:ext cx="7239000" cy="3810000"/>
          </a:xfrm>
        </p:spPr>
      </p:pic>
    </p:spTree>
    <p:extLst>
      <p:ext uri="{BB962C8B-B14F-4D97-AF65-F5344CB8AC3E}">
        <p14:creationId xmlns:p14="http://schemas.microsoft.com/office/powerpoint/2010/main" val="139499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t>Agile Development</a:t>
            </a:r>
          </a:p>
        </p:txBody>
      </p:sp>
      <p:sp>
        <p:nvSpPr>
          <p:cNvPr id="40963" name="Content Placeholder 2"/>
          <p:cNvSpPr>
            <a:spLocks noGrp="1"/>
          </p:cNvSpPr>
          <p:nvPr>
            <p:ph idx="1"/>
          </p:nvPr>
        </p:nvSpPr>
        <p:spPr>
          <a:xfrm>
            <a:off x="419100" y="1628800"/>
            <a:ext cx="8305800" cy="3908425"/>
          </a:xfrm>
        </p:spPr>
        <p:txBody>
          <a:bodyPr/>
          <a:lstStyle/>
          <a:p>
            <a:pPr eaLnBrk="1" hangingPunct="1">
              <a:spcBef>
                <a:spcPct val="0"/>
              </a:spcBef>
            </a:pPr>
            <a:r>
              <a:rPr lang="en-US" altLang="en-US" sz="2000" dirty="0"/>
              <a:t>Agile is a group of programming-centric methodologies that focus on streamlining the SDLC.</a:t>
            </a:r>
          </a:p>
          <a:p>
            <a:pPr eaLnBrk="1" hangingPunct="1">
              <a:spcBef>
                <a:spcPct val="0"/>
              </a:spcBef>
            </a:pPr>
            <a:r>
              <a:rPr lang="en-US" altLang="en-US" sz="2000" dirty="0"/>
              <a:t>Agile includes face-to-face communication.</a:t>
            </a:r>
          </a:p>
          <a:p>
            <a:r>
              <a:rPr lang="en-GB" altLang="en-US" sz="2000" dirty="0"/>
              <a:t>There are several popular approaches to agile development including:</a:t>
            </a:r>
          </a:p>
          <a:p>
            <a:pPr lvl="1"/>
            <a:r>
              <a:rPr lang="en-GB" altLang="en-US" sz="2000" dirty="0">
                <a:solidFill>
                  <a:srgbClr val="FF0000"/>
                </a:solidFill>
              </a:rPr>
              <a:t>Extreme programming</a:t>
            </a:r>
          </a:p>
          <a:p>
            <a:pPr lvl="1"/>
            <a:r>
              <a:rPr lang="en-GB" altLang="en-US" sz="2000" dirty="0"/>
              <a:t>Scrum</a:t>
            </a:r>
          </a:p>
          <a:p>
            <a:pPr lvl="1"/>
            <a:r>
              <a:rPr lang="en-GB" altLang="en-US" sz="2000" dirty="0"/>
              <a:t>Dynamic Systems Development Method (DSDM)</a:t>
            </a:r>
          </a:p>
          <a:p>
            <a:pPr eaLnBrk="1" hangingPunct="1">
              <a:spcBef>
                <a:spcPct val="0"/>
              </a:spcBef>
            </a:pPr>
            <a:endParaRPr lang="en-US" altLang="en-US" sz="2000" dirty="0"/>
          </a:p>
          <a:p>
            <a:pPr eaLnBrk="1" hangingPunct="1">
              <a:spcBef>
                <a:spcPct val="0"/>
              </a:spcBef>
            </a:pPr>
            <a:endParaRPr lang="en-US" altLang="en-US" sz="2000" dirty="0"/>
          </a:p>
        </p:txBody>
      </p:sp>
      <p:sp>
        <p:nvSpPr>
          <p:cNvPr id="40964"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spTree>
    <p:extLst>
      <p:ext uri="{BB962C8B-B14F-4D97-AF65-F5344CB8AC3E}">
        <p14:creationId xmlns:p14="http://schemas.microsoft.com/office/powerpoint/2010/main" val="2734913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Content Placeholder 2"/>
          <p:cNvSpPr>
            <a:spLocks noGrp="1"/>
          </p:cNvSpPr>
          <p:nvPr>
            <p:ph idx="1"/>
          </p:nvPr>
        </p:nvSpPr>
        <p:spPr>
          <a:xfrm>
            <a:off x="424260" y="1428801"/>
            <a:ext cx="5155852" cy="4448471"/>
          </a:xfrm>
        </p:spPr>
        <p:txBody>
          <a:bodyPr>
            <a:normAutofit fontScale="92500" lnSpcReduction="20000"/>
          </a:bodyPr>
          <a:lstStyle/>
          <a:p>
            <a:r>
              <a:rPr lang="en-GB" altLang="en-US" dirty="0"/>
              <a:t>Agile was created because of dissatisfaction with the sequential, processes of waterfall-based approaches.</a:t>
            </a:r>
          </a:p>
          <a:p>
            <a:r>
              <a:rPr lang="en-GB" altLang="en-US" dirty="0"/>
              <a:t>Agile is an iterative methodology. For every iteration,  a completed software project, including planning, requirements analysis, design, coding, testing and documentation is undertaken.</a:t>
            </a:r>
          </a:p>
          <a:p>
            <a:r>
              <a:rPr lang="en-GB" altLang="en-US" dirty="0"/>
              <a:t>Agile cycles are short (1-4 weeks) and the development team focuses on adapting to the current business environment.</a:t>
            </a:r>
          </a:p>
          <a:p>
            <a:pPr lvl="1"/>
            <a:endParaRPr lang="en-GB" altLang="en-US" dirty="0"/>
          </a:p>
        </p:txBody>
      </p:sp>
      <p:sp>
        <p:nvSpPr>
          <p:cNvPr id="39939" name="Title 1"/>
          <p:cNvSpPr>
            <a:spLocks noGrp="1"/>
          </p:cNvSpPr>
          <p:nvPr>
            <p:ph type="title"/>
          </p:nvPr>
        </p:nvSpPr>
        <p:spPr/>
        <p:txBody>
          <a:bodyPr/>
          <a:lstStyle/>
          <a:p>
            <a:r>
              <a:rPr lang="en-GB" altLang="en-US"/>
              <a:t>Agile Development</a:t>
            </a:r>
          </a:p>
        </p:txBody>
      </p:sp>
      <p:pic>
        <p:nvPicPr>
          <p:cNvPr id="9" name="Picture 2"/>
          <p:cNvPicPr>
            <a:picLocks noChangeAspect="1" noChangeArrowheads="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val="0"/>
              </a:ext>
            </a:extLst>
          </a:blip>
          <a:srcRect l="32439" t="30568" r="25671" b="31442"/>
          <a:stretch>
            <a:fillRect/>
          </a:stretch>
        </p:blipFill>
        <p:spPr bwMode="auto">
          <a:xfrm>
            <a:off x="5547036" y="2492896"/>
            <a:ext cx="3567923" cy="202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420207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GB" altLang="en-US"/>
              <a:t>Class Discussion</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l="29353" t="43622" r="9950" b="25096"/>
          <a:stretch>
            <a:fillRect/>
          </a:stretch>
        </p:blipFill>
        <p:spPr bwMode="auto">
          <a:xfrm>
            <a:off x="412750" y="1988840"/>
            <a:ext cx="8067303" cy="3528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88289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a:t>Possible answers</a:t>
            </a:r>
          </a:p>
        </p:txBody>
      </p:sp>
      <p:sp>
        <p:nvSpPr>
          <p:cNvPr id="45059" name="Content Placeholder 2"/>
          <p:cNvSpPr>
            <a:spLocks noGrp="1"/>
          </p:cNvSpPr>
          <p:nvPr>
            <p:ph idx="1"/>
          </p:nvPr>
        </p:nvSpPr>
        <p:spPr>
          <a:xfrm>
            <a:off x="381000" y="1447800"/>
            <a:ext cx="8305800" cy="3938588"/>
          </a:xfrm>
        </p:spPr>
        <p:txBody>
          <a:bodyPr/>
          <a:lstStyle/>
          <a:p>
            <a:r>
              <a:rPr lang="en-US" altLang="en-US" sz="2000"/>
              <a:t>The projects certainly could be done with JAD sessions or with having the users review the project on a weekly basis. However, the success of an agile development depends upon the cohesiveness of the team, typically accomplished by having users meet and devote all their time to the project so that they are able to communicate ideas, comments, suggestions, and providing feedback immediately. </a:t>
            </a:r>
            <a:endParaRPr lang="en-GB" altLang="en-US" sz="2000"/>
          </a:p>
          <a:p>
            <a:r>
              <a:rPr lang="en-US" altLang="en-US" sz="2000"/>
              <a:t>In order to work on an agile development project, an analyst needs to be highly motivated, dedicated to the project, able to communicate effectively, and work well in a high-paced team environment.</a:t>
            </a:r>
            <a:endParaRPr lang="en-GB" altLang="en-US" sz="2000"/>
          </a:p>
        </p:txBody>
      </p:sp>
    </p:spTree>
    <p:extLst>
      <p:ext uri="{BB962C8B-B14F-4D97-AF65-F5344CB8AC3E}">
        <p14:creationId xmlns:p14="http://schemas.microsoft.com/office/powerpoint/2010/main" val="847104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12749" y="558800"/>
            <a:ext cx="8564563" cy="854075"/>
          </a:xfrm>
        </p:spPr>
        <p:txBody>
          <a:bodyPr/>
          <a:lstStyle/>
          <a:p>
            <a:pPr eaLnBrk="1" hangingPunct="1"/>
            <a:r>
              <a:rPr lang="en-US" altLang="en-US" sz="2800" dirty="0"/>
              <a:t>Selecting the Appropriate Development Methodology</a:t>
            </a:r>
          </a:p>
        </p:txBody>
      </p:sp>
      <p:sp>
        <p:nvSpPr>
          <p:cNvPr id="47107"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47108" name="Content Placeholder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2057400"/>
            <a:ext cx="8824913" cy="3276600"/>
          </a:xfrm>
          <a:noFill/>
        </p:spPr>
      </p:pic>
    </p:spTree>
    <p:extLst>
      <p:ext uri="{BB962C8B-B14F-4D97-AF65-F5344CB8AC3E}">
        <p14:creationId xmlns:p14="http://schemas.microsoft.com/office/powerpoint/2010/main" val="131318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81000"/>
            <a:ext cx="8305800" cy="596900"/>
          </a:xfrm>
        </p:spPr>
        <p:txBody>
          <a:bodyPr/>
          <a:lstStyle/>
          <a:p>
            <a:pPr eaLnBrk="1" hangingPunct="1"/>
            <a:r>
              <a:rPr lang="en-GB" altLang="en-US"/>
              <a:t>References</a:t>
            </a:r>
          </a:p>
        </p:txBody>
      </p:sp>
      <p:sp>
        <p:nvSpPr>
          <p:cNvPr id="50179" name="Rectangle 3"/>
          <p:cNvSpPr>
            <a:spLocks noGrp="1" noChangeArrowheads="1"/>
          </p:cNvSpPr>
          <p:nvPr>
            <p:ph type="body" idx="1"/>
          </p:nvPr>
        </p:nvSpPr>
        <p:spPr>
          <a:xfrm>
            <a:off x="381000" y="1844824"/>
            <a:ext cx="8305800" cy="2432050"/>
          </a:xfrm>
        </p:spPr>
        <p:txBody>
          <a:bodyPr/>
          <a:lstStyle/>
          <a:p>
            <a:pPr marL="342900" indent="-342900" eaLnBrk="1" hangingPunct="1">
              <a:buFont typeface="Verdana" panose="020B0604030504040204" pitchFamily="34" charset="0"/>
              <a:buAutoNum type="arabicPeriod"/>
            </a:pPr>
            <a:r>
              <a:rPr lang="en-GB" altLang="en-US" sz="2000" dirty="0"/>
              <a:t>Dennis, A., and Wixom, B. H, “Systems Analysis and Design”, 5</a:t>
            </a:r>
            <a:r>
              <a:rPr lang="en-GB" altLang="en-US" sz="2000" baseline="30000" dirty="0"/>
              <a:t>th</a:t>
            </a:r>
            <a:r>
              <a:rPr lang="en-GB" altLang="en-US" sz="2000" dirty="0"/>
              <a:t>  Edition, John Wiley &amp; Sons (2013), Chapter two.</a:t>
            </a:r>
          </a:p>
          <a:p>
            <a:pPr marL="342900" indent="-342900" eaLnBrk="1" hangingPunct="1">
              <a:buFont typeface="Verdana" panose="020B0604030504040204" pitchFamily="34" charset="0"/>
              <a:buAutoNum type="arabicPeriod"/>
            </a:pPr>
            <a:r>
              <a:rPr lang="en-GB" altLang="en-US" sz="2000" dirty="0"/>
              <a:t>Hoffer, </a:t>
            </a:r>
            <a:r>
              <a:rPr lang="en-GB" altLang="en-US" sz="2000" dirty="0" err="1"/>
              <a:t>V.G</a:t>
            </a:r>
            <a:r>
              <a:rPr lang="en-GB" altLang="en-US" sz="2000" dirty="0"/>
              <a:t>. “Essentials of Systems Analysis &amp; Design”, 5</a:t>
            </a:r>
            <a:r>
              <a:rPr lang="en-GB" altLang="en-US" sz="2000" baseline="30000" dirty="0"/>
              <a:t>th</a:t>
            </a:r>
            <a:r>
              <a:rPr lang="en-GB" altLang="en-US" sz="2000" dirty="0"/>
              <a:t> Edition, Pearson (2014)</a:t>
            </a:r>
          </a:p>
          <a:p>
            <a:pPr marL="342900" indent="-342900" eaLnBrk="1" hangingPunct="1">
              <a:buFontTx/>
              <a:buNone/>
            </a:pPr>
            <a:endParaRPr lang="en-GB" altLang="en-US" sz="2000" dirty="0"/>
          </a:p>
        </p:txBody>
      </p:sp>
    </p:spTree>
    <p:extLst>
      <p:ext uri="{BB962C8B-B14F-4D97-AF65-F5344CB8AC3E}">
        <p14:creationId xmlns:p14="http://schemas.microsoft.com/office/powerpoint/2010/main" val="119399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60350"/>
            <a:ext cx="8305800" cy="647700"/>
          </a:xfrm>
        </p:spPr>
        <p:txBody>
          <a:bodyPr/>
          <a:lstStyle/>
          <a:p>
            <a:pPr eaLnBrk="1" hangingPunct="1"/>
            <a:r>
              <a:rPr lang="en-US" altLang="en-US" sz="3000" dirty="0"/>
              <a:t>System Development Methodology (SDM)</a:t>
            </a:r>
          </a:p>
        </p:txBody>
      </p:sp>
      <p:sp>
        <p:nvSpPr>
          <p:cNvPr id="12291" name="Rectangle 3"/>
          <p:cNvSpPr>
            <a:spLocks noGrp="1" noChangeArrowheads="1"/>
          </p:cNvSpPr>
          <p:nvPr>
            <p:ph type="body" idx="1"/>
          </p:nvPr>
        </p:nvSpPr>
        <p:spPr>
          <a:xfrm>
            <a:off x="322263" y="1504205"/>
            <a:ext cx="8305800" cy="5237163"/>
          </a:xfrm>
        </p:spPr>
        <p:txBody>
          <a:bodyPr/>
          <a:lstStyle/>
          <a:p>
            <a:pPr eaLnBrk="1" hangingPunct="1"/>
            <a:r>
              <a:rPr lang="en-US" altLang="en-US" sz="2200" dirty="0"/>
              <a:t>SDLC provide the </a:t>
            </a:r>
            <a:r>
              <a:rPr lang="en-US" altLang="en-US" sz="2200" b="1" dirty="0">
                <a:solidFill>
                  <a:srgbClr val="FF0000"/>
                </a:solidFill>
              </a:rPr>
              <a:t>foundation</a:t>
            </a:r>
            <a:r>
              <a:rPr lang="en-US" altLang="en-US" sz="2200" dirty="0"/>
              <a:t> for the </a:t>
            </a:r>
            <a:r>
              <a:rPr lang="en-US" altLang="en-US" sz="2200" b="1" dirty="0">
                <a:solidFill>
                  <a:srgbClr val="FF0000"/>
                </a:solidFill>
              </a:rPr>
              <a:t>processes</a:t>
            </a:r>
            <a:r>
              <a:rPr lang="en-US" altLang="en-US" sz="2200" dirty="0"/>
              <a:t> used to develop the system</a:t>
            </a:r>
          </a:p>
          <a:p>
            <a:pPr eaLnBrk="1" hangingPunct="1"/>
            <a:r>
              <a:rPr lang="en-US" altLang="en-US" sz="2200" dirty="0"/>
              <a:t>A system development methodology is the </a:t>
            </a:r>
            <a:r>
              <a:rPr lang="en-US" altLang="en-US" sz="2200" b="1" dirty="0">
                <a:solidFill>
                  <a:srgbClr val="FF0000"/>
                </a:solidFill>
              </a:rPr>
              <a:t>approach used </a:t>
            </a:r>
            <a:r>
              <a:rPr lang="en-US" altLang="en-US" sz="2200" dirty="0"/>
              <a:t>to implementing the SDLC.</a:t>
            </a:r>
          </a:p>
          <a:p>
            <a:pPr lvl="1" eaLnBrk="1" hangingPunct="1"/>
            <a:r>
              <a:rPr lang="en-US" altLang="en-US" sz="2200" dirty="0"/>
              <a:t>SDM forms a </a:t>
            </a:r>
            <a:r>
              <a:rPr lang="en-US" altLang="en-US" sz="2200" b="1" dirty="0">
                <a:solidFill>
                  <a:srgbClr val="FF0000"/>
                </a:solidFill>
              </a:rPr>
              <a:t>list of steps </a:t>
            </a:r>
            <a:r>
              <a:rPr lang="en-US" altLang="en-US" sz="2200" dirty="0"/>
              <a:t>and </a:t>
            </a:r>
            <a:r>
              <a:rPr lang="en-US" altLang="en-US" sz="2200" b="1" dirty="0">
                <a:solidFill>
                  <a:srgbClr val="FF0000"/>
                </a:solidFill>
              </a:rPr>
              <a:t>deliverables</a:t>
            </a:r>
            <a:r>
              <a:rPr lang="en-US" altLang="en-US" sz="2200" dirty="0"/>
              <a:t>.</a:t>
            </a:r>
          </a:p>
          <a:p>
            <a:pPr eaLnBrk="1" hangingPunct="1"/>
            <a:r>
              <a:rPr lang="en-GB" altLang="en-US" sz="2200" dirty="0"/>
              <a:t>There are many different systems development methodologies, and they vary in terms of progression </a:t>
            </a:r>
          </a:p>
          <a:p>
            <a:pPr eaLnBrk="1" hangingPunct="1"/>
            <a:endParaRPr lang="en-GB" altLang="en-US" sz="2200" dirty="0"/>
          </a:p>
          <a:p>
            <a:pPr eaLnBrk="1" hangingPunct="1"/>
            <a:r>
              <a:rPr lang="en-US" altLang="en-US" sz="2200" dirty="0"/>
              <a:t>However, they all follow four fundamental phases (planning, analysis, design, and implementation). </a:t>
            </a:r>
            <a:endParaRPr lang="en-GB" altLang="en-US" sz="2200" dirty="0"/>
          </a:p>
          <a:p>
            <a:pPr eaLnBrk="1" hangingPunct="1"/>
            <a:endParaRPr lang="en-US" altLang="en-US" sz="2200" dirty="0"/>
          </a:p>
        </p:txBody>
      </p:sp>
    </p:spTree>
    <p:extLst>
      <p:ext uri="{BB962C8B-B14F-4D97-AF65-F5344CB8AC3E}">
        <p14:creationId xmlns:p14="http://schemas.microsoft.com/office/powerpoint/2010/main" val="97649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12750" y="1772816"/>
            <a:ext cx="8192888" cy="4448471"/>
          </a:xfrm>
        </p:spPr>
        <p:txBody>
          <a:bodyPr/>
          <a:lstStyle/>
          <a:p>
            <a:r>
              <a:rPr lang="en-GB" altLang="en-US" dirty="0"/>
              <a:t>SDM ensures a </a:t>
            </a:r>
            <a:r>
              <a:rPr lang="en-GB" altLang="en-US" dirty="0">
                <a:solidFill>
                  <a:srgbClr val="FF0000"/>
                </a:solidFill>
              </a:rPr>
              <a:t>consistent </a:t>
            </a:r>
            <a:r>
              <a:rPr lang="en-GB" altLang="en-US" dirty="0"/>
              <a:t>reproducible approach is used </a:t>
            </a:r>
          </a:p>
          <a:p>
            <a:r>
              <a:rPr lang="en-GB" altLang="en-US" dirty="0"/>
              <a:t>It reduces the risks associated with shortcuts and mistakes</a:t>
            </a:r>
          </a:p>
          <a:p>
            <a:r>
              <a:rPr lang="en-GB" altLang="en-US" dirty="0"/>
              <a:t>It produces consistent </a:t>
            </a:r>
            <a:r>
              <a:rPr lang="en-GB" altLang="en-US" dirty="0">
                <a:solidFill>
                  <a:srgbClr val="FF0000"/>
                </a:solidFill>
              </a:rPr>
              <a:t>documentation</a:t>
            </a:r>
            <a:r>
              <a:rPr lang="en-GB" altLang="en-US" dirty="0"/>
              <a:t> from one project to the next</a:t>
            </a:r>
          </a:p>
          <a:p>
            <a:r>
              <a:rPr lang="en-GB" altLang="en-US" dirty="0"/>
              <a:t>As development teams change over time, the results of past work can be easily understood and modified.</a:t>
            </a:r>
          </a:p>
        </p:txBody>
      </p:sp>
      <p:sp>
        <p:nvSpPr>
          <p:cNvPr id="13314" name="Rectangle 2"/>
          <p:cNvSpPr>
            <a:spLocks noGrp="1" noChangeArrowheads="1"/>
          </p:cNvSpPr>
          <p:nvPr>
            <p:ph type="title"/>
          </p:nvPr>
        </p:nvSpPr>
        <p:spPr>
          <a:xfrm>
            <a:off x="412750" y="558800"/>
            <a:ext cx="8192888" cy="854075"/>
          </a:xfrm>
        </p:spPr>
        <p:txBody>
          <a:bodyPr/>
          <a:lstStyle/>
          <a:p>
            <a:r>
              <a:rPr lang="en-GB" altLang="en-US" dirty="0"/>
              <a:t>General Advantages of A Methodology</a:t>
            </a:r>
          </a:p>
        </p:txBody>
      </p:sp>
    </p:spTree>
    <p:extLst>
      <p:ext uri="{BB962C8B-B14F-4D97-AF65-F5344CB8AC3E}">
        <p14:creationId xmlns:p14="http://schemas.microsoft.com/office/powerpoint/2010/main" val="150366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24260" y="1716833"/>
            <a:ext cx="8192888" cy="4448471"/>
          </a:xfrm>
        </p:spPr>
        <p:txBody>
          <a:bodyPr>
            <a:normAutofit fontScale="85000" lnSpcReduction="20000"/>
          </a:bodyPr>
          <a:lstStyle/>
          <a:p>
            <a:r>
              <a:rPr lang="en-US" altLang="en-US" dirty="0"/>
              <a:t>There are many system development methodologies:</a:t>
            </a:r>
          </a:p>
          <a:p>
            <a:endParaRPr lang="en-US" altLang="en-US" dirty="0"/>
          </a:p>
          <a:p>
            <a:pPr marL="0" indent="0">
              <a:buNone/>
            </a:pPr>
            <a:r>
              <a:rPr lang="en-US" altLang="en-US" dirty="0"/>
              <a:t>    - Waterfall Development Methodology</a:t>
            </a:r>
          </a:p>
          <a:p>
            <a:pPr marL="0" indent="0">
              <a:buNone/>
            </a:pPr>
            <a:r>
              <a:rPr lang="en-US" altLang="en-US" dirty="0"/>
              <a:t>    - Parallel Development Methodology</a:t>
            </a:r>
          </a:p>
          <a:p>
            <a:pPr marL="0" indent="0">
              <a:buNone/>
            </a:pPr>
            <a:r>
              <a:rPr lang="en-US" altLang="en-US" dirty="0"/>
              <a:t>    - V-model Methodology (variation of the Waterfall and Parallel)</a:t>
            </a:r>
          </a:p>
          <a:p>
            <a:pPr marL="0" indent="0">
              <a:buNone/>
            </a:pPr>
            <a:endParaRPr lang="en-US" altLang="en-US" dirty="0"/>
          </a:p>
          <a:p>
            <a:pPr marL="0" indent="0">
              <a:buNone/>
            </a:pPr>
            <a:r>
              <a:rPr lang="en-US" altLang="en-US" dirty="0"/>
              <a:t>    - Rapid Application Development (RAD)</a:t>
            </a:r>
          </a:p>
          <a:p>
            <a:pPr marL="0" indent="0">
              <a:buNone/>
            </a:pPr>
            <a:r>
              <a:rPr lang="en-US" altLang="en-US" dirty="0"/>
              <a:t>         - Iterative Development Parallel</a:t>
            </a:r>
          </a:p>
          <a:p>
            <a:pPr marL="0" indent="0">
              <a:buNone/>
            </a:pPr>
            <a:r>
              <a:rPr lang="en-US" altLang="en-US" dirty="0"/>
              <a:t>         - Based on the fundamentals of system prototyping </a:t>
            </a:r>
          </a:p>
          <a:p>
            <a:pPr marL="0" indent="0">
              <a:buNone/>
            </a:pPr>
            <a:r>
              <a:rPr lang="en-US" altLang="en-US" dirty="0"/>
              <a:t>	</a:t>
            </a:r>
          </a:p>
          <a:p>
            <a:pPr marL="0" indent="0">
              <a:buNone/>
            </a:pPr>
            <a:r>
              <a:rPr lang="en-US" altLang="en-US" dirty="0"/>
              <a:t>    - Agile Development Methodology</a:t>
            </a:r>
          </a:p>
        </p:txBody>
      </p:sp>
      <p:sp>
        <p:nvSpPr>
          <p:cNvPr id="14338" name="Rectangle 2"/>
          <p:cNvSpPr>
            <a:spLocks noGrp="1" noChangeArrowheads="1"/>
          </p:cNvSpPr>
          <p:nvPr>
            <p:ph type="title"/>
          </p:nvPr>
        </p:nvSpPr>
        <p:spPr>
          <a:xfrm>
            <a:off x="212130" y="548680"/>
            <a:ext cx="8617148" cy="854075"/>
          </a:xfrm>
        </p:spPr>
        <p:txBody>
          <a:bodyPr/>
          <a:lstStyle/>
          <a:p>
            <a:r>
              <a:rPr lang="en-GB" altLang="en-US" sz="3200" dirty="0"/>
              <a:t>Types of Systems Development Methodology</a:t>
            </a:r>
          </a:p>
        </p:txBody>
      </p:sp>
    </p:spTree>
    <p:extLst>
      <p:ext uri="{BB962C8B-B14F-4D97-AF65-F5344CB8AC3E}">
        <p14:creationId xmlns:p14="http://schemas.microsoft.com/office/powerpoint/2010/main" val="248523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81000"/>
            <a:ext cx="8305800" cy="730250"/>
          </a:xfrm>
        </p:spPr>
        <p:txBody>
          <a:bodyPr/>
          <a:lstStyle/>
          <a:p>
            <a:pPr eaLnBrk="1" hangingPunct="1"/>
            <a:r>
              <a:rPr lang="en-GB" altLang="en-US" sz="3200" dirty="0"/>
              <a:t>Software Development Methodology</a:t>
            </a:r>
          </a:p>
        </p:txBody>
      </p:sp>
      <p:sp>
        <p:nvSpPr>
          <p:cNvPr id="15363" name="Rectangle 3"/>
          <p:cNvSpPr>
            <a:spLocks noGrp="1" noChangeArrowheads="1"/>
          </p:cNvSpPr>
          <p:nvPr>
            <p:ph type="body" idx="1"/>
          </p:nvPr>
        </p:nvSpPr>
        <p:spPr>
          <a:xfrm>
            <a:off x="381000" y="1700808"/>
            <a:ext cx="8305800" cy="3830638"/>
          </a:xfrm>
        </p:spPr>
        <p:txBody>
          <a:bodyPr>
            <a:normAutofit fontScale="92500"/>
          </a:bodyPr>
          <a:lstStyle/>
          <a:p>
            <a:pPr eaLnBrk="1" hangingPunct="1">
              <a:buFontTx/>
              <a:buNone/>
            </a:pPr>
            <a:r>
              <a:rPr lang="en-GB" altLang="en-US" b="1" dirty="0">
                <a:solidFill>
                  <a:srgbClr val="C04C73"/>
                </a:solidFill>
              </a:rPr>
              <a:t>1. </a:t>
            </a:r>
            <a:r>
              <a:rPr lang="en-GB" altLang="en-US" sz="2400" b="1" dirty="0">
                <a:solidFill>
                  <a:srgbClr val="C04C73"/>
                </a:solidFill>
              </a:rPr>
              <a:t>Traditional Structured Analysis &amp; Design Methodologies</a:t>
            </a:r>
            <a:endParaRPr lang="en-GB" altLang="en-US" sz="2400" dirty="0"/>
          </a:p>
          <a:p>
            <a:pPr lvl="1" eaLnBrk="1" hangingPunct="1"/>
            <a:r>
              <a:rPr lang="en-GB" altLang="en-US" sz="1900" dirty="0"/>
              <a:t>Waterfall Model</a:t>
            </a:r>
          </a:p>
          <a:p>
            <a:pPr lvl="1" eaLnBrk="1" hangingPunct="1"/>
            <a:r>
              <a:rPr lang="en-GB" altLang="en-US" sz="1900" dirty="0"/>
              <a:t>Parallel Development</a:t>
            </a:r>
          </a:p>
          <a:p>
            <a:pPr lvl="1" eaLnBrk="1" hangingPunct="1"/>
            <a:r>
              <a:rPr lang="en-GB" altLang="en-US" sz="1900" dirty="0"/>
              <a:t>V-model</a:t>
            </a:r>
          </a:p>
          <a:p>
            <a:pPr eaLnBrk="1" hangingPunct="1">
              <a:buFontTx/>
              <a:buNone/>
            </a:pPr>
            <a:endParaRPr lang="en-GB" altLang="en-US" sz="2400" b="1" dirty="0">
              <a:solidFill>
                <a:srgbClr val="C04C73"/>
              </a:solidFill>
            </a:endParaRPr>
          </a:p>
          <a:p>
            <a:pPr eaLnBrk="1" hangingPunct="1">
              <a:buFontTx/>
              <a:buNone/>
            </a:pPr>
            <a:r>
              <a:rPr lang="en-GB" altLang="en-US" sz="2400" b="1" dirty="0">
                <a:solidFill>
                  <a:srgbClr val="C04C73"/>
                </a:solidFill>
              </a:rPr>
              <a:t>2. Modern Iterative Prototyping Methodologies</a:t>
            </a:r>
            <a:endParaRPr lang="en-GB" altLang="en-US" sz="2400" dirty="0"/>
          </a:p>
          <a:p>
            <a:pPr lvl="1" eaLnBrk="1" hangingPunct="1"/>
            <a:r>
              <a:rPr lang="en-GB" altLang="en-US" sz="1900" dirty="0"/>
              <a:t>Rapid Application Development (RAD): Iterative &amp; Throwaway Prototyping</a:t>
            </a:r>
          </a:p>
          <a:p>
            <a:pPr lvl="1" eaLnBrk="1" hangingPunct="1"/>
            <a:r>
              <a:rPr lang="en-GB" altLang="en-US" sz="1900" dirty="0"/>
              <a:t>Agile Development: </a:t>
            </a:r>
          </a:p>
        </p:txBody>
      </p:sp>
    </p:spTree>
    <p:extLst>
      <p:ext uri="{BB962C8B-B14F-4D97-AF65-F5344CB8AC3E}">
        <p14:creationId xmlns:p14="http://schemas.microsoft.com/office/powerpoint/2010/main" val="419353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Waterfall Development</a:t>
            </a:r>
          </a:p>
        </p:txBody>
      </p:sp>
      <p:sp>
        <p:nvSpPr>
          <p:cNvPr id="16387" name="Footer Placeholder 3"/>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eaLnBrk="1" hangingPunct="1"/>
            <a:r>
              <a:rPr lang="en-US" altLang="en-US" sz="1400"/>
              <a:t>© Copyright 2011 John Wiley &amp; Sons, Inc.</a:t>
            </a:r>
          </a:p>
        </p:txBody>
      </p:sp>
      <p:pic>
        <p:nvPicPr>
          <p:cNvPr id="16388" name="Content Placeholder 5" descr="ftp://pmcfadden2:jws&amp;zi$@ftp.wiley.com/pmcfadden2/Dennis.SAD.4e/JPEGS/jpge_300_dpi/Ch02/fig_02_02.jp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914400" y="1484313"/>
            <a:ext cx="7315200" cy="4191000"/>
          </a:xfrm>
        </p:spPr>
      </p:pic>
    </p:spTree>
    <p:extLst>
      <p:ext uri="{BB962C8B-B14F-4D97-AF65-F5344CB8AC3E}">
        <p14:creationId xmlns:p14="http://schemas.microsoft.com/office/powerpoint/2010/main" val="334655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a:t>Waterfall</a:t>
            </a:r>
          </a:p>
        </p:txBody>
      </p:sp>
      <p:sp>
        <p:nvSpPr>
          <p:cNvPr id="17411" name="Content Placeholder 2"/>
          <p:cNvSpPr>
            <a:spLocks noGrp="1"/>
          </p:cNvSpPr>
          <p:nvPr>
            <p:ph idx="1"/>
          </p:nvPr>
        </p:nvSpPr>
        <p:spPr>
          <a:xfrm>
            <a:off x="381000" y="1447800"/>
            <a:ext cx="8305800" cy="4613275"/>
          </a:xfrm>
        </p:spPr>
        <p:txBody>
          <a:bodyPr/>
          <a:lstStyle/>
          <a:p>
            <a:r>
              <a:rPr lang="en-GB" altLang="en-US" sz="2000" dirty="0"/>
              <a:t>Development proceeds sequentially from one phase to the next. </a:t>
            </a:r>
          </a:p>
          <a:p>
            <a:r>
              <a:rPr lang="en-GB" altLang="en-US" sz="2000" dirty="0"/>
              <a:t>Once the work produced in one phase is approved, the phase ends and the next phase begins.</a:t>
            </a:r>
          </a:p>
          <a:p>
            <a:r>
              <a:rPr lang="en-GB" altLang="en-US" sz="2000" dirty="0"/>
              <a:t>As the project progresses from phase to phase it is difficult to go backward through phases.</a:t>
            </a:r>
          </a:p>
          <a:p>
            <a:r>
              <a:rPr lang="en-GB" altLang="en-US" sz="2000" dirty="0"/>
              <a:t>Advantage:</a:t>
            </a:r>
          </a:p>
          <a:p>
            <a:pPr lvl="1"/>
            <a:r>
              <a:rPr lang="en-GB" altLang="en-US" sz="1800" dirty="0"/>
              <a:t>Requirements are identified before development</a:t>
            </a:r>
          </a:p>
          <a:p>
            <a:r>
              <a:rPr lang="en-GB" altLang="en-US" sz="2000" dirty="0"/>
              <a:t>Disadvantage:</a:t>
            </a:r>
          </a:p>
          <a:p>
            <a:pPr lvl="1"/>
            <a:r>
              <a:rPr lang="en-GB" altLang="en-US" sz="1800" dirty="0"/>
              <a:t>The design must be completely specified before programming begins.</a:t>
            </a:r>
          </a:p>
        </p:txBody>
      </p:sp>
    </p:spTree>
    <p:extLst>
      <p:ext uri="{BB962C8B-B14F-4D97-AF65-F5344CB8AC3E}">
        <p14:creationId xmlns:p14="http://schemas.microsoft.com/office/powerpoint/2010/main" val="386572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424260" y="1428801"/>
            <a:ext cx="8192888" cy="4952527"/>
          </a:xfrm>
        </p:spPr>
        <p:txBody>
          <a:bodyPr>
            <a:normAutofit/>
          </a:bodyPr>
          <a:lstStyle/>
          <a:p>
            <a:r>
              <a:rPr lang="en-GB" altLang="en-US" dirty="0"/>
              <a:t>In Waterfall:</a:t>
            </a:r>
          </a:p>
          <a:p>
            <a:pPr lvl="1"/>
            <a:r>
              <a:rPr lang="en-GB" altLang="en-US" dirty="0"/>
              <a:t>important requirements can be overlooked and missed</a:t>
            </a:r>
          </a:p>
          <a:p>
            <a:pPr lvl="1"/>
            <a:r>
              <a:rPr lang="en-GB" altLang="en-US" dirty="0"/>
              <a:t>Users may forget the original purpose of the system and there is so much time between planning and implementation.</a:t>
            </a:r>
          </a:p>
          <a:p>
            <a:pPr lvl="1"/>
            <a:r>
              <a:rPr lang="en-GB" altLang="en-US" dirty="0"/>
              <a:t>To address this, requires going back to the initial phase and making needed changes through each of the subsequent phases in turn.</a:t>
            </a:r>
          </a:p>
          <a:p>
            <a:r>
              <a:rPr lang="en-GB" altLang="en-US" dirty="0"/>
              <a:t>The parallel development methodologies evolved to address the limitations in the Waterfall’s method. </a:t>
            </a:r>
          </a:p>
        </p:txBody>
      </p:sp>
      <p:sp>
        <p:nvSpPr>
          <p:cNvPr id="18434" name="Title 1"/>
          <p:cNvSpPr>
            <a:spLocks noGrp="1"/>
          </p:cNvSpPr>
          <p:nvPr>
            <p:ph type="title"/>
          </p:nvPr>
        </p:nvSpPr>
        <p:spPr>
          <a:xfrm>
            <a:off x="412750" y="558800"/>
            <a:ext cx="8479730" cy="854075"/>
          </a:xfrm>
        </p:spPr>
        <p:txBody>
          <a:bodyPr/>
          <a:lstStyle/>
          <a:p>
            <a:r>
              <a:rPr lang="en-GB" altLang="en-US" dirty="0"/>
              <a:t>From Waterfall to Parallel Development</a:t>
            </a:r>
          </a:p>
        </p:txBody>
      </p:sp>
    </p:spTree>
    <p:extLst>
      <p:ext uri="{BB962C8B-B14F-4D97-AF65-F5344CB8AC3E}">
        <p14:creationId xmlns:p14="http://schemas.microsoft.com/office/powerpoint/2010/main" val="3265648664"/>
      </p:ext>
    </p:extLst>
  </p:cSld>
  <p:clrMapOvr>
    <a:masterClrMapping/>
  </p:clrMapOvr>
</p:sld>
</file>

<file path=ppt/theme/theme1.xml><?xml version="1.0" encoding="utf-8"?>
<a:theme xmlns:a="http://schemas.openxmlformats.org/drawingml/2006/main" name="UWL PPT_Template May 2013 (3)">
  <a:themeElements>
    <a:clrScheme name="University of West London 1">
      <a:dk1>
        <a:srgbClr val="000000"/>
      </a:dk1>
      <a:lt1>
        <a:sysClr val="window" lastClr="FFFFFF"/>
      </a:lt1>
      <a:dk2>
        <a:srgbClr val="939598"/>
      </a:dk2>
      <a:lt2>
        <a:srgbClr val="BCBEC0"/>
      </a:lt2>
      <a:accent1>
        <a:srgbClr val="BCBEC0"/>
      </a:accent1>
      <a:accent2>
        <a:srgbClr val="CC7B16"/>
      </a:accent2>
      <a:accent3>
        <a:srgbClr val="ED1C24"/>
      </a:accent3>
      <a:accent4>
        <a:srgbClr val="B34215"/>
      </a:accent4>
      <a:accent5>
        <a:srgbClr val="7B0A6B"/>
      </a:accent5>
      <a:accent6>
        <a:srgbClr val="0039A6"/>
      </a:accent6>
      <a:hlink>
        <a:srgbClr val="00AEEF"/>
      </a:hlink>
      <a:folHlink>
        <a:srgbClr val="45196F"/>
      </a:folHlink>
    </a:clrScheme>
    <a:fontScheme name="University of West Lond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75000"/>
            </a:schemeClr>
          </a:solidFill>
        </a:ln>
      </a:spPr>
      <a:bodyPr lIns="46800" rIns="46800" rtlCol="0" anchor="ctr">
        <a:noAutofit/>
      </a:bodyPr>
      <a:lstStyle>
        <a:defPPr algn="ctr">
          <a:defRPr sz="18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rtlCol="0">
        <a:spAutoFit/>
      </a:bodyPr>
      <a:lstStyle>
        <a:defPPr>
          <a:spcAft>
            <a:spcPts val="600"/>
          </a:spcAft>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CD4B839E6E044EBC1C3559D6F5F9F9" ma:contentTypeVersion="2" ma:contentTypeDescription="Create a new document." ma:contentTypeScope="" ma:versionID="b61c29d5acf332c6ffe38381fa99b264">
  <xsd:schema xmlns:xsd="http://www.w3.org/2001/XMLSchema" xmlns:xs="http://www.w3.org/2001/XMLSchema" xmlns:p="http://schemas.microsoft.com/office/2006/metadata/properties" xmlns:ns1="http://schemas.microsoft.com/sharepoint/v3" targetNamespace="http://schemas.microsoft.com/office/2006/metadata/properties" ma:root="true" ma:fieldsID="58beda3639128f09face6fac63f93e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038A22BA-9A79-4086-A909-6C7E46CD67D9}">
  <ds:schemaRefs>
    <ds:schemaRef ds:uri="http://schemas.microsoft.com/sharepoint/v3/contenttype/forms"/>
  </ds:schemaRefs>
</ds:datastoreItem>
</file>

<file path=customXml/itemProps2.xml><?xml version="1.0" encoding="utf-8"?>
<ds:datastoreItem xmlns:ds="http://schemas.openxmlformats.org/officeDocument/2006/customXml" ds:itemID="{27479A47-A809-48AE-A0D1-578CF08AE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5726D8-EBA6-4137-8FF4-3C9ECF856578}">
  <ds:schemaRefs>
    <ds:schemaRef ds:uri="http://schemas.microsoft.com/office/2006/documentManagement/types"/>
    <ds:schemaRef ds:uri="http://purl.org/dc/terms/"/>
    <ds:schemaRef ds:uri="http://schemas.microsoft.com/sharepoint/v3"/>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UWL PPT_Template May 2013 (3)</Template>
  <TotalTime>1268</TotalTime>
  <Words>1282</Words>
  <Application>Microsoft Office PowerPoint</Application>
  <PresentationFormat>On-screen Show (4:3)</PresentationFormat>
  <Paragraphs>143</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Lucida Grande</vt:lpstr>
      <vt:lpstr>Trebuchet MS</vt:lpstr>
      <vt:lpstr>Verdana</vt:lpstr>
      <vt:lpstr>UWL PPT_Template May 2013 (3)</vt:lpstr>
      <vt:lpstr>Software Development Methodology</vt:lpstr>
      <vt:lpstr>Software Development Methodology</vt:lpstr>
      <vt:lpstr>System Development Methodology (SDM)</vt:lpstr>
      <vt:lpstr>General Advantages of A Methodology</vt:lpstr>
      <vt:lpstr>Types of Systems Development Methodology</vt:lpstr>
      <vt:lpstr>Software Development Methodology</vt:lpstr>
      <vt:lpstr>Waterfall Development</vt:lpstr>
      <vt:lpstr>Waterfall</vt:lpstr>
      <vt:lpstr>From Waterfall to Parallel Development</vt:lpstr>
      <vt:lpstr>Parallel Development</vt:lpstr>
      <vt:lpstr>Parallel Development</vt:lpstr>
      <vt:lpstr>V-model</vt:lpstr>
      <vt:lpstr>V-model</vt:lpstr>
      <vt:lpstr>Drawback to V-model</vt:lpstr>
      <vt:lpstr>Rapid Application Development (RAD)</vt:lpstr>
      <vt:lpstr>PowerPoint Presentation</vt:lpstr>
      <vt:lpstr>Answer</vt:lpstr>
      <vt:lpstr>RAD: Iterative Development</vt:lpstr>
      <vt:lpstr>Iterative development</vt:lpstr>
      <vt:lpstr>PowerPoint Presentation</vt:lpstr>
      <vt:lpstr>Answer</vt:lpstr>
      <vt:lpstr>System Prototyping </vt:lpstr>
      <vt:lpstr>RAD: System Prototyping</vt:lpstr>
      <vt:lpstr>Agile Development</vt:lpstr>
      <vt:lpstr>Agile Development</vt:lpstr>
      <vt:lpstr>Class Discussion</vt:lpstr>
      <vt:lpstr>Possible answers</vt:lpstr>
      <vt:lpstr>Selecting the Appropriate Development Methodology</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 PPT Guidelines</dc:title>
  <dc:creator>University of West London</dc:creator>
  <cp:lastModifiedBy>Jamie Pordoy</cp:lastModifiedBy>
  <cp:revision>116</cp:revision>
  <cp:lastPrinted>2013-02-14T16:28:41Z</cp:lastPrinted>
  <dcterms:created xsi:type="dcterms:W3CDTF">2013-05-09T14:51:02Z</dcterms:created>
  <dcterms:modified xsi:type="dcterms:W3CDTF">2024-06-09T22:16:13Z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0x010100D1CD4B839E6E044EBC1C3559D6F5F9F9</vt:lpwstr>
  </property>
</Properties>
</file>