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44"/>
  </p:notesMasterIdLst>
  <p:handoutMasterIdLst>
    <p:handoutMasterId r:id="rId45"/>
  </p:handoutMasterIdLst>
  <p:sldIdLst>
    <p:sldId id="262"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8" r:id="rId27"/>
    <p:sldId id="349"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71" r:id="rId42"/>
    <p:sldId id="372" r:id="rId43"/>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46">
          <p15:clr>
            <a:srgbClr val="A4A3A4"/>
          </p15:clr>
        </p15:guide>
        <p15:guide id="2" pos="258">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CBEB6"/>
    <a:srgbClr val="939598"/>
    <a:srgbClr val="747678"/>
    <a:srgbClr val="CC7B16"/>
    <a:srgbClr val="B34215"/>
    <a:srgbClr val="ED1C24"/>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60" autoAdjust="0"/>
  </p:normalViewPr>
  <p:slideViewPr>
    <p:cSldViewPr>
      <p:cViewPr>
        <p:scale>
          <a:sx n="102" d="100"/>
          <a:sy n="102" d="100"/>
        </p:scale>
        <p:origin x="1157" y="58"/>
      </p:cViewPr>
      <p:guideLst>
        <p:guide orient="horz" pos="346"/>
        <p:guide pos="2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cs typeface="+mn-cs"/>
              </a:defRPr>
            </a:lvl1pPr>
          </a:lstStyle>
          <a:p>
            <a:pPr>
              <a:defRPr/>
            </a:pPr>
            <a:fld id="{C9BA861C-AB24-5C47-A91E-AECAEA16D894}" type="slidenum">
              <a:rPr lang="en-GB"/>
              <a:pPr>
                <a:defRPr/>
              </a:pPr>
              <a:t>‹#›</a:t>
            </a:fld>
            <a:endParaRPr lang="en-GB"/>
          </a:p>
        </p:txBody>
      </p:sp>
    </p:spTree>
    <p:extLst>
      <p:ext uri="{BB962C8B-B14F-4D97-AF65-F5344CB8AC3E}">
        <p14:creationId xmlns:p14="http://schemas.microsoft.com/office/powerpoint/2010/main" val="73930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1FDBDD0-D841-7E44-ADEF-5AAA392F1D74}" type="datetime1">
              <a:rPr lang="en-GB"/>
              <a:pPr>
                <a:defRPr/>
              </a:pPr>
              <a:t>09/06/2024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861487F-BF82-0B49-8565-A425B902F1D9}" type="slidenum">
              <a:rPr lang="en-GB"/>
              <a:pPr>
                <a:defRPr/>
              </a:pPr>
              <a:t>‹#›</a:t>
            </a:fld>
            <a:endParaRPr lang="en-GB"/>
          </a:p>
        </p:txBody>
      </p:sp>
    </p:spTree>
    <p:extLst>
      <p:ext uri="{BB962C8B-B14F-4D97-AF65-F5344CB8AC3E}">
        <p14:creationId xmlns:p14="http://schemas.microsoft.com/office/powerpoint/2010/main" val="23845920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861487F-BF82-0B49-8565-A425B902F1D9}" type="slidenum">
              <a:rPr lang="en-GB" smtClean="0"/>
              <a:pPr>
                <a:defRPr/>
              </a:pPr>
              <a:t>1</a:t>
            </a:fld>
            <a:endParaRPr lang="en-GB"/>
          </a:p>
        </p:txBody>
      </p:sp>
    </p:spTree>
    <p:extLst>
      <p:ext uri="{BB962C8B-B14F-4D97-AF65-F5344CB8AC3E}">
        <p14:creationId xmlns:p14="http://schemas.microsoft.com/office/powerpoint/2010/main" val="181006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1538">
              <a:defRPr sz="1000">
                <a:solidFill>
                  <a:srgbClr val="004D75"/>
                </a:solidFill>
                <a:latin typeface="Verdana" panose="020B0604030504040204" pitchFamily="34" charset="0"/>
                <a:cs typeface="Arial" panose="020B0604020202020204" pitchFamily="34" charset="0"/>
              </a:defRPr>
            </a:lvl1pPr>
            <a:lvl2pPr marL="714375" indent="-274638" defTabSz="871538">
              <a:defRPr sz="1000">
                <a:solidFill>
                  <a:srgbClr val="004D75"/>
                </a:solidFill>
                <a:latin typeface="Verdana" panose="020B0604030504040204" pitchFamily="34" charset="0"/>
                <a:cs typeface="Arial" panose="020B0604020202020204" pitchFamily="34" charset="0"/>
              </a:defRPr>
            </a:lvl2pPr>
            <a:lvl3pPr marL="1100138" indent="-219075" defTabSz="871538">
              <a:defRPr sz="1000">
                <a:solidFill>
                  <a:srgbClr val="004D75"/>
                </a:solidFill>
                <a:latin typeface="Verdana" panose="020B0604030504040204" pitchFamily="34" charset="0"/>
                <a:cs typeface="Arial" panose="020B0604020202020204" pitchFamily="34" charset="0"/>
              </a:defRPr>
            </a:lvl3pPr>
            <a:lvl4pPr marL="1541463" indent="-219075" defTabSz="871538">
              <a:defRPr sz="1000">
                <a:solidFill>
                  <a:srgbClr val="004D75"/>
                </a:solidFill>
                <a:latin typeface="Verdana" panose="020B0604030504040204" pitchFamily="34" charset="0"/>
                <a:cs typeface="Arial" panose="020B0604020202020204" pitchFamily="34" charset="0"/>
              </a:defRPr>
            </a:lvl4pPr>
            <a:lvl5pPr marL="1981200" indent="-219075" defTabSz="871538">
              <a:defRPr sz="1000">
                <a:solidFill>
                  <a:srgbClr val="004D75"/>
                </a:solidFill>
                <a:latin typeface="Verdana" panose="020B0604030504040204" pitchFamily="34" charset="0"/>
                <a:cs typeface="Arial" panose="020B0604020202020204" pitchFamily="34" charset="0"/>
              </a:defRPr>
            </a:lvl5pPr>
            <a:lvl6pPr marL="24384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59395" name="Rectangle 3"/>
          <p:cNvSpPr>
            <a:spLocks noGrp="1" noChangeArrowheads="1"/>
          </p:cNvSpPr>
          <p:nvPr>
            <p:ph type="dt" sz="quarter" idx="4294967295"/>
          </p:nvPr>
        </p:nvSpPr>
        <p:spPr bwMode="auto">
          <a:xfrm>
            <a:off x="3849688" y="0"/>
            <a:ext cx="294322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1538">
              <a:defRPr sz="1000">
                <a:solidFill>
                  <a:srgbClr val="004D75"/>
                </a:solidFill>
                <a:latin typeface="Verdana" panose="020B0604030504040204" pitchFamily="34" charset="0"/>
                <a:cs typeface="Arial" panose="020B0604020202020204" pitchFamily="34" charset="0"/>
              </a:defRPr>
            </a:lvl1pPr>
            <a:lvl2pPr marL="714375" indent="-274638" defTabSz="871538">
              <a:defRPr sz="1000">
                <a:solidFill>
                  <a:srgbClr val="004D75"/>
                </a:solidFill>
                <a:latin typeface="Verdana" panose="020B0604030504040204" pitchFamily="34" charset="0"/>
                <a:cs typeface="Arial" panose="020B0604020202020204" pitchFamily="34" charset="0"/>
              </a:defRPr>
            </a:lvl2pPr>
            <a:lvl3pPr marL="1100138" indent="-219075" defTabSz="871538">
              <a:defRPr sz="1000">
                <a:solidFill>
                  <a:srgbClr val="004D75"/>
                </a:solidFill>
                <a:latin typeface="Verdana" panose="020B0604030504040204" pitchFamily="34" charset="0"/>
                <a:cs typeface="Arial" panose="020B0604020202020204" pitchFamily="34" charset="0"/>
              </a:defRPr>
            </a:lvl3pPr>
            <a:lvl4pPr marL="1541463" indent="-219075" defTabSz="871538">
              <a:defRPr sz="1000">
                <a:solidFill>
                  <a:srgbClr val="004D75"/>
                </a:solidFill>
                <a:latin typeface="Verdana" panose="020B0604030504040204" pitchFamily="34" charset="0"/>
                <a:cs typeface="Arial" panose="020B0604020202020204" pitchFamily="34" charset="0"/>
              </a:defRPr>
            </a:lvl4pPr>
            <a:lvl5pPr marL="1981200" indent="-219075" defTabSz="871538">
              <a:defRPr sz="1000">
                <a:solidFill>
                  <a:srgbClr val="004D75"/>
                </a:solidFill>
                <a:latin typeface="Verdana" panose="020B0604030504040204" pitchFamily="34" charset="0"/>
                <a:cs typeface="Arial" panose="020B0604020202020204" pitchFamily="34" charset="0"/>
              </a:defRPr>
            </a:lvl5pPr>
            <a:lvl6pPr marL="24384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BAF9B346-1C7C-43B2-BE72-AA7A521E8151}"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59396" name="Rectangle 6"/>
          <p:cNvSpPr>
            <a:spLocks noGrp="1" noChangeArrowheads="1"/>
          </p:cNvSpPr>
          <p:nvPr>
            <p:ph type="ftr" sz="quarter" idx="4294967295"/>
          </p:nvPr>
        </p:nvSpPr>
        <p:spPr bwMode="auto">
          <a:xfrm>
            <a:off x="0" y="9407525"/>
            <a:ext cx="579755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1538">
              <a:defRPr sz="1000">
                <a:solidFill>
                  <a:srgbClr val="004D75"/>
                </a:solidFill>
                <a:latin typeface="Verdana" panose="020B0604030504040204" pitchFamily="34" charset="0"/>
                <a:cs typeface="Arial" panose="020B0604020202020204" pitchFamily="34" charset="0"/>
              </a:defRPr>
            </a:lvl1pPr>
            <a:lvl2pPr marL="714375" indent="-274638" defTabSz="871538">
              <a:defRPr sz="1000">
                <a:solidFill>
                  <a:srgbClr val="004D75"/>
                </a:solidFill>
                <a:latin typeface="Verdana" panose="020B0604030504040204" pitchFamily="34" charset="0"/>
                <a:cs typeface="Arial" panose="020B0604020202020204" pitchFamily="34" charset="0"/>
              </a:defRPr>
            </a:lvl2pPr>
            <a:lvl3pPr marL="1100138" indent="-219075" defTabSz="871538">
              <a:defRPr sz="1000">
                <a:solidFill>
                  <a:srgbClr val="004D75"/>
                </a:solidFill>
                <a:latin typeface="Verdana" panose="020B0604030504040204" pitchFamily="34" charset="0"/>
                <a:cs typeface="Arial" panose="020B0604020202020204" pitchFamily="34" charset="0"/>
              </a:defRPr>
            </a:lvl3pPr>
            <a:lvl4pPr marL="1541463" indent="-219075" defTabSz="871538">
              <a:defRPr sz="1000">
                <a:solidFill>
                  <a:srgbClr val="004D75"/>
                </a:solidFill>
                <a:latin typeface="Verdana" panose="020B0604030504040204" pitchFamily="34" charset="0"/>
                <a:cs typeface="Arial" panose="020B0604020202020204" pitchFamily="34" charset="0"/>
              </a:defRPr>
            </a:lvl4pPr>
            <a:lvl5pPr marL="1981200" indent="-219075" defTabSz="871538">
              <a:defRPr sz="1000">
                <a:solidFill>
                  <a:srgbClr val="004D75"/>
                </a:solidFill>
                <a:latin typeface="Verdana" panose="020B0604030504040204" pitchFamily="34" charset="0"/>
                <a:cs typeface="Arial" panose="020B0604020202020204" pitchFamily="34" charset="0"/>
              </a:defRPr>
            </a:lvl5pPr>
            <a:lvl6pPr marL="24384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153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679450" y="4703763"/>
            <a:ext cx="5435600" cy="4459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89603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60419" name="Rectangle 3"/>
          <p:cNvSpPr>
            <a:spLocks noGrp="1" noChangeArrowheads="1"/>
          </p:cNvSpPr>
          <p:nvPr>
            <p:ph type="dt" sz="quarter" idx="4294967295"/>
          </p:nvPr>
        </p:nvSpPr>
        <p:spPr bwMode="auto">
          <a:xfrm>
            <a:off x="3849688" y="0"/>
            <a:ext cx="294322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5A750FA3-A23B-469E-8E8D-1E056C5735FE}"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60420" name="Rectangle 6"/>
          <p:cNvSpPr>
            <a:spLocks noGrp="1" noChangeArrowheads="1"/>
          </p:cNvSpPr>
          <p:nvPr>
            <p:ph type="ftr" sz="quarter" idx="4294967295"/>
          </p:nvPr>
        </p:nvSpPr>
        <p:spPr bwMode="auto">
          <a:xfrm>
            <a:off x="0" y="9407525"/>
            <a:ext cx="579755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60421" name="Rectangle 2"/>
          <p:cNvSpPr>
            <a:spLocks noGrp="1" noRot="1" noChangeAspect="1" noChangeArrowheads="1" noTextEdit="1"/>
          </p:cNvSpPr>
          <p:nvPr>
            <p:ph type="sldImg"/>
          </p:nvPr>
        </p:nvSpPr>
        <p:spPr>
          <a:xfrm>
            <a:off x="923925" y="742950"/>
            <a:ext cx="4949825" cy="3713163"/>
          </a:xfrm>
          <a:ln/>
        </p:spPr>
      </p:sp>
      <p:sp>
        <p:nvSpPr>
          <p:cNvPr id="6042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300">
              <a:solidFill>
                <a:srgbClr val="C04C73"/>
              </a:solidFill>
              <a:latin typeface="Arial" panose="020B0604020202020204" pitchFamily="34" charset="0"/>
            </a:endParaRPr>
          </a:p>
        </p:txBody>
      </p:sp>
    </p:spTree>
    <p:extLst>
      <p:ext uri="{BB962C8B-B14F-4D97-AF65-F5344CB8AC3E}">
        <p14:creationId xmlns:p14="http://schemas.microsoft.com/office/powerpoint/2010/main" val="302738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61443" name="Rectangle 3"/>
          <p:cNvSpPr>
            <a:spLocks noGrp="1" noChangeArrowheads="1"/>
          </p:cNvSpPr>
          <p:nvPr>
            <p:ph type="dt" sz="quarter" idx="4294967295"/>
          </p:nvPr>
        </p:nvSpPr>
        <p:spPr bwMode="auto">
          <a:xfrm>
            <a:off x="3849688" y="0"/>
            <a:ext cx="294322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4C7C58CB-B184-476B-98AC-5FE876C0D919}"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61444" name="Rectangle 6"/>
          <p:cNvSpPr>
            <a:spLocks noGrp="1" noChangeArrowheads="1"/>
          </p:cNvSpPr>
          <p:nvPr>
            <p:ph type="ftr" sz="quarter" idx="4294967295"/>
          </p:nvPr>
        </p:nvSpPr>
        <p:spPr bwMode="auto">
          <a:xfrm>
            <a:off x="0" y="9407525"/>
            <a:ext cx="579755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14375" indent="-274638" defTabSz="876300">
              <a:defRPr sz="1000">
                <a:solidFill>
                  <a:srgbClr val="004D75"/>
                </a:solidFill>
                <a:latin typeface="Verdana" panose="020B0604030504040204" pitchFamily="34" charset="0"/>
                <a:cs typeface="Arial" panose="020B0604020202020204" pitchFamily="34" charset="0"/>
              </a:defRPr>
            </a:lvl2pPr>
            <a:lvl3pPr marL="1100138" indent="-219075" defTabSz="876300">
              <a:defRPr sz="1000">
                <a:solidFill>
                  <a:srgbClr val="004D75"/>
                </a:solidFill>
                <a:latin typeface="Verdana" panose="020B0604030504040204" pitchFamily="34" charset="0"/>
                <a:cs typeface="Arial" panose="020B0604020202020204" pitchFamily="34" charset="0"/>
              </a:defRPr>
            </a:lvl3pPr>
            <a:lvl4pPr marL="1541463" indent="-219075" defTabSz="876300">
              <a:defRPr sz="1000">
                <a:solidFill>
                  <a:srgbClr val="004D75"/>
                </a:solidFill>
                <a:latin typeface="Verdana" panose="020B0604030504040204" pitchFamily="34" charset="0"/>
                <a:cs typeface="Arial" panose="020B0604020202020204" pitchFamily="34" charset="0"/>
              </a:defRPr>
            </a:lvl4pPr>
            <a:lvl5pPr marL="1981200" indent="-219075" defTabSz="876300">
              <a:defRPr sz="1000">
                <a:solidFill>
                  <a:srgbClr val="004D75"/>
                </a:solidFill>
                <a:latin typeface="Verdana" panose="020B0604030504040204" pitchFamily="34" charset="0"/>
                <a:cs typeface="Arial" panose="020B0604020202020204" pitchFamily="34" charset="0"/>
              </a:defRPr>
            </a:lvl5pPr>
            <a:lvl6pPr marL="24384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61445" name="Rectangle 2"/>
          <p:cNvSpPr>
            <a:spLocks noGrp="1" noRot="1" noChangeAspect="1" noChangeArrowheads="1" noTextEdit="1"/>
          </p:cNvSpPr>
          <p:nvPr>
            <p:ph type="sldImg"/>
          </p:nvPr>
        </p:nvSpPr>
        <p:spPr>
          <a:xfrm>
            <a:off x="923925" y="742950"/>
            <a:ext cx="4949825" cy="3713163"/>
          </a:xfrm>
          <a:ln/>
        </p:spPr>
      </p:sp>
      <p:sp>
        <p:nvSpPr>
          <p:cNvPr id="6144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300">
              <a:solidFill>
                <a:srgbClr val="C04C73"/>
              </a:solidFill>
              <a:latin typeface="Arial" panose="020B0604020202020204" pitchFamily="34" charset="0"/>
            </a:endParaRPr>
          </a:p>
        </p:txBody>
      </p:sp>
    </p:spTree>
    <p:extLst>
      <p:ext uri="{BB962C8B-B14F-4D97-AF65-F5344CB8AC3E}">
        <p14:creationId xmlns:p14="http://schemas.microsoft.com/office/powerpoint/2010/main" val="134616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22</a:t>
            </a:fld>
            <a:endParaRPr lang="en-GB"/>
          </a:p>
        </p:txBody>
      </p:sp>
    </p:spTree>
    <p:extLst>
      <p:ext uri="{BB962C8B-B14F-4D97-AF65-F5344CB8AC3E}">
        <p14:creationId xmlns:p14="http://schemas.microsoft.com/office/powerpoint/2010/main" val="319731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14375" indent="-274638" defTabSz="877888">
              <a:defRPr sz="1000">
                <a:solidFill>
                  <a:srgbClr val="004D75"/>
                </a:solidFill>
                <a:latin typeface="Verdana" panose="020B0604030504040204" pitchFamily="34" charset="0"/>
                <a:cs typeface="Arial" panose="020B0604020202020204" pitchFamily="34" charset="0"/>
              </a:defRPr>
            </a:lvl2pPr>
            <a:lvl3pPr marL="1100138" indent="-219075" defTabSz="877888">
              <a:defRPr sz="1000">
                <a:solidFill>
                  <a:srgbClr val="004D75"/>
                </a:solidFill>
                <a:latin typeface="Verdana" panose="020B0604030504040204" pitchFamily="34" charset="0"/>
                <a:cs typeface="Arial" panose="020B0604020202020204" pitchFamily="34" charset="0"/>
              </a:defRPr>
            </a:lvl3pPr>
            <a:lvl4pPr marL="1541463" indent="-219075" defTabSz="877888">
              <a:defRPr sz="1000">
                <a:solidFill>
                  <a:srgbClr val="004D75"/>
                </a:solidFill>
                <a:latin typeface="Verdana" panose="020B0604030504040204" pitchFamily="34" charset="0"/>
                <a:cs typeface="Arial" panose="020B0604020202020204" pitchFamily="34" charset="0"/>
              </a:defRPr>
            </a:lvl4pPr>
            <a:lvl5pPr marL="1981200" indent="-219075" defTabSz="877888">
              <a:defRPr sz="1000">
                <a:solidFill>
                  <a:srgbClr val="004D75"/>
                </a:solidFill>
                <a:latin typeface="Verdana" panose="020B0604030504040204" pitchFamily="34" charset="0"/>
                <a:cs typeface="Arial" panose="020B0604020202020204" pitchFamily="34" charset="0"/>
              </a:defRPr>
            </a:lvl5pPr>
            <a:lvl6pPr marL="24384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62467" name="Rectangle 3"/>
          <p:cNvSpPr>
            <a:spLocks noGrp="1" noChangeArrowheads="1"/>
          </p:cNvSpPr>
          <p:nvPr>
            <p:ph type="dt" sz="quarter" idx="4294967295"/>
          </p:nvPr>
        </p:nvSpPr>
        <p:spPr bwMode="auto">
          <a:xfrm>
            <a:off x="3849688" y="0"/>
            <a:ext cx="294322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14375" indent="-274638" defTabSz="877888">
              <a:defRPr sz="1000">
                <a:solidFill>
                  <a:srgbClr val="004D75"/>
                </a:solidFill>
                <a:latin typeface="Verdana" panose="020B0604030504040204" pitchFamily="34" charset="0"/>
                <a:cs typeface="Arial" panose="020B0604020202020204" pitchFamily="34" charset="0"/>
              </a:defRPr>
            </a:lvl2pPr>
            <a:lvl3pPr marL="1100138" indent="-219075" defTabSz="877888">
              <a:defRPr sz="1000">
                <a:solidFill>
                  <a:srgbClr val="004D75"/>
                </a:solidFill>
                <a:latin typeface="Verdana" panose="020B0604030504040204" pitchFamily="34" charset="0"/>
                <a:cs typeface="Arial" panose="020B0604020202020204" pitchFamily="34" charset="0"/>
              </a:defRPr>
            </a:lvl3pPr>
            <a:lvl4pPr marL="1541463" indent="-219075" defTabSz="877888">
              <a:defRPr sz="1000">
                <a:solidFill>
                  <a:srgbClr val="004D75"/>
                </a:solidFill>
                <a:latin typeface="Verdana" panose="020B0604030504040204" pitchFamily="34" charset="0"/>
                <a:cs typeface="Arial" panose="020B0604020202020204" pitchFamily="34" charset="0"/>
              </a:defRPr>
            </a:lvl4pPr>
            <a:lvl5pPr marL="1981200" indent="-219075" defTabSz="877888">
              <a:defRPr sz="1000">
                <a:solidFill>
                  <a:srgbClr val="004D75"/>
                </a:solidFill>
                <a:latin typeface="Verdana" panose="020B0604030504040204" pitchFamily="34" charset="0"/>
                <a:cs typeface="Arial" panose="020B0604020202020204" pitchFamily="34" charset="0"/>
              </a:defRPr>
            </a:lvl5pPr>
            <a:lvl6pPr marL="24384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A3F56DC3-5B40-4839-9BAE-5C811D6ABF5D}"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62468" name="Rectangle 6"/>
          <p:cNvSpPr>
            <a:spLocks noGrp="1" noChangeArrowheads="1"/>
          </p:cNvSpPr>
          <p:nvPr>
            <p:ph type="ftr" sz="quarter" idx="4294967295"/>
          </p:nvPr>
        </p:nvSpPr>
        <p:spPr bwMode="auto">
          <a:xfrm>
            <a:off x="0" y="9407525"/>
            <a:ext cx="579755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14375" indent="-274638" defTabSz="877888">
              <a:defRPr sz="1000">
                <a:solidFill>
                  <a:srgbClr val="004D75"/>
                </a:solidFill>
                <a:latin typeface="Verdana" panose="020B0604030504040204" pitchFamily="34" charset="0"/>
                <a:cs typeface="Arial" panose="020B0604020202020204" pitchFamily="34" charset="0"/>
              </a:defRPr>
            </a:lvl2pPr>
            <a:lvl3pPr marL="1100138" indent="-219075" defTabSz="877888">
              <a:defRPr sz="1000">
                <a:solidFill>
                  <a:srgbClr val="004D75"/>
                </a:solidFill>
                <a:latin typeface="Verdana" panose="020B0604030504040204" pitchFamily="34" charset="0"/>
                <a:cs typeface="Arial" panose="020B0604020202020204" pitchFamily="34" charset="0"/>
              </a:defRPr>
            </a:lvl3pPr>
            <a:lvl4pPr marL="1541463" indent="-219075" defTabSz="877888">
              <a:defRPr sz="1000">
                <a:solidFill>
                  <a:srgbClr val="004D75"/>
                </a:solidFill>
                <a:latin typeface="Verdana" panose="020B0604030504040204" pitchFamily="34" charset="0"/>
                <a:cs typeface="Arial" panose="020B0604020202020204" pitchFamily="34" charset="0"/>
              </a:defRPr>
            </a:lvl4pPr>
            <a:lvl5pPr marL="1981200" indent="-219075" defTabSz="877888">
              <a:defRPr sz="1000">
                <a:solidFill>
                  <a:srgbClr val="004D75"/>
                </a:solidFill>
                <a:latin typeface="Verdana" panose="020B0604030504040204" pitchFamily="34" charset="0"/>
                <a:cs typeface="Arial" panose="020B0604020202020204" pitchFamily="34" charset="0"/>
              </a:defRPr>
            </a:lvl5pPr>
            <a:lvl6pPr marL="24384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8956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3528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10000" indent="-219075"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62469" name="Rectangle 2"/>
          <p:cNvSpPr>
            <a:spLocks noGrp="1" noRot="1" noChangeAspect="1" noChangeArrowheads="1" noTextEdit="1"/>
          </p:cNvSpPr>
          <p:nvPr>
            <p:ph type="sldImg"/>
          </p:nvPr>
        </p:nvSpPr>
        <p:spPr>
          <a:xfrm>
            <a:off x="922338" y="742950"/>
            <a:ext cx="4951412" cy="3714750"/>
          </a:xfrm>
          <a:ln/>
        </p:spPr>
      </p:sp>
      <p:sp>
        <p:nvSpPr>
          <p:cNvPr id="62470" name="Rectangle 3"/>
          <p:cNvSpPr>
            <a:spLocks noGrp="1" noChangeArrowheads="1"/>
          </p:cNvSpPr>
          <p:nvPr>
            <p:ph type="body" idx="1"/>
          </p:nvPr>
        </p:nvSpPr>
        <p:spPr>
          <a:xfrm>
            <a:off x="679450" y="4703763"/>
            <a:ext cx="5435600" cy="4459287"/>
          </a:xfrm>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40658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3"/>
          <p:cNvGrpSpPr>
            <a:grpSpLocks/>
          </p:cNvGrpSpPr>
          <p:nvPr/>
        </p:nvGrpSpPr>
        <p:grpSpPr bwMode="auto">
          <a:xfrm>
            <a:off x="539750" y="765175"/>
            <a:ext cx="8604250" cy="5743575"/>
            <a:chOff x="539750" y="836613"/>
            <a:chExt cx="8604250" cy="5743575"/>
          </a:xfrm>
        </p:grpSpPr>
        <p:cxnSp>
          <p:nvCxnSpPr>
            <p:cNvPr id="7" name="Straight Connector 6"/>
            <p:cNvCxnSpPr/>
            <p:nvPr/>
          </p:nvCxnSpPr>
          <p:spPr bwMode="auto">
            <a:xfrm flipV="1">
              <a:off x="971550" y="3444876"/>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8" name="Picture 19"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613"/>
              <a:ext cx="2555776" cy="52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bwMode="auto">
            <a:xfrm rot="10800000" flipV="1">
              <a:off x="4643438" y="4508501"/>
              <a:ext cx="2305050" cy="1008062"/>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p:cNvSpPr>
            <p:nvPr/>
          </p:nvSpPr>
          <p:spPr bwMode="auto">
            <a:xfrm>
              <a:off x="3059113" y="4959351"/>
              <a:ext cx="1620837" cy="1620837"/>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1" name="Oval 10"/>
            <p:cNvSpPr>
              <a:spLocks/>
            </p:cNvSpPr>
            <p:nvPr/>
          </p:nvSpPr>
          <p:spPr bwMode="auto">
            <a:xfrm flipH="1">
              <a:off x="3151188" y="4908551"/>
              <a:ext cx="358775" cy="360362"/>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2" name="Straight Connector 11"/>
            <p:cNvCxnSpPr/>
            <p:nvPr/>
          </p:nvCxnSpPr>
          <p:spPr bwMode="auto">
            <a:xfrm rot="10800000">
              <a:off x="1331913" y="5373688"/>
              <a:ext cx="1727200" cy="287338"/>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bwMode="auto">
            <a:xfrm>
              <a:off x="539750" y="4797426"/>
              <a:ext cx="942975" cy="944562"/>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7BCC14A5-C949-6D43-8B6C-9BD3ECF845D9}"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5727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4260" y="1428801"/>
            <a:ext cx="8192888" cy="4448471"/>
          </a:xfrm>
        </p:spPr>
        <p:txBody>
          <a:bodyPr>
            <a:normAutofit/>
          </a:bodyPr>
          <a:lstStyle>
            <a:lvl1pPr>
              <a:lnSpc>
                <a:spcPct val="100000"/>
              </a:lnSpc>
              <a:spcBef>
                <a:spcPts val="600"/>
              </a:spcBef>
              <a:spcAft>
                <a:spcPts val="600"/>
              </a:spcAft>
              <a:buSzPct val="110000"/>
              <a:defRPr sz="2400">
                <a:solidFill>
                  <a:srgbClr val="000000"/>
                </a:solidFill>
              </a:defRPr>
            </a:lvl1pPr>
            <a:lvl2pPr>
              <a:lnSpc>
                <a:spcPct val="100000"/>
              </a:lnSpc>
              <a:spcBef>
                <a:spcPts val="600"/>
              </a:spcBef>
              <a:spcAft>
                <a:spcPts val="600"/>
              </a:spcAft>
              <a:buSzPct val="80000"/>
              <a:defRPr sz="2400">
                <a:solidFill>
                  <a:srgbClr val="000000"/>
                </a:solidFill>
              </a:defRPr>
            </a:lvl2pPr>
            <a:lvl3pPr>
              <a:lnSpc>
                <a:spcPct val="100000"/>
              </a:lnSpc>
              <a:spcBef>
                <a:spcPts val="600"/>
              </a:spcBef>
              <a:spcAft>
                <a:spcPts val="600"/>
              </a:spcAft>
              <a:defRPr sz="2000">
                <a:solidFill>
                  <a:srgbClr val="000000"/>
                </a:solidFill>
              </a:defRPr>
            </a:lvl3pPr>
            <a:lvl4pPr>
              <a:lnSpc>
                <a:spcPct val="100000"/>
              </a:lnSpc>
              <a:spcBef>
                <a:spcPts val="600"/>
              </a:spcBef>
              <a:spcAft>
                <a:spcPts val="600"/>
              </a:spcAft>
              <a:buSzPct val="80000"/>
              <a:buFont typeface="Arial" pitchFamily="34" charset="0"/>
              <a:buChar char="–"/>
              <a:defRPr sz="2000">
                <a:solidFill>
                  <a:srgbClr val="000000"/>
                </a:solidFill>
              </a:defRPr>
            </a:lvl4pPr>
            <a:lvl5pPr>
              <a:lnSpc>
                <a:spcPct val="100000"/>
              </a:lnSpc>
              <a:spcBef>
                <a:spcPts val="600"/>
              </a:spcBef>
              <a:spcAft>
                <a:spcPts val="600"/>
              </a:spcAft>
              <a:defRPr sz="20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9"/>
          <p:cNvSpPr>
            <a:spLocks noGrp="1"/>
          </p:cNvSpPr>
          <p:nvPr>
            <p:ph type="sldNum" sz="quarter" idx="10"/>
          </p:nvPr>
        </p:nvSpPr>
        <p:spPr>
          <a:xfrm>
            <a:off x="8027988" y="6111875"/>
            <a:ext cx="395287" cy="412750"/>
          </a:xfrm>
        </p:spPr>
        <p:txBody>
          <a:bodyPr/>
          <a:lstStyle>
            <a:lvl1pPr>
              <a:defRPr/>
            </a:lvl1pPr>
          </a:lstStyle>
          <a:p>
            <a:pPr>
              <a:defRPr/>
            </a:pPr>
            <a:fld id="{40AC488E-D317-AD4E-9D65-863F647F8AC1}" type="slidenum">
              <a:rPr lang="en-GB"/>
              <a:pPr>
                <a:defRPr/>
              </a:pPr>
              <a:t>‹#›</a:t>
            </a:fld>
            <a:endParaRPr lang="en-GB" dirty="0"/>
          </a:p>
        </p:txBody>
      </p:sp>
      <p:sp>
        <p:nvSpPr>
          <p:cNvPr id="8"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98518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14197"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39341"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8" name="Slide Number Placeholder 14"/>
          <p:cNvSpPr>
            <a:spLocks noGrp="1"/>
          </p:cNvSpPr>
          <p:nvPr>
            <p:ph type="sldNum" sz="quarter" idx="10"/>
          </p:nvPr>
        </p:nvSpPr>
        <p:spPr>
          <a:xfrm>
            <a:off x="8027988" y="6111875"/>
            <a:ext cx="395287" cy="412750"/>
          </a:xfrm>
        </p:spPr>
        <p:txBody>
          <a:bodyPr/>
          <a:lstStyle>
            <a:lvl1pPr>
              <a:defRPr/>
            </a:lvl1pPr>
          </a:lstStyle>
          <a:p>
            <a:pPr>
              <a:defRPr/>
            </a:pPr>
            <a:fld id="{CD05224A-E723-034F-B264-D035F7B9FADC}" type="slidenum">
              <a:rPr lang="en-GB"/>
              <a:pPr>
                <a:defRPr/>
              </a:pPr>
              <a:t>‹#›</a:t>
            </a:fld>
            <a:endParaRPr lang="en-GB" dirty="0"/>
          </a:p>
        </p:txBody>
      </p:sp>
      <p:sp>
        <p:nvSpPr>
          <p:cNvPr id="9" name="Footer Placeholder 15"/>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41495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14197" y="1378090"/>
            <a:ext cx="4102844"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4197" y="2282144"/>
            <a:ext cx="4102844"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62669" y="1378090"/>
            <a:ext cx="4104456"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669" y="2282144"/>
            <a:ext cx="4104456"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12"/>
          <p:cNvSpPr>
            <a:spLocks noGrp="1"/>
          </p:cNvSpPr>
          <p:nvPr>
            <p:ph type="sldNum" sz="quarter" idx="10"/>
          </p:nvPr>
        </p:nvSpPr>
        <p:spPr>
          <a:xfrm>
            <a:off x="8027988" y="6111875"/>
            <a:ext cx="395287" cy="412750"/>
          </a:xfrm>
        </p:spPr>
        <p:txBody>
          <a:bodyPr/>
          <a:lstStyle>
            <a:lvl1pPr>
              <a:defRPr/>
            </a:lvl1pPr>
          </a:lstStyle>
          <a:p>
            <a:pPr>
              <a:defRPr/>
            </a:pPr>
            <a:fld id="{3BCE12E9-F2CA-A140-8857-ECFA0750F372}" type="slidenum">
              <a:rPr lang="en-GB"/>
              <a:pPr>
                <a:defRPr/>
              </a:pPr>
              <a:t>‹#›</a:t>
            </a:fld>
            <a:endParaRPr lang="en-GB" dirty="0"/>
          </a:p>
        </p:txBody>
      </p:sp>
      <p:sp>
        <p:nvSpPr>
          <p:cNvPr id="11" name="Footer Placeholder 16"/>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261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6"/>
          <p:cNvSpPr>
            <a:spLocks noGrp="1"/>
          </p:cNvSpPr>
          <p:nvPr>
            <p:ph type="sldNum" sz="quarter" idx="10"/>
          </p:nvPr>
        </p:nvSpPr>
        <p:spPr>
          <a:xfrm>
            <a:off x="8027988" y="6111875"/>
            <a:ext cx="395287" cy="412750"/>
          </a:xfrm>
        </p:spPr>
        <p:txBody>
          <a:bodyPr/>
          <a:lstStyle>
            <a:lvl1pPr>
              <a:defRPr/>
            </a:lvl1pPr>
          </a:lstStyle>
          <a:p>
            <a:pPr>
              <a:defRPr/>
            </a:pPr>
            <a:fld id="{DF758454-7793-A842-BD01-CB5B37530565}" type="slidenum">
              <a:rPr lang="en-GB"/>
              <a:pPr>
                <a:defRPr/>
              </a:pPr>
              <a:t>‹#›</a:t>
            </a:fld>
            <a:endParaRPr lang="en-GB" dirty="0"/>
          </a:p>
        </p:txBody>
      </p:sp>
      <p:sp>
        <p:nvSpPr>
          <p:cNvPr id="6"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71247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6"/>
          <p:cNvSpPr>
            <a:spLocks noGrp="1"/>
          </p:cNvSpPr>
          <p:nvPr>
            <p:ph type="sldNum" sz="quarter" idx="10"/>
          </p:nvPr>
        </p:nvSpPr>
        <p:spPr>
          <a:xfrm>
            <a:off x="8027988" y="6111875"/>
            <a:ext cx="395287" cy="412750"/>
          </a:xfrm>
        </p:spPr>
        <p:txBody>
          <a:bodyPr/>
          <a:lstStyle>
            <a:lvl1pPr>
              <a:defRPr/>
            </a:lvl1pPr>
          </a:lstStyle>
          <a:p>
            <a:pPr>
              <a:defRPr/>
            </a:pPr>
            <a:fld id="{129A8D54-CBDB-454F-B1E9-AF250448DEA1}" type="slidenum">
              <a:rPr lang="en-GB"/>
              <a:pPr>
                <a:defRPr/>
              </a:pPr>
              <a:t>‹#›</a:t>
            </a:fld>
            <a:endParaRPr lang="en-GB" dirty="0"/>
          </a:p>
        </p:txBody>
      </p:sp>
      <p:sp>
        <p:nvSpPr>
          <p:cNvPr id="4"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714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4929" y="586002"/>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012779" y="586003"/>
            <a:ext cx="3079501" cy="5723318"/>
          </a:xfrm>
        </p:spPr>
        <p:txBody>
          <a:bodyPr>
            <a:normAutofit/>
          </a:bodyPr>
          <a:lstStyle>
            <a:lvl1pPr>
              <a:lnSpc>
                <a:spcPct val="100000"/>
              </a:lnSpc>
              <a:defRPr sz="3200">
                <a:solidFill>
                  <a:srgbClr val="000000"/>
                </a:solidFill>
              </a:defRPr>
            </a:lvl1pPr>
            <a:lvl2pPr>
              <a:lnSpc>
                <a:spcPct val="100000"/>
              </a:lnSpc>
              <a:defRPr sz="2800">
                <a:solidFill>
                  <a:srgbClr val="000000"/>
                </a:solidFill>
              </a:defRPr>
            </a:lvl2pPr>
            <a:lvl3pPr>
              <a:lnSpc>
                <a:spcPct val="100000"/>
              </a:lnSpc>
              <a:defRPr sz="2400">
                <a:solidFill>
                  <a:srgbClr val="000000"/>
                </a:solidFill>
              </a:defRPr>
            </a:lvl3pPr>
            <a:lvl4pPr>
              <a:lnSpc>
                <a:spcPct val="100000"/>
              </a:lnSpc>
              <a:defRPr sz="2000">
                <a:solidFill>
                  <a:srgbClr val="000000"/>
                </a:solidFill>
              </a:defRPr>
            </a:lvl4pPr>
            <a:lvl5pPr>
              <a:lnSpc>
                <a:spcPct val="100000"/>
              </a:lnSpc>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94929" y="1748053"/>
            <a:ext cx="3008313" cy="456126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3EC6AC17-F024-FE46-9BDF-F4B005DB408C}"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8798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5081736"/>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395536" y="893911"/>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395536" y="5648474"/>
            <a:ext cx="5486400" cy="58883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96E7FB07-1377-9148-860E-C37B1B9389E4}"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13482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pic>
        <p:nvPicPr>
          <p:cNvPr id="13" name="Picture 12" descr="paragonUWL_CMYK_300dpi_BLOWUP_small.TIF"/>
          <p:cNvPicPr>
            <a:picLocks noChangeAspect="1"/>
          </p:cNvPicPr>
          <p:nvPr/>
        </p:nvPicPr>
        <p:blipFill>
          <a:blip r:embed="rId2" cstate="screen"/>
          <a:srcRect/>
          <a:stretch>
            <a:fillRect/>
          </a:stretch>
        </p:blipFill>
        <p:spPr bwMode="auto">
          <a:xfrm>
            <a:off x="6660232" y="908720"/>
            <a:ext cx="4988679" cy="4968552"/>
          </a:xfrm>
          <a:prstGeom prst="ellipse">
            <a:avLst/>
          </a:prstGeom>
        </p:spPr>
      </p:pic>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7" name="Picture 16"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22010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670_sized_CMYK copy.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54482" y="896962"/>
            <a:ext cx="4932000" cy="49443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0337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509_cmyk_300_resized.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84904" y="908720"/>
            <a:ext cx="4918191"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3791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_UWL logo">
    <p:spTree>
      <p:nvGrpSpPr>
        <p:cNvPr id="1" name=""/>
        <p:cNvGrpSpPr/>
        <p:nvPr/>
      </p:nvGrpSpPr>
      <p:grpSpPr>
        <a:xfrm>
          <a:off x="0" y="0"/>
          <a:ext cx="0" cy="0"/>
          <a:chOff x="0" y="0"/>
          <a:chExt cx="0" cy="0"/>
        </a:xfrm>
      </p:grpSpPr>
      <p:pic>
        <p:nvPicPr>
          <p:cNvPr id="13" name="Picture 12" descr="_JWB0729_cmyk_300.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90053" y="907260"/>
            <a:ext cx="4915213"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2035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6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6672367" y="912415"/>
            <a:ext cx="4943266" cy="4943266"/>
          </a:xfrm>
          <a:prstGeom prst="ellipse">
            <a:avLst/>
          </a:prstGeom>
          <a:ln w="28575" cmpd="sng">
            <a:solidFill>
              <a:srgbClr val="0039A6"/>
            </a:solidFill>
          </a:ln>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706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Header - no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5" name="Group 19"/>
          <p:cNvGrpSpPr>
            <a:grpSpLocks/>
          </p:cNvGrpSpPr>
          <p:nvPr/>
        </p:nvGrpSpPr>
        <p:grpSpPr bwMode="auto">
          <a:xfrm>
            <a:off x="539750" y="765175"/>
            <a:ext cx="8604250" cy="5743575"/>
            <a:chOff x="539750" y="836712"/>
            <a:chExt cx="8604250" cy="5743476"/>
          </a:xfrm>
        </p:grpSpPr>
        <p:cxnSp>
          <p:nvCxnSpPr>
            <p:cNvPr id="6" name="Straight Connector 5"/>
            <p:cNvCxnSpPr/>
            <p:nvPr/>
          </p:nvCxnSpPr>
          <p:spPr>
            <a:xfrm flipV="1">
              <a:off x="971550" y="3444930"/>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7" name="Picture 22"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712"/>
              <a:ext cx="255577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0800000" flipV="1">
              <a:off x="4643438" y="4508537"/>
              <a:ext cx="2305050" cy="1008045"/>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113" y="4959379"/>
              <a:ext cx="1620837" cy="1620809"/>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188" y="4908580"/>
              <a:ext cx="358775" cy="360356"/>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913" y="5373709"/>
              <a:ext cx="1727200" cy="287333"/>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457"/>
              <a:ext cx="942975" cy="944546"/>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6" y="3463211"/>
            <a:ext cx="5291270"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Footer Placeholder 31"/>
          <p:cNvSpPr>
            <a:spLocks noGrp="1"/>
          </p:cNvSpPr>
          <p:nvPr>
            <p:ph type="ftr" sz="quarter" idx="10"/>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sp>
        <p:nvSpPr>
          <p:cNvPr id="15" name="Slide Number Placeholder 36"/>
          <p:cNvSpPr>
            <a:spLocks noGrp="1"/>
          </p:cNvSpPr>
          <p:nvPr>
            <p:ph type="sldNum" sz="quarter" idx="11"/>
          </p:nvPr>
        </p:nvSpPr>
        <p:spPr>
          <a:xfrm>
            <a:off x="8027988" y="6111875"/>
            <a:ext cx="395287" cy="412750"/>
          </a:xfrm>
        </p:spPr>
        <p:txBody>
          <a:bodyPr/>
          <a:lstStyle>
            <a:lvl1pPr>
              <a:defRPr/>
            </a:lvl1pPr>
          </a:lstStyle>
          <a:p>
            <a:pPr>
              <a:defRPr/>
            </a:pPr>
            <a:fld id="{D13EFCF6-FCF1-FF48-8227-3C3EA4CEF2DA}" type="slidenum">
              <a:rPr lang="en-GB"/>
              <a:pPr>
                <a:defRPr/>
              </a:pPr>
              <a:t>‹#›</a:t>
            </a:fld>
            <a:endParaRPr lang="en-GB" dirty="0"/>
          </a:p>
        </p:txBody>
      </p:sp>
    </p:spTree>
    <p:extLst>
      <p:ext uri="{BB962C8B-B14F-4D97-AF65-F5344CB8AC3E}">
        <p14:creationId xmlns:p14="http://schemas.microsoft.com/office/powerpoint/2010/main" val="29411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_UWL no cogs">
    <p:spTree>
      <p:nvGrpSpPr>
        <p:cNvPr id="1" name=""/>
        <p:cNvGrpSpPr/>
        <p:nvPr/>
      </p:nvGrpSpPr>
      <p:grpSpPr>
        <a:xfrm>
          <a:off x="0" y="0"/>
          <a:ext cx="0" cy="0"/>
          <a:chOff x="0" y="0"/>
          <a:chExt cx="0" cy="0"/>
        </a:xfrm>
      </p:grpSpPr>
      <p:sp>
        <p:nvSpPr>
          <p:cNvPr id="2"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19"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17"/>
          <p:cNvSpPr>
            <a:spLocks noGrp="1"/>
          </p:cNvSpPr>
          <p:nvPr>
            <p:ph type="sldNum" sz="quarter" idx="14"/>
          </p:nvPr>
        </p:nvSpPr>
        <p:spPr>
          <a:xfrm>
            <a:off x="8027988" y="6111875"/>
            <a:ext cx="395287" cy="412750"/>
          </a:xfrm>
        </p:spPr>
        <p:txBody>
          <a:bodyPr/>
          <a:lstStyle>
            <a:lvl1pPr>
              <a:defRPr/>
            </a:lvl1pPr>
          </a:lstStyle>
          <a:p>
            <a:pPr>
              <a:defRPr/>
            </a:pPr>
            <a:fld id="{859388A0-719E-1C40-924E-55DBBB5C8DD1}" type="slidenum">
              <a:rPr lang="en-GB"/>
              <a:pPr>
                <a:defRPr/>
              </a:pPr>
              <a:t>‹#›</a:t>
            </a:fld>
            <a:endParaRPr lang="en-GB" dirty="0"/>
          </a:p>
        </p:txBody>
      </p:sp>
      <p:sp>
        <p:nvSpPr>
          <p:cNvPr id="6" name="Footer Placeholder 19"/>
          <p:cNvSpPr>
            <a:spLocks noGrp="1"/>
          </p:cNvSpPr>
          <p:nvPr>
            <p:ph type="ftr" sz="quarter" idx="15"/>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pic>
        <p:nvPicPr>
          <p:cNvPr id="3" name="Picture 2" descr="logo for powerpoint reduced size .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70618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8"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6"/>
          <p:cNvSpPr>
            <a:spLocks noGrp="1"/>
          </p:cNvSpPr>
          <p:nvPr>
            <p:ph type="sldNum" sz="quarter" idx="14"/>
          </p:nvPr>
        </p:nvSpPr>
        <p:spPr>
          <a:xfrm>
            <a:off x="8027988" y="6111875"/>
            <a:ext cx="395287" cy="412750"/>
          </a:xfrm>
        </p:spPr>
        <p:txBody>
          <a:bodyPr/>
          <a:lstStyle>
            <a:lvl1pPr>
              <a:defRPr/>
            </a:lvl1pPr>
          </a:lstStyle>
          <a:p>
            <a:pPr>
              <a:defRPr/>
            </a:pPr>
            <a:fld id="{2BBC46B0-2223-AB4F-8540-BB29901BEF7A}" type="slidenum">
              <a:rPr lang="en-GB"/>
              <a:pPr>
                <a:defRPr/>
              </a:pPr>
              <a:t>‹#›</a:t>
            </a:fld>
            <a:endParaRPr lang="en-GB" dirty="0"/>
          </a:p>
        </p:txBody>
      </p:sp>
    </p:spTree>
    <p:extLst>
      <p:ext uri="{BB962C8B-B14F-4D97-AF65-F5344CB8AC3E}">
        <p14:creationId xmlns:p14="http://schemas.microsoft.com/office/powerpoint/2010/main" val="3620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468313" y="6326188"/>
            <a:ext cx="8675687"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8012113" y="6092825"/>
            <a:ext cx="468312" cy="468313"/>
          </a:xfrm>
          <a:prstGeom prst="ellipse">
            <a:avLst/>
          </a:prstGeom>
          <a:solidFill>
            <a:schemeClr val="bg1"/>
          </a:solidFill>
          <a:ln w="28575">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solidFill>
                <a:srgbClr val="747678"/>
              </a:solidFill>
              <a:latin typeface="Verdana" pitchFamily="34" charset="0"/>
            </a:endParaRPr>
          </a:p>
        </p:txBody>
      </p:sp>
      <p:sp>
        <p:nvSpPr>
          <p:cNvPr id="1028" name="Title Placeholder 1"/>
          <p:cNvSpPr>
            <a:spLocks noGrp="1"/>
          </p:cNvSpPr>
          <p:nvPr>
            <p:ph type="title"/>
          </p:nvPr>
        </p:nvSpPr>
        <p:spPr bwMode="auto">
          <a:xfrm>
            <a:off x="412750" y="558800"/>
            <a:ext cx="6965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29" name="Text Placeholder 2"/>
          <p:cNvSpPr>
            <a:spLocks noGrp="1"/>
          </p:cNvSpPr>
          <p:nvPr>
            <p:ph type="body" idx="1"/>
          </p:nvPr>
        </p:nvSpPr>
        <p:spPr bwMode="auto">
          <a:xfrm>
            <a:off x="412750" y="1431925"/>
            <a:ext cx="81915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7" name="Rectangle 386"/>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6" name="Straight Connector 15"/>
          <p:cNvCxnSpPr/>
          <p:nvPr/>
        </p:nvCxnSpPr>
        <p:spPr>
          <a:xfrm>
            <a:off x="468313" y="6326188"/>
            <a:ext cx="8675687" cy="0"/>
          </a:xfrm>
          <a:prstGeom prst="line">
            <a:avLst/>
          </a:prstGeom>
          <a:ln w="19050">
            <a:solidFill>
              <a:srgbClr val="6D6E71"/>
            </a:solidFill>
            <a:prstDash val="sysDash"/>
            <a:bevel/>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dirty="0">
              <a:solidFill>
                <a:srgbClr val="747678"/>
              </a:solidFill>
              <a:latin typeface="Arial"/>
              <a:cs typeface="Arial"/>
            </a:endParaRPr>
          </a:p>
        </p:txBody>
      </p:sp>
      <p:sp>
        <p:nvSpPr>
          <p:cNvPr id="9" name="Rectangle 8"/>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3" name="Footer Placeholder 2"/>
          <p:cNvSpPr>
            <a:spLocks noGrp="1"/>
          </p:cNvSpPr>
          <p:nvPr>
            <p:ph type="ftr" sz="quarter" idx="3"/>
          </p:nvPr>
        </p:nvSpPr>
        <p:spPr>
          <a:xfrm>
            <a:off x="412750" y="6332538"/>
            <a:ext cx="2935288" cy="365125"/>
          </a:xfrm>
          <a:prstGeom prst="rect">
            <a:avLst/>
          </a:prstGeom>
        </p:spPr>
        <p:txBody>
          <a:bodyPr vert="horz" lIns="91440" tIns="45720" rIns="91440" bIns="45720" rtlCol="0" anchor="ctr"/>
          <a:lstStyle>
            <a:lvl1pPr algn="l">
              <a:defRPr sz="1000" smtClean="0">
                <a:solidFill>
                  <a:schemeClr val="tx1"/>
                </a:solidFill>
              </a:defRPr>
            </a:lvl1pPr>
          </a:lstStyle>
          <a:p>
            <a:pPr>
              <a:defRPr/>
            </a:pPr>
            <a:r>
              <a:rPr lang="en-GB"/>
              <a:t>© 2015, Mike Murach &amp; Associates, Inc.</a:t>
            </a:r>
            <a:endParaRPr lang="en-GB" dirty="0"/>
          </a:p>
        </p:txBody>
      </p:sp>
      <p:sp>
        <p:nvSpPr>
          <p:cNvPr id="6" name="Slide Number Placeholder 5"/>
          <p:cNvSpPr>
            <a:spLocks noGrp="1"/>
          </p:cNvSpPr>
          <p:nvPr>
            <p:ph type="sldNum" sz="quarter" idx="4"/>
          </p:nvPr>
        </p:nvSpPr>
        <p:spPr>
          <a:xfrm>
            <a:off x="8070850" y="6146800"/>
            <a:ext cx="371475" cy="365125"/>
          </a:xfrm>
          <a:prstGeom prst="rect">
            <a:avLst/>
          </a:prstGeom>
        </p:spPr>
        <p:txBody>
          <a:bodyPr vert="horz" lIns="91440" tIns="45720" rIns="91440" bIns="45720" rtlCol="0" anchor="ctr"/>
          <a:lstStyle>
            <a:lvl1pPr algn="ctr">
              <a:defRPr sz="1000" smtClean="0">
                <a:solidFill>
                  <a:schemeClr val="tx1">
                    <a:tint val="75000"/>
                  </a:schemeClr>
                </a:solidFill>
              </a:defRPr>
            </a:lvl1pPr>
          </a:lstStyle>
          <a:p>
            <a:pPr>
              <a:defRPr/>
            </a:pPr>
            <a:fld id="{6C10E252-3EED-AA4C-9BDF-346BF16C9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66" r:id="rId3"/>
    <p:sldLayoutId id="2147483867" r:id="rId4"/>
    <p:sldLayoutId id="2147483869" r:id="rId5"/>
    <p:sldLayoutId id="2147483868"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hf sldNum="0" hdr="0" ftr="0" dt="0"/>
  <p:txStyles>
    <p:titleStyle>
      <a:lvl1pPr algn="l" rtl="0" eaLnBrk="1" fontAlgn="base" hangingPunct="1">
        <a:spcBef>
          <a:spcPct val="0"/>
        </a:spcBef>
        <a:spcAft>
          <a:spcPct val="0"/>
        </a:spcAft>
        <a:defRPr sz="3600" kern="1200">
          <a:solidFill>
            <a:srgbClr val="0039A6"/>
          </a:solidFill>
          <a:latin typeface="Arial"/>
          <a:ea typeface="ＭＳ Ｐゴシック" charset="0"/>
          <a:cs typeface="Arial"/>
        </a:defRPr>
      </a:lvl1pPr>
      <a:lvl2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2pPr>
      <a:lvl3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3pPr>
      <a:lvl4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4pPr>
      <a:lvl5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b="1">
          <a:solidFill>
            <a:srgbClr val="0039A6"/>
          </a:solidFill>
          <a:latin typeface="Trebuchet MS" pitchFamily="34" charset="0"/>
        </a:defRPr>
      </a:lvl6pPr>
      <a:lvl7pPr marL="914400" algn="l" rtl="0" eaLnBrk="1" fontAlgn="base" hangingPunct="1">
        <a:spcBef>
          <a:spcPct val="0"/>
        </a:spcBef>
        <a:spcAft>
          <a:spcPct val="0"/>
        </a:spcAft>
        <a:defRPr sz="4000" b="1">
          <a:solidFill>
            <a:srgbClr val="0039A6"/>
          </a:solidFill>
          <a:latin typeface="Trebuchet MS" pitchFamily="34" charset="0"/>
        </a:defRPr>
      </a:lvl7pPr>
      <a:lvl8pPr marL="1371600" algn="l" rtl="0" eaLnBrk="1" fontAlgn="base" hangingPunct="1">
        <a:spcBef>
          <a:spcPct val="0"/>
        </a:spcBef>
        <a:spcAft>
          <a:spcPct val="0"/>
        </a:spcAft>
        <a:defRPr sz="4000" b="1">
          <a:solidFill>
            <a:srgbClr val="0039A6"/>
          </a:solidFill>
          <a:latin typeface="Trebuchet MS" pitchFamily="34" charset="0"/>
        </a:defRPr>
      </a:lvl8pPr>
      <a:lvl9pPr marL="1828800" algn="l" rtl="0" eaLnBrk="1" fontAlgn="base" hangingPunct="1">
        <a:spcBef>
          <a:spcPct val="0"/>
        </a:spcBef>
        <a:spcAft>
          <a:spcPct val="0"/>
        </a:spcAft>
        <a:defRPr sz="4000" b="1">
          <a:solidFill>
            <a:srgbClr val="0039A6"/>
          </a:solidFill>
          <a:latin typeface="Trebuchet MS" pitchFamily="34" charset="0"/>
        </a:defRPr>
      </a:lvl9pPr>
    </p:titleStyle>
    <p:bodyStyle>
      <a:lvl1pPr marL="187325" indent="-187325" algn="l" rtl="0" eaLnBrk="1" fontAlgn="base" hangingPunct="1">
        <a:spcBef>
          <a:spcPts val="600"/>
        </a:spcBef>
        <a:spcAft>
          <a:spcPts val="600"/>
        </a:spcAft>
        <a:buSzPct val="110000"/>
        <a:buFont typeface="Arial" charset="0"/>
        <a:buChar char="•"/>
        <a:defRPr sz="2600" kern="1200">
          <a:solidFill>
            <a:srgbClr val="000000"/>
          </a:solidFill>
          <a:latin typeface="Arial"/>
          <a:ea typeface="ＭＳ Ｐゴシック" charset="0"/>
          <a:cs typeface="Arial"/>
        </a:defRPr>
      </a:lvl1pPr>
      <a:lvl2pPr marL="627063" indent="-355600" algn="l" rtl="0" eaLnBrk="1" fontAlgn="base" hangingPunct="1">
        <a:spcBef>
          <a:spcPts val="600"/>
        </a:spcBef>
        <a:spcAft>
          <a:spcPts val="600"/>
        </a:spcAft>
        <a:buSzPct val="100000"/>
        <a:buFont typeface="Lucida Grande" charset="0"/>
        <a:buChar char="­"/>
        <a:defRPr sz="2400" kern="1200">
          <a:solidFill>
            <a:srgbClr val="000000"/>
          </a:solidFill>
          <a:latin typeface="Arial"/>
          <a:ea typeface="ＭＳ Ｐゴシック" charset="0"/>
          <a:cs typeface="Arial"/>
        </a:defRPr>
      </a:lvl2pPr>
      <a:lvl3pPr marL="1084263" indent="-373063"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3pPr>
      <a:lvl4pPr marL="1338263" indent="-254000"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4pPr>
      <a:lvl5pPr marL="1608138" indent="-269875"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w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3.wmf"/><Relationship Id="rId4" Type="http://schemas.openxmlformats.org/officeDocument/2006/relationships/image" Target="../media/image8.wmf"/><Relationship Id="rId9" Type="http://schemas.openxmlformats.org/officeDocument/2006/relationships/image" Target="../media/image1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3.wmf"/><Relationship Id="rId4" Type="http://schemas.openxmlformats.org/officeDocument/2006/relationships/image" Target="../media/image8.wmf"/><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57250" y="1873250"/>
            <a:ext cx="5299075" cy="1470025"/>
          </a:xfrm>
          <a:ln w="9525"/>
          <a:extLst>
            <a:ext uri="{91240B29-F687-4F45-9708-019B960494DF}">
              <a14:hiddenLine xmlns:a14="http://schemas.microsoft.com/office/drawing/2010/main" w="6350">
                <a:solidFill>
                  <a:srgbClr val="000000"/>
                </a:solidFill>
                <a:miter lim="800000"/>
                <a:headEnd/>
                <a:tailEnd/>
              </a14:hiddenLine>
            </a:ext>
          </a:extLst>
        </p:spPr>
        <p:txBody>
          <a:bodyPr>
            <a:normAutofit/>
          </a:bodyPr>
          <a:lstStyle/>
          <a:p>
            <a:pPr eaLnBrk="1" hangingPunct="1"/>
            <a:r>
              <a:rPr lang="en-GB" dirty="0">
                <a:latin typeface="Arial" charset="0"/>
              </a:rPr>
              <a:t>Requirements</a:t>
            </a:r>
          </a:p>
        </p:txBody>
      </p:sp>
      <p:sp>
        <p:nvSpPr>
          <p:cNvPr id="16386" name="Subtitle 1"/>
          <p:cNvSpPr>
            <a:spLocks noGrp="1"/>
          </p:cNvSpPr>
          <p:nvPr>
            <p:ph type="subTitle" idx="1"/>
          </p:nvPr>
        </p:nvSpPr>
        <p:spPr>
          <a:xfrm>
            <a:off x="865188" y="3463925"/>
            <a:ext cx="5291137" cy="1752600"/>
          </a:xfrm>
        </p:spPr>
        <p:txBody>
          <a:bodyPr/>
          <a:lstStyle/>
          <a:p>
            <a:pPr eaLnBrk="1" hangingPunct="1"/>
            <a:r>
              <a:rPr lang="en-GB">
                <a:latin typeface="Arial" charset="0"/>
              </a:rPr>
              <a:t>School </a:t>
            </a:r>
            <a:r>
              <a:rPr lang="en-GB" dirty="0">
                <a:latin typeface="Arial" charset="0"/>
              </a:rPr>
              <a:t>of Computing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(cont’d)</a:t>
            </a:r>
          </a:p>
        </p:txBody>
      </p:sp>
      <p:sp>
        <p:nvSpPr>
          <p:cNvPr id="16387" name="Content Placeholder 2"/>
          <p:cNvSpPr>
            <a:spLocks noGrp="1"/>
          </p:cNvSpPr>
          <p:nvPr>
            <p:ph idx="1"/>
          </p:nvPr>
        </p:nvSpPr>
        <p:spPr>
          <a:xfrm>
            <a:off x="381000" y="1447800"/>
            <a:ext cx="8305800" cy="3173413"/>
          </a:xfrm>
        </p:spPr>
        <p:txBody>
          <a:bodyPr>
            <a:normAutofit fontScale="92500" lnSpcReduction="20000"/>
          </a:bodyPr>
          <a:lstStyle/>
          <a:p>
            <a:pPr eaLnBrk="1" hangingPunct="1">
              <a:spcBef>
                <a:spcPct val="0"/>
              </a:spcBef>
            </a:pPr>
            <a:r>
              <a:rPr lang="en-US" altLang="en-US" dirty="0"/>
              <a:t>The final deliverable of the analysis phase is the </a:t>
            </a:r>
            <a:r>
              <a:rPr lang="en-US" altLang="en-US" b="1" i="1" dirty="0">
                <a:solidFill>
                  <a:srgbClr val="000099"/>
                </a:solidFill>
              </a:rPr>
              <a:t>system proposal</a:t>
            </a:r>
            <a:r>
              <a:rPr lang="en-US" altLang="en-US" dirty="0"/>
              <a:t>.</a:t>
            </a:r>
          </a:p>
          <a:p>
            <a:pPr eaLnBrk="1" hangingPunct="1">
              <a:spcBef>
                <a:spcPct val="0"/>
              </a:spcBef>
            </a:pPr>
            <a:endParaRPr lang="en-US" altLang="en-US" dirty="0"/>
          </a:p>
          <a:p>
            <a:pPr eaLnBrk="1" hangingPunct="1">
              <a:spcBef>
                <a:spcPct val="0"/>
              </a:spcBef>
            </a:pPr>
            <a:r>
              <a:rPr lang="en-US" altLang="en-US" dirty="0"/>
              <a:t>The system proposal is presented to the approval committee in the form of a system </a:t>
            </a:r>
            <a:r>
              <a:rPr lang="en-US" altLang="en-US" b="1" i="1" dirty="0">
                <a:solidFill>
                  <a:srgbClr val="000099"/>
                </a:solidFill>
              </a:rPr>
              <a:t>walk-through</a:t>
            </a:r>
            <a:r>
              <a:rPr lang="en-US" altLang="en-US" dirty="0"/>
              <a:t> to explain the system in detail.</a:t>
            </a:r>
          </a:p>
          <a:p>
            <a:pPr eaLnBrk="1" hangingPunct="1">
              <a:spcBef>
                <a:spcPct val="0"/>
              </a:spcBef>
            </a:pPr>
            <a:endParaRPr lang="en-US" altLang="en-US" dirty="0"/>
          </a:p>
          <a:p>
            <a:pPr eaLnBrk="1" hangingPunct="1">
              <a:spcBef>
                <a:spcPct val="0"/>
              </a:spcBef>
            </a:pPr>
            <a:r>
              <a:rPr lang="en-US" altLang="en-US" dirty="0"/>
              <a:t>The deliverables outputted from the analysis phase are the input for the the design of the new system.</a:t>
            </a:r>
          </a:p>
          <a:p>
            <a:pPr marL="0" indent="0" eaLnBrk="1" hangingPunct="1">
              <a:lnSpc>
                <a:spcPct val="80000"/>
              </a:lnSpc>
              <a:spcBef>
                <a:spcPct val="0"/>
              </a:spcBef>
              <a:buNone/>
            </a:pPr>
            <a:endParaRPr lang="en-US" altLang="en-US" sz="1900" dirty="0"/>
          </a:p>
          <a:p>
            <a:pPr eaLnBrk="1" hangingPunct="1">
              <a:lnSpc>
                <a:spcPct val="80000"/>
              </a:lnSpc>
              <a:spcBef>
                <a:spcPct val="0"/>
              </a:spcBef>
            </a:pPr>
            <a:endParaRPr lang="en-US" altLang="en-US" sz="1900" dirty="0"/>
          </a:p>
        </p:txBody>
      </p:sp>
      <p:sp>
        <p:nvSpPr>
          <p:cNvPr id="16388"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Tree>
    <p:extLst>
      <p:ext uri="{BB962C8B-B14F-4D97-AF65-F5344CB8AC3E}">
        <p14:creationId xmlns:p14="http://schemas.microsoft.com/office/powerpoint/2010/main" val="426281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Requirements determination</a:t>
            </a:r>
          </a:p>
        </p:txBody>
      </p:sp>
      <p:sp>
        <p:nvSpPr>
          <p:cNvPr id="17411" name="Content Placeholder 2"/>
          <p:cNvSpPr>
            <a:spLocks noGrp="1"/>
          </p:cNvSpPr>
          <p:nvPr>
            <p:ph idx="1"/>
          </p:nvPr>
        </p:nvSpPr>
        <p:spPr/>
        <p:txBody>
          <a:bodyPr/>
          <a:lstStyle/>
          <a:p>
            <a:pPr eaLnBrk="1" hangingPunct="1">
              <a:spcBef>
                <a:spcPct val="0"/>
              </a:spcBef>
            </a:pPr>
            <a:r>
              <a:rPr lang="en-US" altLang="en-US" dirty="0"/>
              <a:t>Requirements determination is performed to transform high-level business requirements into a more detailed, precise list of what the new system must do to provide the needed value to the business</a:t>
            </a:r>
          </a:p>
        </p:txBody>
      </p:sp>
      <p:sp>
        <p:nvSpPr>
          <p:cNvPr id="17412"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17413" name="Picture 3" descr="C:\Users\sst3kanize\AppData\Local\Microsoft\Windows\Temporary Internet Files\Content.IE5\Y5JAZ00P\MC900078811[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86438" y="2901950"/>
            <a:ext cx="320516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1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What is a </a:t>
            </a:r>
            <a:r>
              <a:rPr lang="en-US" altLang="en-US">
                <a:solidFill>
                  <a:srgbClr val="000099"/>
                </a:solidFill>
              </a:rPr>
              <a:t>Requirement</a:t>
            </a:r>
            <a:r>
              <a:rPr lang="en-US" altLang="en-US"/>
              <a:t>?</a:t>
            </a:r>
          </a:p>
        </p:txBody>
      </p:sp>
      <p:sp>
        <p:nvSpPr>
          <p:cNvPr id="18435" name="Content Placeholder 2"/>
          <p:cNvSpPr>
            <a:spLocks noGrp="1"/>
          </p:cNvSpPr>
          <p:nvPr>
            <p:ph idx="1"/>
          </p:nvPr>
        </p:nvSpPr>
        <p:spPr>
          <a:xfrm>
            <a:off x="457200" y="1600200"/>
            <a:ext cx="8382000" cy="3970338"/>
          </a:xfrm>
        </p:spPr>
        <p:txBody>
          <a:bodyPr>
            <a:normAutofit fontScale="92500" lnSpcReduction="10000"/>
          </a:bodyPr>
          <a:lstStyle/>
          <a:p>
            <a:pPr eaLnBrk="1" hangingPunct="1">
              <a:lnSpc>
                <a:spcPct val="100000"/>
              </a:lnSpc>
              <a:spcBef>
                <a:spcPct val="0"/>
              </a:spcBef>
            </a:pPr>
            <a:r>
              <a:rPr lang="en-US" altLang="en-US" dirty="0"/>
              <a:t>A </a:t>
            </a:r>
            <a:r>
              <a:rPr lang="en-US" altLang="en-US" dirty="0">
                <a:solidFill>
                  <a:srgbClr val="FF0000"/>
                </a:solidFill>
              </a:rPr>
              <a:t>requirement</a:t>
            </a:r>
            <a:r>
              <a:rPr lang="en-US" altLang="en-US" dirty="0"/>
              <a:t> is a statement of what the system must do or what characteristics it needs to have.</a:t>
            </a:r>
          </a:p>
          <a:p>
            <a:pPr eaLnBrk="1" hangingPunct="1">
              <a:lnSpc>
                <a:spcPct val="100000"/>
              </a:lnSpc>
              <a:spcBef>
                <a:spcPct val="0"/>
              </a:spcBef>
              <a:buFontTx/>
              <a:buNone/>
            </a:pPr>
            <a:r>
              <a:rPr lang="en-US" altLang="en-US" dirty="0"/>
              <a:t>A requirement can describe:</a:t>
            </a:r>
          </a:p>
          <a:p>
            <a:pPr eaLnBrk="1" hangingPunct="1">
              <a:lnSpc>
                <a:spcPct val="100000"/>
              </a:lnSpc>
              <a:spcBef>
                <a:spcPct val="0"/>
              </a:spcBef>
              <a:buFontTx/>
              <a:buNone/>
            </a:pPr>
            <a:endParaRPr lang="en-US" altLang="en-US" dirty="0"/>
          </a:p>
          <a:p>
            <a:pPr eaLnBrk="1" hangingPunct="1">
              <a:lnSpc>
                <a:spcPct val="100000"/>
              </a:lnSpc>
              <a:spcBef>
                <a:spcPct val="0"/>
              </a:spcBef>
              <a:buFontTx/>
              <a:buNone/>
            </a:pPr>
            <a:r>
              <a:rPr lang="en-US" altLang="en-US" dirty="0"/>
              <a:t>- what the business needs (</a:t>
            </a:r>
            <a:r>
              <a:rPr lang="en-US" altLang="en-US" b="1" i="1" dirty="0">
                <a:solidFill>
                  <a:srgbClr val="000099"/>
                </a:solidFill>
              </a:rPr>
              <a:t>business requirements</a:t>
            </a:r>
            <a:r>
              <a:rPr lang="en-US" altLang="en-US" dirty="0"/>
              <a:t>)</a:t>
            </a:r>
          </a:p>
          <a:p>
            <a:pPr eaLnBrk="1" hangingPunct="1">
              <a:lnSpc>
                <a:spcPct val="100000"/>
              </a:lnSpc>
              <a:spcBef>
                <a:spcPct val="0"/>
              </a:spcBef>
              <a:buFontTx/>
              <a:buChar char="-"/>
            </a:pPr>
            <a:r>
              <a:rPr lang="en-US" altLang="en-US" dirty="0"/>
              <a:t>what the users need to do (</a:t>
            </a:r>
            <a:r>
              <a:rPr lang="en-US" altLang="en-US" b="1" i="1" dirty="0">
                <a:solidFill>
                  <a:srgbClr val="000099"/>
                </a:solidFill>
              </a:rPr>
              <a:t>user requirements</a:t>
            </a:r>
            <a:r>
              <a:rPr lang="en-US" altLang="en-US" dirty="0"/>
              <a:t>)</a:t>
            </a:r>
          </a:p>
          <a:p>
            <a:pPr eaLnBrk="1" hangingPunct="1">
              <a:lnSpc>
                <a:spcPct val="100000"/>
              </a:lnSpc>
              <a:spcBef>
                <a:spcPct val="0"/>
              </a:spcBef>
              <a:buFontTx/>
              <a:buChar char="-"/>
            </a:pPr>
            <a:r>
              <a:rPr lang="en-US" altLang="en-US" dirty="0"/>
              <a:t>what the software should do (</a:t>
            </a:r>
            <a:r>
              <a:rPr lang="en-US" altLang="en-US" b="1" i="1" dirty="0">
                <a:solidFill>
                  <a:srgbClr val="000099"/>
                </a:solidFill>
              </a:rPr>
              <a:t>functional requirements</a:t>
            </a:r>
            <a:r>
              <a:rPr lang="en-US" altLang="en-US" dirty="0"/>
              <a:t>)</a:t>
            </a:r>
          </a:p>
          <a:p>
            <a:pPr eaLnBrk="1" hangingPunct="1">
              <a:lnSpc>
                <a:spcPct val="100000"/>
              </a:lnSpc>
              <a:spcBef>
                <a:spcPct val="0"/>
              </a:spcBef>
              <a:buFontTx/>
              <a:buChar char="-"/>
            </a:pPr>
            <a:r>
              <a:rPr lang="en-US" altLang="en-US" dirty="0"/>
              <a:t>characteristics the system should have (</a:t>
            </a:r>
            <a:r>
              <a:rPr lang="en-US" altLang="en-US" b="1" i="1" dirty="0">
                <a:solidFill>
                  <a:srgbClr val="000099"/>
                </a:solidFill>
              </a:rPr>
              <a:t>non-functional requirements</a:t>
            </a:r>
            <a:r>
              <a:rPr lang="en-US" altLang="en-US" dirty="0"/>
              <a:t>), and</a:t>
            </a:r>
          </a:p>
          <a:p>
            <a:pPr eaLnBrk="1" hangingPunct="1">
              <a:lnSpc>
                <a:spcPct val="100000"/>
              </a:lnSpc>
              <a:spcBef>
                <a:spcPct val="0"/>
              </a:spcBef>
              <a:buFontTx/>
              <a:buChar char="-"/>
            </a:pPr>
            <a:r>
              <a:rPr lang="en-US" altLang="en-US" dirty="0"/>
              <a:t>how the system should be built (</a:t>
            </a:r>
            <a:r>
              <a:rPr lang="en-US" altLang="en-US" b="1" i="1" dirty="0">
                <a:solidFill>
                  <a:srgbClr val="000099"/>
                </a:solidFill>
              </a:rPr>
              <a:t>system requirements</a:t>
            </a:r>
            <a:r>
              <a:rPr lang="en-US" altLang="en-US" dirty="0"/>
              <a:t>)</a:t>
            </a:r>
          </a:p>
          <a:p>
            <a:pPr eaLnBrk="1" hangingPunct="1">
              <a:lnSpc>
                <a:spcPct val="100000"/>
              </a:lnSpc>
              <a:spcBef>
                <a:spcPct val="0"/>
              </a:spcBef>
              <a:buFontTx/>
              <a:buChar char="-"/>
            </a:pPr>
            <a:endParaRPr lang="en-US" altLang="en-US" dirty="0"/>
          </a:p>
        </p:txBody>
      </p:sp>
      <p:sp>
        <p:nvSpPr>
          <p:cNvPr id="18436"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Tree>
    <p:extLst>
      <p:ext uri="{BB962C8B-B14F-4D97-AF65-F5344CB8AC3E}">
        <p14:creationId xmlns:p14="http://schemas.microsoft.com/office/powerpoint/2010/main" val="32391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(cont’d)</a:t>
            </a:r>
          </a:p>
        </p:txBody>
      </p:sp>
      <p:sp>
        <p:nvSpPr>
          <p:cNvPr id="19459" name="Content Placeholder 2"/>
          <p:cNvSpPr>
            <a:spLocks noGrp="1"/>
          </p:cNvSpPr>
          <p:nvPr>
            <p:ph idx="1"/>
          </p:nvPr>
        </p:nvSpPr>
        <p:spPr>
          <a:xfrm>
            <a:off x="410122" y="1416843"/>
            <a:ext cx="8305800" cy="1795463"/>
          </a:xfrm>
        </p:spPr>
        <p:txBody>
          <a:bodyPr>
            <a:normAutofit lnSpcReduction="10000"/>
          </a:bodyPr>
          <a:lstStyle/>
          <a:p>
            <a:pPr eaLnBrk="1" hangingPunct="1">
              <a:spcBef>
                <a:spcPct val="0"/>
              </a:spcBef>
            </a:pPr>
            <a:r>
              <a:rPr lang="en-US" altLang="en-US" dirty="0"/>
              <a:t> Functional requirements: </a:t>
            </a:r>
            <a:r>
              <a:rPr lang="en-US" altLang="en-US" sz="1800" dirty="0"/>
              <a:t>relates directly to process the system has to perform as part of supporting a user task and/or information it needs to provide as the user is performing the task.</a:t>
            </a:r>
          </a:p>
          <a:p>
            <a:pPr eaLnBrk="1" hangingPunct="1">
              <a:spcBef>
                <a:spcPct val="0"/>
              </a:spcBef>
            </a:pPr>
            <a:endParaRPr lang="en-US" altLang="en-US" sz="1800" dirty="0"/>
          </a:p>
          <a:p>
            <a:pPr eaLnBrk="1" hangingPunct="1">
              <a:spcBef>
                <a:spcPct val="0"/>
              </a:spcBef>
            </a:pPr>
            <a:r>
              <a:rPr lang="en-US" altLang="en-US" dirty="0"/>
              <a:t>“what system must do for the user”</a:t>
            </a:r>
          </a:p>
        </p:txBody>
      </p:sp>
      <p:sp>
        <p:nvSpPr>
          <p:cNvPr id="19460"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7" name="Picture 2" descr="fig_03_01"/>
          <p:cNvPicPr preferRelativeResize="0">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228600" y="3212306"/>
            <a:ext cx="86868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260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75443" y="399428"/>
            <a:ext cx="8305800" cy="1568450"/>
          </a:xfrm>
        </p:spPr>
        <p:txBody>
          <a:bodyPr/>
          <a:lstStyle/>
          <a:p>
            <a:pPr eaLnBrk="1" hangingPunct="1">
              <a:spcBef>
                <a:spcPct val="0"/>
              </a:spcBef>
            </a:pPr>
            <a:r>
              <a:rPr lang="en-US" altLang="en-US" dirty="0"/>
              <a:t> Nonfunctional requirements: </a:t>
            </a:r>
            <a:r>
              <a:rPr lang="en-US" altLang="en-US" sz="1800" dirty="0"/>
              <a:t>Performance and Usability of the system</a:t>
            </a:r>
          </a:p>
          <a:p>
            <a:pPr eaLnBrk="1" hangingPunct="1">
              <a:spcBef>
                <a:spcPct val="0"/>
              </a:spcBef>
            </a:pPr>
            <a:endParaRPr lang="en-US" altLang="en-US" dirty="0"/>
          </a:p>
          <a:p>
            <a:pPr eaLnBrk="1" hangingPunct="1">
              <a:spcBef>
                <a:spcPct val="0"/>
              </a:spcBef>
            </a:pPr>
            <a:endParaRPr lang="en-US" altLang="en-US" dirty="0"/>
          </a:p>
        </p:txBody>
      </p:sp>
      <p:sp>
        <p:nvSpPr>
          <p:cNvPr id="20483"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6" name="Picture 2" descr="fig_03_02"/>
          <p:cNvPicPr preferRelativeResize="0">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375443" y="1340768"/>
            <a:ext cx="8393113"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573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a:t>Class exercise</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l="30249" t="27383" r="9653" b="38547"/>
          <a:stretch>
            <a:fillRect/>
          </a:stretch>
        </p:blipFill>
        <p:spPr bwMode="auto">
          <a:xfrm>
            <a:off x="95250" y="2606675"/>
            <a:ext cx="9048750" cy="320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sst3kanize\AppData\Local\Microsoft\Windows\Temporary Internet Files\Content.IE5\L6G8I1FF\MC900383308[1].wmf"/>
          <p:cNvPicPr>
            <a:picLocks noChangeAspect="1" noChangeArrowheads="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020272" y="116632"/>
            <a:ext cx="1806385" cy="115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4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a:t>Answer to the class exercise:</a:t>
            </a:r>
          </a:p>
        </p:txBody>
      </p:sp>
      <p:sp>
        <p:nvSpPr>
          <p:cNvPr id="22531" name="Content Placeholder 2"/>
          <p:cNvSpPr>
            <a:spLocks noGrp="1"/>
          </p:cNvSpPr>
          <p:nvPr>
            <p:ph idx="1"/>
          </p:nvPr>
        </p:nvSpPr>
        <p:spPr>
          <a:xfrm>
            <a:off x="339725" y="2717800"/>
            <a:ext cx="8305800" cy="1941513"/>
          </a:xfrm>
        </p:spPr>
        <p:txBody>
          <a:bodyPr>
            <a:normAutofit lnSpcReduction="10000"/>
          </a:bodyPr>
          <a:lstStyle/>
          <a:p>
            <a:r>
              <a:rPr lang="en-US" altLang="en-US" sz="2400"/>
              <a:t>Functional requirements: </a:t>
            </a:r>
          </a:p>
          <a:p>
            <a:pPr lvl="1"/>
            <a:r>
              <a:rPr lang="en-US" altLang="en-US" sz="2200"/>
              <a:t>2, 4, 6, 8. </a:t>
            </a:r>
            <a:endParaRPr lang="en-GB" altLang="en-US" sz="2200"/>
          </a:p>
          <a:p>
            <a:r>
              <a:rPr lang="en-US" altLang="en-US" sz="2400"/>
              <a:t>Nonfunctional requirements: </a:t>
            </a:r>
          </a:p>
          <a:p>
            <a:pPr lvl="1"/>
            <a:r>
              <a:rPr lang="en-US" altLang="en-US" sz="2200"/>
              <a:t>1, 3, 5, 7, 9, 10. </a:t>
            </a:r>
            <a:endParaRPr lang="en-GB" altLang="en-US" sz="2200"/>
          </a:p>
        </p:txBody>
      </p:sp>
    </p:spTree>
    <p:extLst>
      <p:ext uri="{BB962C8B-B14F-4D97-AF65-F5344CB8AC3E}">
        <p14:creationId xmlns:p14="http://schemas.microsoft.com/office/powerpoint/2010/main" val="144690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12750" y="558800"/>
            <a:ext cx="8407722" cy="854075"/>
          </a:xfrm>
        </p:spPr>
        <p:txBody>
          <a:bodyPr/>
          <a:lstStyle/>
          <a:p>
            <a:pPr eaLnBrk="1" hangingPunct="1"/>
            <a:r>
              <a:rPr lang="en-US" altLang="en-US" sz="3200" dirty="0"/>
              <a:t>The Process of Determining Requirements</a:t>
            </a:r>
          </a:p>
        </p:txBody>
      </p:sp>
      <p:sp>
        <p:nvSpPr>
          <p:cNvPr id="23555" name="Content Placeholder 2"/>
          <p:cNvSpPr>
            <a:spLocks noGrp="1"/>
          </p:cNvSpPr>
          <p:nvPr>
            <p:ph idx="1"/>
          </p:nvPr>
        </p:nvSpPr>
        <p:spPr/>
        <p:txBody>
          <a:bodyPr>
            <a:normAutofit/>
          </a:bodyPr>
          <a:lstStyle/>
          <a:p>
            <a:pPr eaLnBrk="1" hangingPunct="1">
              <a:lnSpc>
                <a:spcPct val="120000"/>
              </a:lnSpc>
              <a:spcAft>
                <a:spcPct val="0"/>
              </a:spcAft>
            </a:pPr>
            <a:r>
              <a:rPr lang="en-US" altLang="en-US" dirty="0"/>
              <a:t> Both business and IT perspectives are needed to determine requirements during the analysis phase.</a:t>
            </a:r>
          </a:p>
          <a:p>
            <a:pPr eaLnBrk="1" hangingPunct="1">
              <a:lnSpc>
                <a:spcPct val="120000"/>
              </a:lnSpc>
              <a:spcAft>
                <a:spcPct val="0"/>
              </a:spcAft>
            </a:pPr>
            <a:r>
              <a:rPr lang="en-US" altLang="en-US" dirty="0"/>
              <a:t> The most effective approach is to have both business people and analysts working together</a:t>
            </a:r>
          </a:p>
          <a:p>
            <a:pPr eaLnBrk="1" hangingPunct="1">
              <a:lnSpc>
                <a:spcPct val="120000"/>
              </a:lnSpc>
              <a:spcAft>
                <a:spcPct val="0"/>
              </a:spcAft>
            </a:pPr>
            <a:r>
              <a:rPr lang="en-US" altLang="en-US" dirty="0"/>
              <a:t>The analyst must also consider how best to extract the requirements from the stakeholders.</a:t>
            </a:r>
          </a:p>
          <a:p>
            <a:pPr eaLnBrk="1" hangingPunct="1">
              <a:lnSpc>
                <a:spcPct val="120000"/>
              </a:lnSpc>
              <a:spcAft>
                <a:spcPct val="0"/>
              </a:spcAft>
            </a:pPr>
            <a:r>
              <a:rPr lang="en-US" altLang="en-US" dirty="0"/>
              <a:t>The process of determining requirements continues throughout the analysis phase, and the requirements definition evolves over time.</a:t>
            </a:r>
          </a:p>
        </p:txBody>
      </p:sp>
      <p:sp>
        <p:nvSpPr>
          <p:cNvPr id="23556"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23557" name="Picture 2" descr="C:\Users\sst3kanize\AppData\Local\Microsoft\Windows\Temporary Internet Files\Content.IE5\L6G8I1FF\MC900351624[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79910" y="5373215"/>
            <a:ext cx="1548051" cy="134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04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92162"/>
          </a:xfrm>
        </p:spPr>
        <p:txBody>
          <a:bodyPr/>
          <a:lstStyle/>
          <a:p>
            <a:pPr eaLnBrk="1" hangingPunct="1"/>
            <a:r>
              <a:rPr lang="en-US" altLang="en-US"/>
              <a:t>The Requirements Definition Statement</a:t>
            </a:r>
          </a:p>
        </p:txBody>
      </p:sp>
      <p:sp>
        <p:nvSpPr>
          <p:cNvPr id="24579"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24580" name="Picture 2" descr="fig_03_03"/>
          <p:cNvPicPr preferRelativeResize="0">
            <a:picLocks noGrp="1" noChangeAspect="1" noChangeArrowheads="1"/>
          </p:cNvPicPr>
          <p:nvPr>
            <p:ph idx="1"/>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a:xfrm>
            <a:off x="2051720" y="1628800"/>
            <a:ext cx="5038329" cy="4423899"/>
          </a:xfrm>
        </p:spPr>
      </p:pic>
    </p:spTree>
    <p:extLst>
      <p:ext uri="{BB962C8B-B14F-4D97-AF65-F5344CB8AC3E}">
        <p14:creationId xmlns:p14="http://schemas.microsoft.com/office/powerpoint/2010/main" val="55094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sst3kanize\AppData\Local\Microsoft\Windows\Temporary Internet Files\Content.IE5\Y5JAZ00P\MC900230987[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63888" y="4221088"/>
            <a:ext cx="2808288"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p:cNvSpPr>
            <a:spLocks noGrp="1"/>
          </p:cNvSpPr>
          <p:nvPr>
            <p:ph type="title"/>
          </p:nvPr>
        </p:nvSpPr>
        <p:spPr>
          <a:xfrm>
            <a:off x="412750" y="558800"/>
            <a:ext cx="8731250" cy="854075"/>
          </a:xfrm>
        </p:spPr>
        <p:txBody>
          <a:bodyPr/>
          <a:lstStyle/>
          <a:p>
            <a:r>
              <a:rPr lang="en-GB" altLang="en-US" dirty="0"/>
              <a:t>Requirements Definition Statement</a:t>
            </a:r>
          </a:p>
        </p:txBody>
      </p:sp>
      <p:sp>
        <p:nvSpPr>
          <p:cNvPr id="25604" name="Content Placeholder 2"/>
          <p:cNvSpPr>
            <a:spLocks noGrp="1"/>
          </p:cNvSpPr>
          <p:nvPr>
            <p:ph idx="1"/>
          </p:nvPr>
        </p:nvSpPr>
        <p:spPr>
          <a:xfrm>
            <a:off x="381000" y="1390824"/>
            <a:ext cx="8305800" cy="3262312"/>
          </a:xfrm>
        </p:spPr>
        <p:txBody>
          <a:bodyPr>
            <a:normAutofit fontScale="92500"/>
          </a:bodyPr>
          <a:lstStyle/>
          <a:p>
            <a:r>
              <a:rPr lang="en-GB" altLang="en-US" dirty="0"/>
              <a:t>The purpose of the requirements definition is to provide a clear statement of what the new system should do in order to achieve the system vision described in the system request.</a:t>
            </a:r>
          </a:p>
          <a:p>
            <a:r>
              <a:rPr lang="en-GB" altLang="en-US" dirty="0"/>
              <a:t>Also to define the scope of the system. What the final system needs to do?</a:t>
            </a:r>
          </a:p>
          <a:p>
            <a:r>
              <a:rPr lang="en-GB" altLang="en-US" dirty="0"/>
              <a:t>It serves to establish the users’ expectations for the system.</a:t>
            </a:r>
          </a:p>
          <a:p>
            <a:r>
              <a:rPr lang="en-GB" altLang="en-US" dirty="0"/>
              <a:t>If misunderstandings arise, the document serves as a resource for clarification.</a:t>
            </a:r>
          </a:p>
        </p:txBody>
      </p:sp>
    </p:spTree>
    <p:extLst>
      <p:ext uri="{BB962C8B-B14F-4D97-AF65-F5344CB8AC3E}">
        <p14:creationId xmlns:p14="http://schemas.microsoft.com/office/powerpoint/2010/main" val="340652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381000"/>
            <a:ext cx="8305800" cy="711200"/>
          </a:xfrm>
        </p:spPr>
        <p:txBody>
          <a:bodyPr/>
          <a:lstStyle/>
          <a:p>
            <a:pPr eaLnBrk="1" hangingPunct="1"/>
            <a:r>
              <a:rPr lang="en-GB" altLang="en-US" dirty="0"/>
              <a:t>Systems Development Methodology</a:t>
            </a:r>
          </a:p>
        </p:txBody>
      </p:sp>
      <p:sp>
        <p:nvSpPr>
          <p:cNvPr id="8195" name="Rectangle 3"/>
          <p:cNvSpPr>
            <a:spLocks noGrp="1" noChangeArrowheads="1"/>
          </p:cNvSpPr>
          <p:nvPr>
            <p:ph type="body" idx="1"/>
          </p:nvPr>
        </p:nvSpPr>
        <p:spPr>
          <a:xfrm>
            <a:off x="381000" y="1484784"/>
            <a:ext cx="8763000" cy="5761037"/>
          </a:xfrm>
        </p:spPr>
        <p:txBody>
          <a:bodyPr/>
          <a:lstStyle/>
          <a:p>
            <a:pPr eaLnBrk="1" hangingPunct="1"/>
            <a:r>
              <a:rPr lang="en-US" altLang="en-US" sz="1800" dirty="0"/>
              <a:t>A system development methodology is a formalized approach to implementing the SDLC.</a:t>
            </a:r>
          </a:p>
          <a:p>
            <a:pPr lvl="1" eaLnBrk="1" hangingPunct="1"/>
            <a:r>
              <a:rPr lang="en-US" altLang="en-US" dirty="0"/>
              <a:t>A list of steps and deliverables.</a:t>
            </a:r>
          </a:p>
          <a:p>
            <a:pPr eaLnBrk="1" hangingPunct="1"/>
            <a:r>
              <a:rPr lang="en-GB" altLang="en-US" sz="1800" dirty="0"/>
              <a:t>There are many different systems development methodologies, and they vary in terms of the progression that is followed through the phases of the SDLC.</a:t>
            </a:r>
          </a:p>
          <a:p>
            <a:pPr marL="0" indent="0" eaLnBrk="1" hangingPunct="1">
              <a:buNone/>
            </a:pPr>
            <a:endParaRPr lang="en-US" altLang="en-US" sz="1800" dirty="0">
              <a:latin typeface="Arial" panose="020B0604020202020204" pitchFamily="34" charset="0"/>
            </a:endParaRPr>
          </a:p>
          <a:p>
            <a:pPr eaLnBrk="1" hangingPunct="1">
              <a:spcBef>
                <a:spcPct val="0"/>
              </a:spcBef>
              <a:buFont typeface="Wingdings" panose="05000000000000000000" pitchFamily="2" charset="2"/>
              <a:buNone/>
            </a:pPr>
            <a:r>
              <a:rPr lang="en-US" altLang="en-US" sz="1800" dirty="0"/>
              <a:t>    - Waterfall Development</a:t>
            </a:r>
          </a:p>
          <a:p>
            <a:pPr eaLnBrk="1" hangingPunct="1">
              <a:spcBef>
                <a:spcPct val="0"/>
              </a:spcBef>
              <a:buFontTx/>
              <a:buNone/>
            </a:pPr>
            <a:r>
              <a:rPr lang="en-US" altLang="en-US" sz="1800" dirty="0"/>
              <a:t>    - Parallel Development(variation of the Waterfall Development)</a:t>
            </a:r>
          </a:p>
          <a:p>
            <a:pPr eaLnBrk="1" hangingPunct="1">
              <a:spcBef>
                <a:spcPct val="0"/>
              </a:spcBef>
              <a:buFont typeface="Wingdings" panose="05000000000000000000" pitchFamily="2" charset="2"/>
              <a:buNone/>
            </a:pPr>
            <a:r>
              <a:rPr lang="en-US" altLang="en-US" sz="1800" dirty="0"/>
              <a:t>    - V-model (variation of the Waterfall Development)</a:t>
            </a:r>
          </a:p>
          <a:p>
            <a:pPr eaLnBrk="1" hangingPunct="1">
              <a:spcBef>
                <a:spcPct val="0"/>
              </a:spcBef>
              <a:buFont typeface="Wingdings" panose="05000000000000000000" pitchFamily="2" charset="2"/>
              <a:buNone/>
            </a:pPr>
            <a:r>
              <a:rPr lang="en-US" altLang="en-US" sz="1800" dirty="0"/>
              <a:t>    - Rapid Application Development (RAD)</a:t>
            </a:r>
          </a:p>
          <a:p>
            <a:pPr eaLnBrk="1" hangingPunct="1">
              <a:spcBef>
                <a:spcPct val="0"/>
              </a:spcBef>
              <a:buFont typeface="Wingdings" panose="05000000000000000000" pitchFamily="2" charset="2"/>
              <a:buNone/>
            </a:pPr>
            <a:r>
              <a:rPr lang="en-US" altLang="en-US" sz="1800" dirty="0"/>
              <a:t>    - Agile Development</a:t>
            </a:r>
          </a:p>
          <a:p>
            <a:pPr eaLnBrk="1" hangingPunct="1">
              <a:spcBef>
                <a:spcPct val="0"/>
              </a:spcBef>
              <a:buFont typeface="Wingdings" panose="05000000000000000000" pitchFamily="2" charset="2"/>
              <a:buNone/>
            </a:pPr>
            <a:endParaRPr lang="en-US" altLang="en-US" sz="1800" dirty="0"/>
          </a:p>
          <a:p>
            <a:pPr eaLnBrk="1" hangingPunct="1">
              <a:spcBef>
                <a:spcPct val="0"/>
              </a:spcBef>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422392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381000"/>
            <a:ext cx="8305800" cy="915988"/>
          </a:xfrm>
        </p:spPr>
        <p:txBody>
          <a:bodyPr/>
          <a:lstStyle/>
          <a:p>
            <a:r>
              <a:rPr lang="en-GB" altLang="en-US"/>
              <a:t>System Analyst role …</a:t>
            </a:r>
          </a:p>
        </p:txBody>
      </p:sp>
      <p:sp>
        <p:nvSpPr>
          <p:cNvPr id="26627" name="Content Placeholder 2"/>
          <p:cNvSpPr>
            <a:spLocks noGrp="1"/>
          </p:cNvSpPr>
          <p:nvPr>
            <p:ph idx="1"/>
          </p:nvPr>
        </p:nvSpPr>
        <p:spPr>
          <a:xfrm>
            <a:off x="381000" y="1447800"/>
            <a:ext cx="8305800" cy="4127500"/>
          </a:xfrm>
        </p:spPr>
        <p:txBody>
          <a:bodyPr>
            <a:normAutofit fontScale="92500" lnSpcReduction="20000"/>
          </a:bodyPr>
          <a:lstStyle/>
          <a:p>
            <a:r>
              <a:rPr lang="en-GB" altLang="en-US" dirty="0"/>
              <a:t>To identify the primary sources of requirements, including the project sponsor and all users of the system.</a:t>
            </a:r>
          </a:p>
          <a:p>
            <a:r>
              <a:rPr lang="en-GB" altLang="en-US" dirty="0"/>
              <a:t>System analyst must consider how best to elicit the requirements from the stakeholders.</a:t>
            </a:r>
          </a:p>
          <a:p>
            <a:r>
              <a:rPr lang="en-GB" altLang="en-US" dirty="0"/>
              <a:t>There are a variety of </a:t>
            </a:r>
            <a:r>
              <a:rPr lang="en-GB" altLang="en-US" b="1" dirty="0">
                <a:solidFill>
                  <a:srgbClr val="FF0000"/>
                </a:solidFill>
              </a:rPr>
              <a:t>requirement elicitation techniques </a:t>
            </a:r>
            <a:r>
              <a:rPr lang="en-GB" altLang="en-US" dirty="0"/>
              <a:t>that can be used to acquire information:</a:t>
            </a:r>
          </a:p>
          <a:p>
            <a:pPr lvl="1"/>
            <a:r>
              <a:rPr lang="en-GB" altLang="en-US" dirty="0"/>
              <a:t>Interviews</a:t>
            </a:r>
          </a:p>
          <a:p>
            <a:pPr lvl="1"/>
            <a:r>
              <a:rPr lang="en-GB" altLang="en-US" dirty="0"/>
              <a:t>Questionnaires</a:t>
            </a:r>
          </a:p>
          <a:p>
            <a:pPr lvl="1"/>
            <a:r>
              <a:rPr lang="en-GB" altLang="en-US" dirty="0"/>
              <a:t>Observation</a:t>
            </a:r>
          </a:p>
          <a:p>
            <a:pPr lvl="1"/>
            <a:r>
              <a:rPr lang="en-GB" altLang="en-US" dirty="0"/>
              <a:t>JAD</a:t>
            </a:r>
          </a:p>
          <a:p>
            <a:pPr lvl="1"/>
            <a:r>
              <a:rPr lang="en-GB" altLang="en-US" dirty="0"/>
              <a:t>Document Analysis</a:t>
            </a:r>
          </a:p>
        </p:txBody>
      </p:sp>
      <p:pic>
        <p:nvPicPr>
          <p:cNvPr id="26628" name="Picture 2" descr="C:\Users\sst3kanize\AppData\Local\Microsoft\Windows\Temporary Internet Files\Content.IE5\Y5JAZ00P\MC900053613[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45325" y="4064000"/>
            <a:ext cx="13033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56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95536" y="976042"/>
            <a:ext cx="5091113" cy="4205288"/>
          </a:xfrm>
        </p:spPr>
        <p:txBody>
          <a:bodyPr/>
          <a:lstStyle/>
          <a:p>
            <a:r>
              <a:rPr lang="en-GB" altLang="en-US" sz="2800" dirty="0"/>
              <a:t>An analyst is like a detective.</a:t>
            </a:r>
            <a:br>
              <a:rPr lang="en-GB" altLang="en-US" sz="2800" dirty="0"/>
            </a:br>
            <a:br>
              <a:rPr lang="en-GB" altLang="en-US" sz="2800" dirty="0"/>
            </a:br>
            <a:r>
              <a:rPr lang="en-GB" altLang="en-US" sz="2800" dirty="0"/>
              <a:t>The best analyst will thoroughly search for requirements using a variety of techniques and make sure that the current business processes and the needs for the new system are well understood before moving into design.</a:t>
            </a:r>
          </a:p>
        </p:txBody>
      </p:sp>
      <p:pic>
        <p:nvPicPr>
          <p:cNvPr id="27651" name="Picture 4" descr="C:\Users\sst3kanize\AppData\Local\Microsoft\Windows\Temporary Internet Files\Content.IE5\L6G8I1FF\MC900365622[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4128" y="4293096"/>
            <a:ext cx="18367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5" descr="C:\Users\sst3kanize\AppData\Local\Microsoft\Windows\Temporary Internet Files\Content.IE5\05DMXAWK\MP900321206[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76925" y="320675"/>
            <a:ext cx="26082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07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normAutofit/>
          </a:bodyPr>
          <a:lstStyle/>
          <a:p>
            <a:r>
              <a:rPr lang="en-US" altLang="en-US" dirty="0"/>
              <a:t>The most commonly used requirements elicitation technique</a:t>
            </a:r>
          </a:p>
          <a:p>
            <a:r>
              <a:rPr lang="en-US" altLang="en-US" dirty="0"/>
              <a:t>Basic steps:</a:t>
            </a:r>
          </a:p>
          <a:p>
            <a:pPr lvl="1"/>
            <a:r>
              <a:rPr lang="en-US" altLang="en-US" dirty="0"/>
              <a:t>Selecting Interviewees</a:t>
            </a:r>
          </a:p>
          <a:p>
            <a:pPr lvl="1"/>
            <a:r>
              <a:rPr lang="en-US" altLang="en-US" dirty="0"/>
              <a:t>Designing Interview Questions</a:t>
            </a:r>
          </a:p>
          <a:p>
            <a:pPr lvl="1"/>
            <a:r>
              <a:rPr lang="en-US" altLang="en-US" dirty="0"/>
              <a:t>Preparing for the Interview</a:t>
            </a:r>
          </a:p>
          <a:p>
            <a:pPr lvl="1"/>
            <a:r>
              <a:rPr lang="en-US" altLang="en-US" dirty="0"/>
              <a:t>Conducting the Interview</a:t>
            </a:r>
          </a:p>
          <a:p>
            <a:pPr lvl="1"/>
            <a:r>
              <a:rPr lang="en-US" altLang="en-US" dirty="0"/>
              <a:t>Post-Interview Follow-up</a:t>
            </a:r>
          </a:p>
          <a:p>
            <a:endParaRPr lang="en-US" altLang="en-US" dirty="0"/>
          </a:p>
        </p:txBody>
      </p:sp>
      <p:sp>
        <p:nvSpPr>
          <p:cNvPr id="28674" name="Title 1"/>
          <p:cNvSpPr>
            <a:spLocks noGrp="1"/>
          </p:cNvSpPr>
          <p:nvPr>
            <p:ph type="title"/>
          </p:nvPr>
        </p:nvSpPr>
        <p:spPr/>
        <p:txBody>
          <a:bodyPr/>
          <a:lstStyle/>
          <a:p>
            <a:r>
              <a:rPr lang="en-US" altLang="en-US"/>
              <a:t>Interviews</a:t>
            </a:r>
          </a:p>
        </p:txBody>
      </p:sp>
      <p:pic>
        <p:nvPicPr>
          <p:cNvPr id="28677" name="Picture 2" descr="C:\Users\sst3kanize\AppData\Local\Microsoft\Windows\Temporary Internet Files\Content.IE5\05DMXAWK\MC900060137[1].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68894" y="3212976"/>
            <a:ext cx="2554287"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6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C:\Users\sst3kanize\AppData\Local\Microsoft\Windows\Temporary Internet Files\Content.IE5\L6G8I1FF\MC900383958[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1775" y="4683125"/>
            <a:ext cx="161925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p:txBody>
          <a:bodyPr/>
          <a:lstStyle/>
          <a:p>
            <a:r>
              <a:rPr lang="en-GB" altLang="en-US"/>
              <a:t>Types of question</a:t>
            </a:r>
          </a:p>
        </p:txBody>
      </p:sp>
      <p:sp>
        <p:nvSpPr>
          <p:cNvPr id="30724" name="Content Placeholder 2"/>
          <p:cNvSpPr>
            <a:spLocks noGrp="1"/>
          </p:cNvSpPr>
          <p:nvPr>
            <p:ph idx="1"/>
          </p:nvPr>
        </p:nvSpPr>
        <p:spPr>
          <a:xfrm>
            <a:off x="381000" y="1425872"/>
            <a:ext cx="8305800" cy="3443288"/>
          </a:xfrm>
        </p:spPr>
        <p:txBody>
          <a:bodyPr>
            <a:normAutofit fontScale="85000" lnSpcReduction="20000"/>
          </a:bodyPr>
          <a:lstStyle/>
          <a:p>
            <a:r>
              <a:rPr lang="en-GB" altLang="en-US" dirty="0"/>
              <a:t>Closed-Ended questions</a:t>
            </a:r>
          </a:p>
          <a:p>
            <a:pPr lvl="1"/>
            <a:r>
              <a:rPr lang="en-GB" altLang="en-US" dirty="0"/>
              <a:t>Enable analysts to control the interview and obtain the information they need.</a:t>
            </a:r>
          </a:p>
          <a:p>
            <a:r>
              <a:rPr lang="en-GB" altLang="en-US" dirty="0"/>
              <a:t>Open-Ended questions</a:t>
            </a:r>
          </a:p>
          <a:p>
            <a:pPr lvl="1"/>
            <a:r>
              <a:rPr lang="en-GB" altLang="en-US" dirty="0"/>
              <a:t>Designed to gather rich information and give the interviewee more control over the information that is revealed during the interview.</a:t>
            </a:r>
          </a:p>
          <a:p>
            <a:r>
              <a:rPr lang="en-GB" altLang="en-US" dirty="0"/>
              <a:t>Probing questions</a:t>
            </a:r>
          </a:p>
          <a:p>
            <a:pPr lvl="1"/>
            <a:r>
              <a:rPr lang="en-GB" altLang="en-US" dirty="0"/>
              <a:t>Follow up on what has just been discussed in order for the interviewer to learn more and they often are used when the interviewer in unclear about an interviewees’ answer. </a:t>
            </a:r>
          </a:p>
        </p:txBody>
      </p:sp>
      <p:pic>
        <p:nvPicPr>
          <p:cNvPr id="30725" name="Picture 2" descr="C:\Users\sst3kanize\AppData\Local\Microsoft\Windows\Temporary Internet Files\Content.IE5\05DMXAWK\MC900385446[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50219" y="46037"/>
            <a:ext cx="177165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14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Designing interview questions</a:t>
            </a:r>
          </a:p>
        </p:txBody>
      </p:sp>
      <p:sp>
        <p:nvSpPr>
          <p:cNvPr id="31747"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31748" name="Picture 34" descr="Chapter_04_illus4"/>
          <p:cNvPicPr>
            <a:picLocks noGrp="1" noChangeAspect="1" noChangeArrowheads="1"/>
          </p:cNvPicPr>
          <p:nvPr>
            <p:ph idx="1"/>
          </p:nvPr>
        </p:nvPicPr>
        <p:blipFill>
          <a:blip r:embed="rId2">
            <a:lum bright="-6000"/>
            <a:extLst>
              <a:ext uri="{28A0092B-C50C-407E-A947-70E740481C1C}">
                <a14:useLocalDpi xmlns:a14="http://schemas.microsoft.com/office/drawing/2010/main" val="0"/>
              </a:ext>
            </a:extLst>
          </a:blip>
          <a:srcRect l="21568" t="35606" r="22086" b="42424"/>
          <a:stretch>
            <a:fillRect/>
          </a:stretch>
        </p:blipFill>
        <p:spPr>
          <a:xfrm>
            <a:off x="700088" y="1582738"/>
            <a:ext cx="7696200" cy="3962400"/>
          </a:xfrm>
        </p:spPr>
      </p:pic>
    </p:spTree>
    <p:extLst>
      <p:ext uri="{BB962C8B-B14F-4D97-AF65-F5344CB8AC3E}">
        <p14:creationId xmlns:p14="http://schemas.microsoft.com/office/powerpoint/2010/main" val="154948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381000"/>
            <a:ext cx="8305800" cy="765175"/>
          </a:xfrm>
        </p:spPr>
        <p:txBody>
          <a:bodyPr/>
          <a:lstStyle/>
          <a:p>
            <a:pPr eaLnBrk="1" hangingPunct="1"/>
            <a:r>
              <a:rPr lang="en-US" altLang="en-US"/>
              <a:t>Organising interview questions</a:t>
            </a:r>
          </a:p>
        </p:txBody>
      </p:sp>
      <p:sp>
        <p:nvSpPr>
          <p:cNvPr id="33795" name="Content Placeholder 2"/>
          <p:cNvSpPr>
            <a:spLocks noGrp="1"/>
          </p:cNvSpPr>
          <p:nvPr>
            <p:ph idx="1"/>
          </p:nvPr>
        </p:nvSpPr>
        <p:spPr>
          <a:xfrm>
            <a:off x="179512" y="1423988"/>
            <a:ext cx="8305800" cy="2228850"/>
          </a:xfrm>
        </p:spPr>
        <p:txBody>
          <a:bodyPr/>
          <a:lstStyle/>
          <a:p>
            <a:pPr eaLnBrk="1" hangingPunct="1">
              <a:spcBef>
                <a:spcPct val="0"/>
              </a:spcBef>
            </a:pPr>
            <a:r>
              <a:rPr lang="en-US" altLang="en-US" dirty="0"/>
              <a:t>Top-down:  </a:t>
            </a:r>
            <a:r>
              <a:rPr lang="en-US" altLang="en-US" sz="1800" dirty="0"/>
              <a:t>starts with broad, general issues and works towards more specific ones.</a:t>
            </a:r>
          </a:p>
          <a:p>
            <a:pPr eaLnBrk="1" hangingPunct="1">
              <a:spcBef>
                <a:spcPct val="0"/>
              </a:spcBef>
            </a:pPr>
            <a:r>
              <a:rPr lang="en-US" altLang="en-US" dirty="0"/>
              <a:t>Bottom-up interview: </a:t>
            </a:r>
            <a:r>
              <a:rPr lang="en-US" altLang="en-US" sz="1800" dirty="0"/>
              <a:t>starts with very specific questions and moves to broad issues.</a:t>
            </a:r>
            <a:endParaRPr lang="en-US" altLang="en-US" dirty="0"/>
          </a:p>
          <a:p>
            <a:pPr eaLnBrk="1" hangingPunct="1">
              <a:spcBef>
                <a:spcPct val="0"/>
              </a:spcBef>
            </a:pPr>
            <a:endParaRPr lang="en-US" altLang="en-US" dirty="0"/>
          </a:p>
          <a:p>
            <a:pPr eaLnBrk="1" hangingPunct="1">
              <a:spcBef>
                <a:spcPct val="0"/>
              </a:spcBef>
            </a:pPr>
            <a:endParaRPr lang="en-US" altLang="en-US" dirty="0"/>
          </a:p>
        </p:txBody>
      </p:sp>
      <p:sp>
        <p:nvSpPr>
          <p:cNvPr id="33796"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6" name="Picture 17" descr="Chapter_04_illus4"/>
          <p:cNvPicPr>
            <a:picLocks noChangeAspect="1" noChangeArrowheads="1"/>
          </p:cNvPicPr>
          <p:nvPr/>
        </p:nvPicPr>
        <p:blipFill>
          <a:blip r:embed="rId2" cstate="email">
            <a:lum bright="-6000"/>
            <a:extLst>
              <a:ext uri="{28A0092B-C50C-407E-A947-70E740481C1C}">
                <a14:useLocalDpi xmlns:a14="http://schemas.microsoft.com/office/drawing/2010/main" val="0"/>
              </a:ext>
            </a:extLst>
          </a:blip>
          <a:srcRect l="21568" t="37552" r="21239" b="37878"/>
          <a:stretch>
            <a:fillRect/>
          </a:stretch>
        </p:blipFill>
        <p:spPr bwMode="auto">
          <a:xfrm>
            <a:off x="1979712" y="2996952"/>
            <a:ext cx="5781399"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264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12750" y="558800"/>
            <a:ext cx="8274050" cy="854075"/>
          </a:xfrm>
        </p:spPr>
        <p:txBody>
          <a:bodyPr/>
          <a:lstStyle/>
          <a:p>
            <a:pPr eaLnBrk="1" hangingPunct="1"/>
            <a:r>
              <a:rPr lang="en-US" altLang="en-US" dirty="0"/>
              <a:t>Joint Application Development (</a:t>
            </a:r>
            <a:r>
              <a:rPr lang="en-US" altLang="en-US" dirty="0" err="1"/>
              <a:t>JAD</a:t>
            </a:r>
            <a:r>
              <a:rPr lang="en-US" altLang="en-US" dirty="0"/>
              <a:t>)</a:t>
            </a:r>
          </a:p>
        </p:txBody>
      </p:sp>
      <p:sp>
        <p:nvSpPr>
          <p:cNvPr id="34819" name="Content Placeholder 2"/>
          <p:cNvSpPr>
            <a:spLocks noGrp="1"/>
          </p:cNvSpPr>
          <p:nvPr>
            <p:ph idx="1"/>
          </p:nvPr>
        </p:nvSpPr>
        <p:spPr>
          <a:xfrm>
            <a:off x="381000" y="1447800"/>
            <a:ext cx="8305800" cy="3662363"/>
          </a:xfrm>
        </p:spPr>
        <p:txBody>
          <a:bodyPr>
            <a:normAutofit lnSpcReduction="10000"/>
          </a:bodyPr>
          <a:lstStyle/>
          <a:p>
            <a:pPr eaLnBrk="1" hangingPunct="1">
              <a:spcBef>
                <a:spcPct val="0"/>
              </a:spcBef>
            </a:pPr>
            <a:r>
              <a:rPr lang="en-US" altLang="en-US" dirty="0" err="1"/>
              <a:t>JAD</a:t>
            </a:r>
            <a:r>
              <a:rPr lang="en-US" altLang="en-US" dirty="0"/>
              <a:t> (developed by IBM in late 1970s) is an information gathering  technique that allows the project team, users, and management to work together to identify requirements for the system.</a:t>
            </a:r>
          </a:p>
          <a:p>
            <a:pPr eaLnBrk="1" hangingPunct="1">
              <a:spcBef>
                <a:spcPct val="0"/>
              </a:spcBef>
            </a:pPr>
            <a:r>
              <a:rPr lang="en-US" altLang="en-US" dirty="0" err="1"/>
              <a:t>JAD</a:t>
            </a:r>
            <a:r>
              <a:rPr lang="en-US" altLang="en-US" dirty="0"/>
              <a:t> is a structure process in which 10 to 20 users meet under the direction of a </a:t>
            </a:r>
            <a:r>
              <a:rPr lang="en-US" altLang="en-US" b="1" i="1" dirty="0">
                <a:solidFill>
                  <a:srgbClr val="000099"/>
                </a:solidFill>
              </a:rPr>
              <a:t>facilitator </a:t>
            </a:r>
            <a:r>
              <a:rPr lang="en-US" altLang="en-US" dirty="0"/>
              <a:t>skilled in </a:t>
            </a:r>
            <a:r>
              <a:rPr lang="en-US" altLang="en-US" dirty="0" err="1"/>
              <a:t>JAD</a:t>
            </a:r>
            <a:r>
              <a:rPr lang="en-US" altLang="en-US" dirty="0"/>
              <a:t> techniques.</a:t>
            </a:r>
          </a:p>
          <a:p>
            <a:pPr eaLnBrk="1" hangingPunct="1">
              <a:spcBef>
                <a:spcPct val="0"/>
              </a:spcBef>
            </a:pPr>
            <a:r>
              <a:rPr lang="en-US" altLang="en-US" dirty="0"/>
              <a:t>The facilitator is an expert in group process and system analysis and design techniques, sets the meeting agenda and guides the discussion.</a:t>
            </a:r>
          </a:p>
          <a:p>
            <a:pPr eaLnBrk="1" hangingPunct="1">
              <a:spcBef>
                <a:spcPct val="0"/>
              </a:spcBef>
            </a:pPr>
            <a:endParaRPr lang="en-US" altLang="en-US" dirty="0"/>
          </a:p>
        </p:txBody>
      </p:sp>
      <p:sp>
        <p:nvSpPr>
          <p:cNvPr id="34820"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pic>
        <p:nvPicPr>
          <p:cNvPr id="34821" name="Picture 2"/>
          <p:cNvPicPr>
            <a:picLocks noChangeAspect="1"/>
          </p:cNvPicPr>
          <p:nvPr/>
        </p:nvPicPr>
        <p:blipFill>
          <a:blip r:embed="rId2">
            <a:extLst>
              <a:ext uri="{28A0092B-C50C-407E-A947-70E740481C1C}">
                <a14:useLocalDpi xmlns:a14="http://schemas.microsoft.com/office/drawing/2010/main" val="0"/>
              </a:ext>
            </a:extLst>
          </a:blip>
          <a:srcRect t="17728"/>
          <a:stretch>
            <a:fillRect/>
          </a:stretch>
        </p:blipFill>
        <p:spPr bwMode="auto">
          <a:xfrm>
            <a:off x="5076056" y="4941168"/>
            <a:ext cx="2703081"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659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a:t>JAD</a:t>
            </a:r>
          </a:p>
        </p:txBody>
      </p:sp>
      <p:sp>
        <p:nvSpPr>
          <p:cNvPr id="35843" name="Content Placeholder 2"/>
          <p:cNvSpPr>
            <a:spLocks noGrp="1"/>
          </p:cNvSpPr>
          <p:nvPr>
            <p:ph idx="1"/>
          </p:nvPr>
        </p:nvSpPr>
        <p:spPr>
          <a:xfrm>
            <a:off x="251520" y="1596970"/>
            <a:ext cx="8258175" cy="4554538"/>
          </a:xfrm>
        </p:spPr>
        <p:txBody>
          <a:bodyPr>
            <a:normAutofit fontScale="92500" lnSpcReduction="10000"/>
          </a:bodyPr>
          <a:lstStyle/>
          <a:p>
            <a:pPr eaLnBrk="1" hangingPunct="1">
              <a:lnSpc>
                <a:spcPct val="100000"/>
              </a:lnSpc>
              <a:spcBef>
                <a:spcPct val="0"/>
              </a:spcBef>
            </a:pPr>
            <a:r>
              <a:rPr lang="en-US" altLang="en-US" dirty="0"/>
              <a:t>Selecting </a:t>
            </a:r>
            <a:r>
              <a:rPr lang="en-US" altLang="en-US" dirty="0" err="1"/>
              <a:t>JAD</a:t>
            </a:r>
            <a:r>
              <a:rPr lang="en-US" altLang="en-US" dirty="0"/>
              <a:t> participants in the same basic way as selecting interview participants.</a:t>
            </a:r>
          </a:p>
          <a:p>
            <a:pPr eaLnBrk="1" hangingPunct="1">
              <a:lnSpc>
                <a:spcPct val="100000"/>
              </a:lnSpc>
              <a:spcBef>
                <a:spcPct val="0"/>
              </a:spcBef>
              <a:buFontTx/>
              <a:buNone/>
            </a:pPr>
            <a:endParaRPr lang="en-US" altLang="en-US" dirty="0"/>
          </a:p>
          <a:p>
            <a:pPr eaLnBrk="1" hangingPunct="1">
              <a:lnSpc>
                <a:spcPct val="100000"/>
              </a:lnSpc>
              <a:spcBef>
                <a:spcPct val="0"/>
              </a:spcBef>
            </a:pPr>
            <a:r>
              <a:rPr lang="en-US" altLang="en-US" dirty="0" err="1"/>
              <a:t>JAD</a:t>
            </a:r>
            <a:r>
              <a:rPr lang="en-US" altLang="en-US" dirty="0"/>
              <a:t> sessions are designed to collect specific information from users and this requires the development of a set of questions prior to the meeting with a careful plan.</a:t>
            </a:r>
          </a:p>
          <a:p>
            <a:pPr eaLnBrk="1" hangingPunct="1">
              <a:lnSpc>
                <a:spcPct val="100000"/>
              </a:lnSpc>
              <a:spcBef>
                <a:spcPct val="0"/>
              </a:spcBef>
              <a:buFontTx/>
              <a:buNone/>
            </a:pPr>
            <a:endParaRPr lang="en-US" altLang="en-US" dirty="0"/>
          </a:p>
          <a:p>
            <a:pPr eaLnBrk="1" hangingPunct="1">
              <a:lnSpc>
                <a:spcPct val="100000"/>
              </a:lnSpc>
              <a:spcBef>
                <a:spcPct val="0"/>
              </a:spcBef>
            </a:pPr>
            <a:r>
              <a:rPr lang="en-US" altLang="en-US" dirty="0"/>
              <a:t>The difference between </a:t>
            </a:r>
            <a:r>
              <a:rPr lang="en-US" altLang="en-US" dirty="0" err="1"/>
              <a:t>JAD</a:t>
            </a:r>
            <a:r>
              <a:rPr lang="en-US" altLang="en-US" dirty="0"/>
              <a:t> and interviewing is that all </a:t>
            </a:r>
            <a:r>
              <a:rPr lang="en-US" altLang="en-US" dirty="0" err="1"/>
              <a:t>JAD</a:t>
            </a:r>
            <a:r>
              <a:rPr lang="en-US" altLang="en-US" dirty="0"/>
              <a:t> sessions are structured and mostly is based on open-ended questions.</a:t>
            </a:r>
          </a:p>
          <a:p>
            <a:pPr eaLnBrk="1" hangingPunct="1">
              <a:lnSpc>
                <a:spcPct val="100000"/>
              </a:lnSpc>
              <a:spcBef>
                <a:spcPct val="0"/>
              </a:spcBef>
              <a:buFontTx/>
              <a:buNone/>
            </a:pPr>
            <a:endParaRPr lang="en-US" altLang="en-US" dirty="0"/>
          </a:p>
          <a:p>
            <a:pPr eaLnBrk="1" hangingPunct="1">
              <a:lnSpc>
                <a:spcPct val="100000"/>
              </a:lnSpc>
              <a:spcAft>
                <a:spcPct val="0"/>
              </a:spcAft>
            </a:pPr>
            <a:r>
              <a:rPr lang="en-US" altLang="en-US" dirty="0" err="1"/>
              <a:t>JAD</a:t>
            </a:r>
            <a:r>
              <a:rPr lang="en-US" altLang="en-US" dirty="0"/>
              <a:t> sessions can run from a half day to several weeks depending upon the size and scope of the project.</a:t>
            </a:r>
          </a:p>
        </p:txBody>
      </p:sp>
      <p:sp>
        <p:nvSpPr>
          <p:cNvPr id="35844"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Tree>
    <p:extLst>
      <p:ext uri="{BB962C8B-B14F-4D97-AF65-F5344CB8AC3E}">
        <p14:creationId xmlns:p14="http://schemas.microsoft.com/office/powerpoint/2010/main" val="373579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l="42488" t="21014" r="9950" b="15781"/>
          <a:stretch>
            <a:fillRect/>
          </a:stretch>
        </p:blipFill>
        <p:spPr bwMode="auto">
          <a:xfrm>
            <a:off x="2360613" y="436563"/>
            <a:ext cx="6524625" cy="541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7" name="TextBox 4"/>
          <p:cNvSpPr txBox="1">
            <a:spLocks noChangeArrowheads="1"/>
          </p:cNvSpPr>
          <p:nvPr/>
        </p:nvSpPr>
        <p:spPr bwMode="auto">
          <a:xfrm>
            <a:off x="341313" y="409575"/>
            <a:ext cx="1897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600" b="1"/>
              <a:t>JAD </a:t>
            </a:r>
          </a:p>
          <a:p>
            <a:r>
              <a:rPr lang="en-GB" altLang="en-US" sz="1600" b="1"/>
              <a:t>meeting room</a:t>
            </a:r>
          </a:p>
        </p:txBody>
      </p:sp>
    </p:spTree>
    <p:extLst>
      <p:ext uri="{BB962C8B-B14F-4D97-AF65-F5344CB8AC3E}">
        <p14:creationId xmlns:p14="http://schemas.microsoft.com/office/powerpoint/2010/main" val="416236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90538" y="3028950"/>
            <a:ext cx="8305800" cy="1733550"/>
          </a:xfrm>
        </p:spPr>
        <p:txBody>
          <a:bodyPr/>
          <a:lstStyle/>
          <a:p>
            <a:br>
              <a:rPr lang="en-GB" altLang="en-US" sz="2000"/>
            </a:br>
            <a:r>
              <a:rPr lang="en-US" altLang="en-US" sz="2000" b="1"/>
              <a:t>Suppose you were asked to lead a JAD session.  List ten guidelines you would follow in playing the proper role of a JAD session leader.</a:t>
            </a:r>
            <a:br>
              <a:rPr lang="en-GB" altLang="en-US" sz="2000" b="1"/>
            </a:br>
            <a:endParaRPr lang="en-GB" altLang="en-US" sz="2000"/>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131840" y="1575511"/>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75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
          <p:cNvGrpSpPr>
            <a:grpSpLocks/>
          </p:cNvGrpSpPr>
          <p:nvPr/>
        </p:nvGrpSpPr>
        <p:grpSpPr bwMode="auto">
          <a:xfrm>
            <a:off x="315913" y="954088"/>
            <a:ext cx="8459787" cy="5043487"/>
            <a:chOff x="315913" y="954088"/>
            <a:chExt cx="8459787" cy="5043487"/>
          </a:xfrm>
        </p:grpSpPr>
        <p:graphicFrame>
          <p:nvGraphicFramePr>
            <p:cNvPr id="9220" name="Object 3">
              <a:hlinkClick r:id="" action="ppaction://ole?verb=0"/>
            </p:cNvPr>
            <p:cNvGraphicFramePr>
              <a:graphicFrameLocks/>
            </p:cNvGraphicFramePr>
            <p:nvPr/>
          </p:nvGraphicFramePr>
          <p:xfrm>
            <a:off x="6962775" y="1460500"/>
            <a:ext cx="971550" cy="1401763"/>
          </p:xfrm>
          <a:graphic>
            <a:graphicData uri="http://schemas.openxmlformats.org/presentationml/2006/ole">
              <mc:AlternateContent xmlns:mc="http://schemas.openxmlformats.org/markup-compatibility/2006">
                <mc:Choice xmlns:v="urn:schemas-microsoft-com:vml" Requires="v">
                  <p:oleObj name="Microsoft ClipArt Gallery" r:id="rId3" imgW="3429000" imgH="4953000" progId="MS_ClipArt_Gallery">
                    <p:embed/>
                  </p:oleObj>
                </mc:Choice>
                <mc:Fallback>
                  <p:oleObj name="Microsoft ClipArt Gallery" r:id="rId3"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75" y="1460500"/>
                          <a:ext cx="97155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4"/>
            <p:cNvSpPr>
              <a:spLocks noChangeArrowheads="1"/>
            </p:cNvSpPr>
            <p:nvPr/>
          </p:nvSpPr>
          <p:spPr bwMode="auto">
            <a:xfrm>
              <a:off x="469900" y="52959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eaLnBrk="1" hangingPunct="1">
                <a:lnSpc>
                  <a:spcPct val="110000"/>
                </a:lnSpc>
                <a:spcBef>
                  <a:spcPct val="30000"/>
                </a:spcBef>
                <a:spcAft>
                  <a:spcPct val="20000"/>
                </a:spcAft>
              </a:pPr>
              <a:r>
                <a:rPr lang="en-US" altLang="en-US" sz="1800">
                  <a:solidFill>
                    <a:srgbClr val="C04C73"/>
                  </a:solidFill>
                </a:rPr>
                <a:t>Systems Analysis and Design is about getting people, processes and technology together to sort out the bit in the middle!</a:t>
              </a:r>
              <a:endParaRPr lang="en-US" altLang="en-US" sz="1800"/>
            </a:p>
          </p:txBody>
        </p:sp>
        <p:sp>
          <p:nvSpPr>
            <p:cNvPr id="9222" name="Freeform 5"/>
            <p:cNvSpPr>
              <a:spLocks/>
            </p:cNvSpPr>
            <p:nvPr/>
          </p:nvSpPr>
          <p:spPr bwMode="auto">
            <a:xfrm>
              <a:off x="2786063" y="1422400"/>
              <a:ext cx="4403725" cy="3810000"/>
            </a:xfrm>
            <a:custGeom>
              <a:avLst/>
              <a:gdLst>
                <a:gd name="T0" fmla="*/ 2147483647 w 3580"/>
                <a:gd name="T1" fmla="*/ 2147483647 h 2144"/>
                <a:gd name="T2" fmla="*/ 2147483647 w 3580"/>
                <a:gd name="T3" fmla="*/ 2147483647 h 2144"/>
                <a:gd name="T4" fmla="*/ 2147483647 w 3580"/>
                <a:gd name="T5" fmla="*/ 2147483647 h 2144"/>
                <a:gd name="T6" fmla="*/ 2147483647 w 3580"/>
                <a:gd name="T7" fmla="*/ 2147483647 h 2144"/>
                <a:gd name="T8" fmla="*/ 2147483647 w 3580"/>
                <a:gd name="T9" fmla="*/ 2147483647 h 2144"/>
                <a:gd name="T10" fmla="*/ 2147483647 w 3580"/>
                <a:gd name="T11" fmla="*/ 2147483647 h 2144"/>
                <a:gd name="T12" fmla="*/ 2147483647 w 3580"/>
                <a:gd name="T13" fmla="*/ 2147483647 h 2144"/>
                <a:gd name="T14" fmla="*/ 2147483647 w 3580"/>
                <a:gd name="T15" fmla="*/ 2147483647 h 2144"/>
                <a:gd name="T16" fmla="*/ 2147483647 w 3580"/>
                <a:gd name="T17" fmla="*/ 2147483647 h 2144"/>
                <a:gd name="T18" fmla="*/ 2147483647 w 3580"/>
                <a:gd name="T19" fmla="*/ 2147483647 h 2144"/>
                <a:gd name="T20" fmla="*/ 2147483647 w 3580"/>
                <a:gd name="T21" fmla="*/ 2147483647 h 2144"/>
                <a:gd name="T22" fmla="*/ 2147483647 w 3580"/>
                <a:gd name="T23" fmla="*/ 2147483647 h 2144"/>
                <a:gd name="T24" fmla="*/ 2147483647 w 3580"/>
                <a:gd name="T25" fmla="*/ 2147483647 h 2144"/>
                <a:gd name="T26" fmla="*/ 2147483647 w 3580"/>
                <a:gd name="T27" fmla="*/ 2147483647 h 2144"/>
                <a:gd name="T28" fmla="*/ 2147483647 w 3580"/>
                <a:gd name="T29" fmla="*/ 2147483647 h 2144"/>
                <a:gd name="T30" fmla="*/ 2147483647 w 3580"/>
                <a:gd name="T31" fmla="*/ 2147483647 h 2144"/>
                <a:gd name="T32" fmla="*/ 2147483647 w 3580"/>
                <a:gd name="T33" fmla="*/ 2147483647 h 2144"/>
                <a:gd name="T34" fmla="*/ 2147483647 w 3580"/>
                <a:gd name="T35" fmla="*/ 2147483647 h 2144"/>
                <a:gd name="T36" fmla="*/ 2147483647 w 3580"/>
                <a:gd name="T37" fmla="*/ 2147483647 h 2144"/>
                <a:gd name="T38" fmla="*/ 2147483647 w 3580"/>
                <a:gd name="T39" fmla="*/ 2147483647 h 2144"/>
                <a:gd name="T40" fmla="*/ 2147483647 w 3580"/>
                <a:gd name="T41" fmla="*/ 2147483647 h 2144"/>
                <a:gd name="T42" fmla="*/ 2147483647 w 3580"/>
                <a:gd name="T43" fmla="*/ 2147483647 h 2144"/>
                <a:gd name="T44" fmla="*/ 2147483647 w 3580"/>
                <a:gd name="T45" fmla="*/ 2147483647 h 2144"/>
                <a:gd name="T46" fmla="*/ 2147483647 w 3580"/>
                <a:gd name="T47" fmla="*/ 2147483647 h 2144"/>
                <a:gd name="T48" fmla="*/ 2147483647 w 3580"/>
                <a:gd name="T49" fmla="*/ 2147483647 h 2144"/>
                <a:gd name="T50" fmla="*/ 2147483647 w 3580"/>
                <a:gd name="T51" fmla="*/ 2147483647 h 2144"/>
                <a:gd name="T52" fmla="*/ 2147483647 w 3580"/>
                <a:gd name="T53" fmla="*/ 2147483647 h 2144"/>
                <a:gd name="T54" fmla="*/ 2147483647 w 3580"/>
                <a:gd name="T55" fmla="*/ 2147483647 h 2144"/>
                <a:gd name="T56" fmla="*/ 2147483647 w 3580"/>
                <a:gd name="T57" fmla="*/ 2147483647 h 2144"/>
                <a:gd name="T58" fmla="*/ 2147483647 w 3580"/>
                <a:gd name="T59" fmla="*/ 2147483647 h 2144"/>
                <a:gd name="T60" fmla="*/ 2147483647 w 3580"/>
                <a:gd name="T61" fmla="*/ 2147483647 h 2144"/>
                <a:gd name="T62" fmla="*/ 0 w 3580"/>
                <a:gd name="T63" fmla="*/ 2147483647 h 2144"/>
                <a:gd name="T64" fmla="*/ 2147483647 w 3580"/>
                <a:gd name="T65" fmla="*/ 2147483647 h 2144"/>
                <a:gd name="T66" fmla="*/ 2147483647 w 3580"/>
                <a:gd name="T67" fmla="*/ 2147483647 h 2144"/>
                <a:gd name="T68" fmla="*/ 2147483647 w 3580"/>
                <a:gd name="T69" fmla="*/ 2147483647 h 2144"/>
                <a:gd name="T70" fmla="*/ 2147483647 w 3580"/>
                <a:gd name="T71" fmla="*/ 2147483647 h 21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80" h="2144">
                  <a:moveTo>
                    <a:pt x="272" y="1072"/>
                  </a:moveTo>
                  <a:cubicBezTo>
                    <a:pt x="267" y="1053"/>
                    <a:pt x="266" y="1033"/>
                    <a:pt x="256" y="1016"/>
                  </a:cubicBezTo>
                  <a:cubicBezTo>
                    <a:pt x="244" y="997"/>
                    <a:pt x="224" y="984"/>
                    <a:pt x="208" y="968"/>
                  </a:cubicBezTo>
                  <a:cubicBezTo>
                    <a:pt x="199" y="959"/>
                    <a:pt x="194" y="945"/>
                    <a:pt x="184" y="936"/>
                  </a:cubicBezTo>
                  <a:cubicBezTo>
                    <a:pt x="136" y="893"/>
                    <a:pt x="109" y="882"/>
                    <a:pt x="72" y="832"/>
                  </a:cubicBezTo>
                  <a:cubicBezTo>
                    <a:pt x="63" y="794"/>
                    <a:pt x="45" y="766"/>
                    <a:pt x="32" y="728"/>
                  </a:cubicBezTo>
                  <a:cubicBezTo>
                    <a:pt x="29" y="720"/>
                    <a:pt x="24" y="704"/>
                    <a:pt x="24" y="704"/>
                  </a:cubicBezTo>
                  <a:cubicBezTo>
                    <a:pt x="34" y="618"/>
                    <a:pt x="49" y="574"/>
                    <a:pt x="96" y="504"/>
                  </a:cubicBezTo>
                  <a:cubicBezTo>
                    <a:pt x="136" y="444"/>
                    <a:pt x="40" y="528"/>
                    <a:pt x="136" y="432"/>
                  </a:cubicBezTo>
                  <a:cubicBezTo>
                    <a:pt x="161" y="407"/>
                    <a:pt x="183" y="389"/>
                    <a:pt x="216" y="376"/>
                  </a:cubicBezTo>
                  <a:cubicBezTo>
                    <a:pt x="232" y="370"/>
                    <a:pt x="264" y="360"/>
                    <a:pt x="264" y="360"/>
                  </a:cubicBezTo>
                  <a:cubicBezTo>
                    <a:pt x="296" y="328"/>
                    <a:pt x="326" y="326"/>
                    <a:pt x="368" y="312"/>
                  </a:cubicBezTo>
                  <a:cubicBezTo>
                    <a:pt x="437" y="315"/>
                    <a:pt x="507" y="322"/>
                    <a:pt x="576" y="320"/>
                  </a:cubicBezTo>
                  <a:cubicBezTo>
                    <a:pt x="593" y="319"/>
                    <a:pt x="608" y="309"/>
                    <a:pt x="624" y="304"/>
                  </a:cubicBezTo>
                  <a:cubicBezTo>
                    <a:pt x="632" y="301"/>
                    <a:pt x="648" y="296"/>
                    <a:pt x="648" y="296"/>
                  </a:cubicBezTo>
                  <a:cubicBezTo>
                    <a:pt x="679" y="250"/>
                    <a:pt x="658" y="280"/>
                    <a:pt x="712" y="208"/>
                  </a:cubicBezTo>
                  <a:cubicBezTo>
                    <a:pt x="746" y="162"/>
                    <a:pt x="713" y="206"/>
                    <a:pt x="736" y="160"/>
                  </a:cubicBezTo>
                  <a:cubicBezTo>
                    <a:pt x="760" y="113"/>
                    <a:pt x="807" y="84"/>
                    <a:pt x="856" y="72"/>
                  </a:cubicBezTo>
                  <a:cubicBezTo>
                    <a:pt x="908" y="33"/>
                    <a:pt x="969" y="16"/>
                    <a:pt x="1032" y="0"/>
                  </a:cubicBezTo>
                  <a:cubicBezTo>
                    <a:pt x="1101" y="3"/>
                    <a:pt x="1171" y="4"/>
                    <a:pt x="1240" y="8"/>
                  </a:cubicBezTo>
                  <a:cubicBezTo>
                    <a:pt x="1250" y="9"/>
                    <a:pt x="1300" y="20"/>
                    <a:pt x="1312" y="24"/>
                  </a:cubicBezTo>
                  <a:cubicBezTo>
                    <a:pt x="1328" y="29"/>
                    <a:pt x="1360" y="40"/>
                    <a:pt x="1360" y="40"/>
                  </a:cubicBezTo>
                  <a:cubicBezTo>
                    <a:pt x="1401" y="70"/>
                    <a:pt x="1422" y="108"/>
                    <a:pt x="1472" y="120"/>
                  </a:cubicBezTo>
                  <a:cubicBezTo>
                    <a:pt x="1517" y="150"/>
                    <a:pt x="1567" y="136"/>
                    <a:pt x="1616" y="120"/>
                  </a:cubicBezTo>
                  <a:cubicBezTo>
                    <a:pt x="1658" y="88"/>
                    <a:pt x="1694" y="80"/>
                    <a:pt x="1744" y="72"/>
                  </a:cubicBezTo>
                  <a:cubicBezTo>
                    <a:pt x="1787" y="75"/>
                    <a:pt x="1829" y="76"/>
                    <a:pt x="1872" y="80"/>
                  </a:cubicBezTo>
                  <a:cubicBezTo>
                    <a:pt x="1880" y="81"/>
                    <a:pt x="1888" y="86"/>
                    <a:pt x="1896" y="88"/>
                  </a:cubicBezTo>
                  <a:cubicBezTo>
                    <a:pt x="1922" y="94"/>
                    <a:pt x="1976" y="104"/>
                    <a:pt x="1976" y="104"/>
                  </a:cubicBezTo>
                  <a:cubicBezTo>
                    <a:pt x="2025" y="136"/>
                    <a:pt x="2034" y="152"/>
                    <a:pt x="2096" y="168"/>
                  </a:cubicBezTo>
                  <a:cubicBezTo>
                    <a:pt x="2227" y="163"/>
                    <a:pt x="2358" y="163"/>
                    <a:pt x="2488" y="144"/>
                  </a:cubicBezTo>
                  <a:cubicBezTo>
                    <a:pt x="2500" y="146"/>
                    <a:pt x="2555" y="148"/>
                    <a:pt x="2576" y="160"/>
                  </a:cubicBezTo>
                  <a:cubicBezTo>
                    <a:pt x="2623" y="187"/>
                    <a:pt x="2661" y="225"/>
                    <a:pt x="2704" y="256"/>
                  </a:cubicBezTo>
                  <a:cubicBezTo>
                    <a:pt x="2714" y="263"/>
                    <a:pt x="2727" y="264"/>
                    <a:pt x="2736" y="272"/>
                  </a:cubicBezTo>
                  <a:cubicBezTo>
                    <a:pt x="2785" y="312"/>
                    <a:pt x="2822" y="357"/>
                    <a:pt x="2856" y="408"/>
                  </a:cubicBezTo>
                  <a:cubicBezTo>
                    <a:pt x="2889" y="458"/>
                    <a:pt x="2859" y="421"/>
                    <a:pt x="2880" y="464"/>
                  </a:cubicBezTo>
                  <a:cubicBezTo>
                    <a:pt x="2913" y="530"/>
                    <a:pt x="2951" y="594"/>
                    <a:pt x="2992" y="656"/>
                  </a:cubicBezTo>
                  <a:cubicBezTo>
                    <a:pt x="3015" y="690"/>
                    <a:pt x="2999" y="683"/>
                    <a:pt x="3024" y="712"/>
                  </a:cubicBezTo>
                  <a:cubicBezTo>
                    <a:pt x="3119" y="823"/>
                    <a:pt x="3222" y="925"/>
                    <a:pt x="3304" y="1048"/>
                  </a:cubicBezTo>
                  <a:cubicBezTo>
                    <a:pt x="3310" y="1057"/>
                    <a:pt x="3322" y="1062"/>
                    <a:pt x="3328" y="1072"/>
                  </a:cubicBezTo>
                  <a:cubicBezTo>
                    <a:pt x="3384" y="1160"/>
                    <a:pt x="3419" y="1268"/>
                    <a:pt x="3528" y="1304"/>
                  </a:cubicBezTo>
                  <a:cubicBezTo>
                    <a:pt x="3536" y="1314"/>
                    <a:pt x="3575" y="1365"/>
                    <a:pt x="3576" y="1376"/>
                  </a:cubicBezTo>
                  <a:cubicBezTo>
                    <a:pt x="3580" y="1432"/>
                    <a:pt x="3577" y="1489"/>
                    <a:pt x="3568" y="1544"/>
                  </a:cubicBezTo>
                  <a:cubicBezTo>
                    <a:pt x="3566" y="1559"/>
                    <a:pt x="3551" y="1570"/>
                    <a:pt x="3544" y="1584"/>
                  </a:cubicBezTo>
                  <a:cubicBezTo>
                    <a:pt x="3528" y="1616"/>
                    <a:pt x="3515" y="1660"/>
                    <a:pt x="3480" y="1680"/>
                  </a:cubicBezTo>
                  <a:cubicBezTo>
                    <a:pt x="3367" y="1743"/>
                    <a:pt x="3059" y="1719"/>
                    <a:pt x="3008" y="1720"/>
                  </a:cubicBezTo>
                  <a:cubicBezTo>
                    <a:pt x="3000" y="1723"/>
                    <a:pt x="2992" y="1726"/>
                    <a:pt x="2984" y="1728"/>
                  </a:cubicBezTo>
                  <a:cubicBezTo>
                    <a:pt x="2968" y="1732"/>
                    <a:pt x="2952" y="1731"/>
                    <a:pt x="2936" y="1736"/>
                  </a:cubicBezTo>
                  <a:cubicBezTo>
                    <a:pt x="2906" y="1745"/>
                    <a:pt x="2880" y="1760"/>
                    <a:pt x="2848" y="1768"/>
                  </a:cubicBezTo>
                  <a:cubicBezTo>
                    <a:pt x="2815" y="1793"/>
                    <a:pt x="2776" y="1807"/>
                    <a:pt x="2744" y="1832"/>
                  </a:cubicBezTo>
                  <a:cubicBezTo>
                    <a:pt x="2732" y="1841"/>
                    <a:pt x="2725" y="1856"/>
                    <a:pt x="2712" y="1864"/>
                  </a:cubicBezTo>
                  <a:cubicBezTo>
                    <a:pt x="2680" y="1886"/>
                    <a:pt x="2621" y="1913"/>
                    <a:pt x="2584" y="1928"/>
                  </a:cubicBezTo>
                  <a:cubicBezTo>
                    <a:pt x="2532" y="1980"/>
                    <a:pt x="2463" y="1988"/>
                    <a:pt x="2408" y="2032"/>
                  </a:cubicBezTo>
                  <a:cubicBezTo>
                    <a:pt x="2368" y="2064"/>
                    <a:pt x="2354" y="2078"/>
                    <a:pt x="2304" y="2088"/>
                  </a:cubicBezTo>
                  <a:cubicBezTo>
                    <a:pt x="2257" y="2119"/>
                    <a:pt x="2206" y="2130"/>
                    <a:pt x="2152" y="2144"/>
                  </a:cubicBezTo>
                  <a:cubicBezTo>
                    <a:pt x="2037" y="2139"/>
                    <a:pt x="1922" y="2137"/>
                    <a:pt x="1808" y="2128"/>
                  </a:cubicBezTo>
                  <a:cubicBezTo>
                    <a:pt x="1696" y="2119"/>
                    <a:pt x="1588" y="2035"/>
                    <a:pt x="1480" y="2008"/>
                  </a:cubicBezTo>
                  <a:cubicBezTo>
                    <a:pt x="1411" y="1962"/>
                    <a:pt x="1355" y="1960"/>
                    <a:pt x="1272" y="1952"/>
                  </a:cubicBezTo>
                  <a:cubicBezTo>
                    <a:pt x="1189" y="1957"/>
                    <a:pt x="1107" y="1961"/>
                    <a:pt x="1024" y="1968"/>
                  </a:cubicBezTo>
                  <a:cubicBezTo>
                    <a:pt x="990" y="1971"/>
                    <a:pt x="967" y="2004"/>
                    <a:pt x="936" y="2016"/>
                  </a:cubicBezTo>
                  <a:cubicBezTo>
                    <a:pt x="873" y="2040"/>
                    <a:pt x="787" y="2049"/>
                    <a:pt x="720" y="2056"/>
                  </a:cubicBezTo>
                  <a:cubicBezTo>
                    <a:pt x="563" y="2047"/>
                    <a:pt x="405" y="2043"/>
                    <a:pt x="248" y="2032"/>
                  </a:cubicBezTo>
                  <a:cubicBezTo>
                    <a:pt x="158" y="2014"/>
                    <a:pt x="100" y="1959"/>
                    <a:pt x="56" y="1880"/>
                  </a:cubicBezTo>
                  <a:cubicBezTo>
                    <a:pt x="30" y="1833"/>
                    <a:pt x="33" y="1834"/>
                    <a:pt x="16" y="1784"/>
                  </a:cubicBezTo>
                  <a:cubicBezTo>
                    <a:pt x="11" y="1768"/>
                    <a:pt x="0" y="1736"/>
                    <a:pt x="0" y="1736"/>
                  </a:cubicBezTo>
                  <a:cubicBezTo>
                    <a:pt x="3" y="1685"/>
                    <a:pt x="1" y="1634"/>
                    <a:pt x="8" y="1584"/>
                  </a:cubicBezTo>
                  <a:cubicBezTo>
                    <a:pt x="9" y="1574"/>
                    <a:pt x="19" y="1568"/>
                    <a:pt x="24" y="1560"/>
                  </a:cubicBezTo>
                  <a:cubicBezTo>
                    <a:pt x="35" y="1539"/>
                    <a:pt x="45" y="1517"/>
                    <a:pt x="56" y="1496"/>
                  </a:cubicBezTo>
                  <a:cubicBezTo>
                    <a:pt x="65" y="1479"/>
                    <a:pt x="82" y="1466"/>
                    <a:pt x="88" y="1448"/>
                  </a:cubicBezTo>
                  <a:cubicBezTo>
                    <a:pt x="102" y="1407"/>
                    <a:pt x="139" y="1376"/>
                    <a:pt x="152" y="1336"/>
                  </a:cubicBezTo>
                  <a:cubicBezTo>
                    <a:pt x="167" y="1291"/>
                    <a:pt x="189" y="1258"/>
                    <a:pt x="208" y="1216"/>
                  </a:cubicBezTo>
                  <a:cubicBezTo>
                    <a:pt x="220" y="1188"/>
                    <a:pt x="218" y="1155"/>
                    <a:pt x="232" y="1128"/>
                  </a:cubicBezTo>
                  <a:cubicBezTo>
                    <a:pt x="242" y="1107"/>
                    <a:pt x="262" y="1093"/>
                    <a:pt x="272" y="1072"/>
                  </a:cubicBezTo>
                  <a:close/>
                </a:path>
              </a:pathLst>
            </a:custGeom>
            <a:noFill/>
            <a:ln w="317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3" name="AutoShape 6"/>
            <p:cNvSpPr>
              <a:spLocks noChangeArrowheads="1"/>
            </p:cNvSpPr>
            <p:nvPr/>
          </p:nvSpPr>
          <p:spPr bwMode="auto">
            <a:xfrm>
              <a:off x="6505575" y="3227388"/>
              <a:ext cx="958850" cy="431800"/>
            </a:xfrm>
            <a:prstGeom prst="rightArrow">
              <a:avLst>
                <a:gd name="adj1" fmla="val 50000"/>
                <a:gd name="adj2" fmla="val 55515"/>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9224" name="AutoShape 7"/>
            <p:cNvSpPr>
              <a:spLocks noChangeArrowheads="1"/>
            </p:cNvSpPr>
            <p:nvPr/>
          </p:nvSpPr>
          <p:spPr bwMode="auto">
            <a:xfrm rot="-2048494">
              <a:off x="6061075" y="2219325"/>
              <a:ext cx="954088" cy="431800"/>
            </a:xfrm>
            <a:prstGeom prst="rightArrow">
              <a:avLst>
                <a:gd name="adj1" fmla="val 50000"/>
                <a:gd name="adj2" fmla="val 55239"/>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9225" name="Rectangle 8"/>
            <p:cNvSpPr>
              <a:spLocks noChangeArrowheads="1"/>
            </p:cNvSpPr>
            <p:nvPr/>
          </p:nvSpPr>
          <p:spPr bwMode="auto">
            <a:xfrm>
              <a:off x="714375" y="954088"/>
              <a:ext cx="17351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Input</a:t>
              </a:r>
            </a:p>
          </p:txBody>
        </p:sp>
        <p:sp>
          <p:nvSpPr>
            <p:cNvPr id="9226" name="Rectangle 9"/>
            <p:cNvSpPr>
              <a:spLocks noChangeArrowheads="1"/>
            </p:cNvSpPr>
            <p:nvPr/>
          </p:nvSpPr>
          <p:spPr bwMode="auto">
            <a:xfrm>
              <a:off x="3322638" y="954088"/>
              <a:ext cx="28082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Process</a:t>
              </a:r>
            </a:p>
          </p:txBody>
        </p:sp>
        <p:sp>
          <p:nvSpPr>
            <p:cNvPr id="9227" name="Rectangle 10"/>
            <p:cNvSpPr>
              <a:spLocks noChangeArrowheads="1"/>
            </p:cNvSpPr>
            <p:nvPr/>
          </p:nvSpPr>
          <p:spPr bwMode="auto">
            <a:xfrm>
              <a:off x="6696075" y="954088"/>
              <a:ext cx="17224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Output</a:t>
              </a:r>
            </a:p>
          </p:txBody>
        </p:sp>
        <p:sp>
          <p:nvSpPr>
            <p:cNvPr id="9228" name="Rectangle 11"/>
            <p:cNvSpPr>
              <a:spLocks noChangeArrowheads="1"/>
            </p:cNvSpPr>
            <p:nvPr/>
          </p:nvSpPr>
          <p:spPr bwMode="auto">
            <a:xfrm>
              <a:off x="3092450" y="1992313"/>
              <a:ext cx="368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rgbClr val="C04C73"/>
                  </a:solidFill>
                </a:rPr>
                <a:t>Systems Development Process</a:t>
              </a:r>
            </a:p>
          </p:txBody>
        </p:sp>
        <p:grpSp>
          <p:nvGrpSpPr>
            <p:cNvPr id="9229" name="Group 12"/>
            <p:cNvGrpSpPr>
              <a:grpSpLocks/>
            </p:cNvGrpSpPr>
            <p:nvPr/>
          </p:nvGrpSpPr>
          <p:grpSpPr bwMode="auto">
            <a:xfrm>
              <a:off x="1816100" y="2273300"/>
              <a:ext cx="1384300" cy="2273300"/>
              <a:chOff x="1144" y="1432"/>
              <a:chExt cx="872" cy="1432"/>
            </a:xfrm>
          </p:grpSpPr>
          <p:sp>
            <p:nvSpPr>
              <p:cNvPr id="9247" name="AutoShape 13"/>
              <p:cNvSpPr>
                <a:spLocks noChangeArrowheads="1"/>
              </p:cNvSpPr>
              <p:nvPr/>
            </p:nvSpPr>
            <p:spPr bwMode="auto">
              <a:xfrm>
                <a:off x="1256" y="2040"/>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9248" name="AutoShape 14"/>
              <p:cNvSpPr>
                <a:spLocks noChangeArrowheads="1"/>
              </p:cNvSpPr>
              <p:nvPr/>
            </p:nvSpPr>
            <p:spPr bwMode="auto">
              <a:xfrm rot="921965">
                <a:off x="1208" y="143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9249" name="AutoShape 15"/>
              <p:cNvSpPr>
                <a:spLocks noChangeArrowheads="1"/>
              </p:cNvSpPr>
              <p:nvPr/>
            </p:nvSpPr>
            <p:spPr bwMode="auto">
              <a:xfrm rot="-352644">
                <a:off x="1144" y="259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grpSp>
        <p:sp>
          <p:nvSpPr>
            <p:cNvPr id="9230" name="AutoShape 16"/>
            <p:cNvSpPr>
              <a:spLocks noChangeArrowheads="1"/>
            </p:cNvSpPr>
            <p:nvPr/>
          </p:nvSpPr>
          <p:spPr bwMode="auto">
            <a:xfrm rot="1139868">
              <a:off x="6286500" y="4241800"/>
              <a:ext cx="1206500" cy="431800"/>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pic>
          <p:nvPicPr>
            <p:cNvPr id="9231" name="Picture 17" descr="MPj0431735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29337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Rectangle 18"/>
            <p:cNvSpPr>
              <a:spLocks noChangeArrowheads="1"/>
            </p:cNvSpPr>
            <p:nvPr/>
          </p:nvSpPr>
          <p:spPr bwMode="auto">
            <a:xfrm>
              <a:off x="4108450" y="24241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Planning</a:t>
              </a:r>
            </a:p>
          </p:txBody>
        </p:sp>
        <p:sp>
          <p:nvSpPr>
            <p:cNvPr id="9233" name="Rectangle 19"/>
            <p:cNvSpPr>
              <a:spLocks noChangeArrowheads="1"/>
            </p:cNvSpPr>
            <p:nvPr/>
          </p:nvSpPr>
          <p:spPr bwMode="auto">
            <a:xfrm>
              <a:off x="5314950" y="31988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Analysis</a:t>
              </a:r>
            </a:p>
          </p:txBody>
        </p:sp>
        <p:sp>
          <p:nvSpPr>
            <p:cNvPr id="9234" name="Rectangle 20"/>
            <p:cNvSpPr>
              <a:spLocks noChangeArrowheads="1"/>
            </p:cNvSpPr>
            <p:nvPr/>
          </p:nvSpPr>
          <p:spPr bwMode="auto">
            <a:xfrm>
              <a:off x="4235450" y="4202113"/>
              <a:ext cx="1022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Design</a:t>
              </a:r>
            </a:p>
          </p:txBody>
        </p:sp>
        <p:sp>
          <p:nvSpPr>
            <p:cNvPr id="9235" name="Rectangle 21"/>
            <p:cNvSpPr>
              <a:spLocks noChangeArrowheads="1"/>
            </p:cNvSpPr>
            <p:nvPr/>
          </p:nvSpPr>
          <p:spPr bwMode="auto">
            <a:xfrm>
              <a:off x="3181350" y="3135313"/>
              <a:ext cx="9080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Implementation.</a:t>
              </a:r>
            </a:p>
          </p:txBody>
        </p:sp>
        <p:sp>
          <p:nvSpPr>
            <p:cNvPr id="9236" name="Freeform 22"/>
            <p:cNvSpPr>
              <a:spLocks/>
            </p:cNvSpPr>
            <p:nvPr/>
          </p:nvSpPr>
          <p:spPr bwMode="auto">
            <a:xfrm>
              <a:off x="5295900" y="2654300"/>
              <a:ext cx="533400" cy="546100"/>
            </a:xfrm>
            <a:custGeom>
              <a:avLst/>
              <a:gdLst>
                <a:gd name="T0" fmla="*/ 0 w 336"/>
                <a:gd name="T1" fmla="*/ 0 h 344"/>
                <a:gd name="T2" fmla="*/ 2147483647 w 336"/>
                <a:gd name="T3" fmla="*/ 2147483647 h 344"/>
                <a:gd name="T4" fmla="*/ 2147483647 w 336"/>
                <a:gd name="T5" fmla="*/ 2147483647 h 344"/>
                <a:gd name="T6" fmla="*/ 0 60000 65536"/>
                <a:gd name="T7" fmla="*/ 0 60000 65536"/>
                <a:gd name="T8" fmla="*/ 0 60000 65536"/>
              </a:gdLst>
              <a:ahLst/>
              <a:cxnLst>
                <a:cxn ang="T6">
                  <a:pos x="T0" y="T1"/>
                </a:cxn>
                <a:cxn ang="T7">
                  <a:pos x="T2" y="T3"/>
                </a:cxn>
                <a:cxn ang="T8">
                  <a:pos x="T4" y="T5"/>
                </a:cxn>
              </a:cxnLst>
              <a:rect l="0" t="0" r="r" b="b"/>
              <a:pathLst>
                <a:path w="336" h="344">
                  <a:moveTo>
                    <a:pt x="0" y="0"/>
                  </a:moveTo>
                  <a:cubicBezTo>
                    <a:pt x="84" y="23"/>
                    <a:pt x="168" y="47"/>
                    <a:pt x="224" y="104"/>
                  </a:cubicBezTo>
                  <a:cubicBezTo>
                    <a:pt x="280" y="161"/>
                    <a:pt x="317" y="304"/>
                    <a:pt x="336" y="344"/>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7" name="Freeform 23"/>
            <p:cNvSpPr>
              <a:spLocks/>
            </p:cNvSpPr>
            <p:nvPr/>
          </p:nvSpPr>
          <p:spPr bwMode="auto">
            <a:xfrm>
              <a:off x="5308600" y="3619500"/>
              <a:ext cx="577850" cy="723900"/>
            </a:xfrm>
            <a:custGeom>
              <a:avLst/>
              <a:gdLst>
                <a:gd name="T0" fmla="*/ 2147483647 w 372"/>
                <a:gd name="T1" fmla="*/ 0 h 488"/>
                <a:gd name="T2" fmla="*/ 2147483647 w 372"/>
                <a:gd name="T3" fmla="*/ 2147483647 h 488"/>
                <a:gd name="T4" fmla="*/ 0 w 372"/>
                <a:gd name="T5" fmla="*/ 2147483647 h 488"/>
                <a:gd name="T6" fmla="*/ 0 60000 65536"/>
                <a:gd name="T7" fmla="*/ 0 60000 65536"/>
                <a:gd name="T8" fmla="*/ 0 60000 65536"/>
              </a:gdLst>
              <a:ahLst/>
              <a:cxnLst>
                <a:cxn ang="T6">
                  <a:pos x="T0" y="T1"/>
                </a:cxn>
                <a:cxn ang="T7">
                  <a:pos x="T2" y="T3"/>
                </a:cxn>
                <a:cxn ang="T8">
                  <a:pos x="T4" y="T5"/>
                </a:cxn>
              </a:cxnLst>
              <a:rect l="0" t="0" r="r" b="b"/>
              <a:pathLst>
                <a:path w="372" h="488">
                  <a:moveTo>
                    <a:pt x="360" y="0"/>
                  </a:moveTo>
                  <a:cubicBezTo>
                    <a:pt x="366" y="99"/>
                    <a:pt x="372" y="199"/>
                    <a:pt x="312" y="280"/>
                  </a:cubicBezTo>
                  <a:cubicBezTo>
                    <a:pt x="252" y="361"/>
                    <a:pt x="52" y="453"/>
                    <a:pt x="0" y="488"/>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8" name="Freeform 24"/>
            <p:cNvSpPr>
              <a:spLocks/>
            </p:cNvSpPr>
            <p:nvPr/>
          </p:nvSpPr>
          <p:spPr bwMode="auto">
            <a:xfrm>
              <a:off x="3517900" y="3949700"/>
              <a:ext cx="596900" cy="444500"/>
            </a:xfrm>
            <a:custGeom>
              <a:avLst/>
              <a:gdLst>
                <a:gd name="T0" fmla="*/ 2147483647 w 432"/>
                <a:gd name="T1" fmla="*/ 2147483647 h 232"/>
                <a:gd name="T2" fmla="*/ 2147483647 w 432"/>
                <a:gd name="T3" fmla="*/ 2147483647 h 232"/>
                <a:gd name="T4" fmla="*/ 0 w 432"/>
                <a:gd name="T5" fmla="*/ 0 h 232"/>
                <a:gd name="T6" fmla="*/ 0 60000 65536"/>
                <a:gd name="T7" fmla="*/ 0 60000 65536"/>
                <a:gd name="T8" fmla="*/ 0 60000 65536"/>
              </a:gdLst>
              <a:ahLst/>
              <a:cxnLst>
                <a:cxn ang="T6">
                  <a:pos x="T0" y="T1"/>
                </a:cxn>
                <a:cxn ang="T7">
                  <a:pos x="T2" y="T3"/>
                </a:cxn>
                <a:cxn ang="T8">
                  <a:pos x="T4" y="T5"/>
                </a:cxn>
              </a:cxnLst>
              <a:rect l="0" t="0" r="r" b="b"/>
              <a:pathLst>
                <a:path w="432" h="232">
                  <a:moveTo>
                    <a:pt x="432" y="232"/>
                  </a:moveTo>
                  <a:cubicBezTo>
                    <a:pt x="312" y="223"/>
                    <a:pt x="192" y="215"/>
                    <a:pt x="120" y="176"/>
                  </a:cubicBezTo>
                  <a:cubicBezTo>
                    <a:pt x="48" y="137"/>
                    <a:pt x="20" y="29"/>
                    <a:pt x="0"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9" name="Freeform 25"/>
            <p:cNvSpPr>
              <a:spLocks/>
            </p:cNvSpPr>
            <p:nvPr/>
          </p:nvSpPr>
          <p:spPr bwMode="auto">
            <a:xfrm>
              <a:off x="3371850" y="2578100"/>
              <a:ext cx="704850" cy="533400"/>
            </a:xfrm>
            <a:custGeom>
              <a:avLst/>
              <a:gdLst>
                <a:gd name="T0" fmla="*/ 2147483647 w 444"/>
                <a:gd name="T1" fmla="*/ 2147483647 h 336"/>
                <a:gd name="T2" fmla="*/ 2147483647 w 444"/>
                <a:gd name="T3" fmla="*/ 2147483647 h 336"/>
                <a:gd name="T4" fmla="*/ 2147483647 w 444"/>
                <a:gd name="T5" fmla="*/ 0 h 336"/>
                <a:gd name="T6" fmla="*/ 0 60000 65536"/>
                <a:gd name="T7" fmla="*/ 0 60000 65536"/>
                <a:gd name="T8" fmla="*/ 0 60000 65536"/>
              </a:gdLst>
              <a:ahLst/>
              <a:cxnLst>
                <a:cxn ang="T6">
                  <a:pos x="T0" y="T1"/>
                </a:cxn>
                <a:cxn ang="T7">
                  <a:pos x="T2" y="T3"/>
                </a:cxn>
                <a:cxn ang="T8">
                  <a:pos x="T4" y="T5"/>
                </a:cxn>
              </a:cxnLst>
              <a:rect l="0" t="0" r="r" b="b"/>
              <a:pathLst>
                <a:path w="444" h="336">
                  <a:moveTo>
                    <a:pt x="36" y="336"/>
                  </a:moveTo>
                  <a:cubicBezTo>
                    <a:pt x="18" y="232"/>
                    <a:pt x="0" y="128"/>
                    <a:pt x="68" y="72"/>
                  </a:cubicBezTo>
                  <a:cubicBezTo>
                    <a:pt x="136" y="16"/>
                    <a:pt x="381" y="12"/>
                    <a:pt x="444"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9240" name="Group 26"/>
            <p:cNvGrpSpPr>
              <a:grpSpLocks/>
            </p:cNvGrpSpPr>
            <p:nvPr/>
          </p:nvGrpSpPr>
          <p:grpSpPr bwMode="auto">
            <a:xfrm>
              <a:off x="320675" y="3033713"/>
              <a:ext cx="1558925" cy="958850"/>
              <a:chOff x="202" y="1911"/>
              <a:chExt cx="982" cy="604"/>
            </a:xfrm>
          </p:grpSpPr>
          <p:pic>
            <p:nvPicPr>
              <p:cNvPr id="9245" name="Picture 27" descr="MPj0439275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24" y="1911"/>
                <a:ext cx="76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46" name="Object 28">
                <a:hlinkClick r:id="" action="ppaction://ole?verb=0"/>
              </p:cNvPr>
              <p:cNvGraphicFramePr>
                <a:graphicFrameLocks/>
              </p:cNvGraphicFramePr>
              <p:nvPr/>
            </p:nvGraphicFramePr>
            <p:xfrm>
              <a:off x="202" y="2224"/>
              <a:ext cx="292" cy="291"/>
            </p:xfrm>
            <a:graphic>
              <a:graphicData uri="http://schemas.openxmlformats.org/presentationml/2006/ole">
                <mc:AlternateContent xmlns:mc="http://schemas.openxmlformats.org/markup-compatibility/2006">
                  <mc:Choice xmlns:v="urn:schemas-microsoft-com:vml" Requires="v">
                    <p:oleObj name="Microsoft ClipArt Gallery" r:id="rId7" imgW="3429000" imgH="4953000" progId="MS_ClipArt_Gallery">
                      <p:embed/>
                    </p:oleObj>
                  </mc:Choice>
                  <mc:Fallback>
                    <p:oleObj name="Microsoft ClipArt Gallery" r:id="rId7"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 y="2224"/>
                            <a:ext cx="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9241" name="Picture 29" descr="MPj04373780000[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31800" y="1768475"/>
              <a:ext cx="12747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30"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313613" y="47069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31"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15913" y="42624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32" descr="MCj02997290000[1]"/>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391400" y="2924175"/>
              <a:ext cx="115411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TextBox 32"/>
          <p:cNvSpPr txBox="1"/>
          <p:nvPr/>
        </p:nvSpPr>
        <p:spPr>
          <a:xfrm>
            <a:off x="615950" y="1235075"/>
            <a:ext cx="8066088" cy="2092325"/>
          </a:xfrm>
          <a:prstGeom prst="rect">
            <a:avLst/>
          </a:prstGeom>
          <a:solidFill>
            <a:schemeClr val="accent1">
              <a:lumMod val="75000"/>
            </a:schemeClr>
          </a:solidFill>
        </p:spPr>
        <p:txBody>
          <a:bodyPr>
            <a:spAutoFit/>
          </a:bodyPr>
          <a:lstStyle/>
          <a:p>
            <a:pPr algn="ctr">
              <a:defRPr/>
            </a:pPr>
            <a:r>
              <a:rPr lang="en-GB" sz="13000" dirty="0">
                <a:cs typeface="Arial" charset="0"/>
              </a:rPr>
              <a:t>Planning</a:t>
            </a:r>
          </a:p>
        </p:txBody>
      </p:sp>
    </p:spTree>
    <p:extLst>
      <p:ext uri="{BB962C8B-B14F-4D97-AF65-F5344CB8AC3E}">
        <p14:creationId xmlns:p14="http://schemas.microsoft.com/office/powerpoint/2010/main" val="1620862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a:t>Answer</a:t>
            </a:r>
          </a:p>
        </p:txBody>
      </p:sp>
      <p:sp>
        <p:nvSpPr>
          <p:cNvPr id="38915" name="Content Placeholder 2"/>
          <p:cNvSpPr>
            <a:spLocks noGrp="1"/>
          </p:cNvSpPr>
          <p:nvPr>
            <p:ph idx="1"/>
          </p:nvPr>
        </p:nvSpPr>
        <p:spPr>
          <a:xfrm>
            <a:off x="251520" y="1556792"/>
            <a:ext cx="8305800" cy="4691063"/>
          </a:xfrm>
        </p:spPr>
        <p:txBody>
          <a:bodyPr/>
          <a:lstStyle/>
          <a:p>
            <a:pPr marL="457200" indent="-457200">
              <a:buFont typeface="Verdana" panose="020B0604030504040204" pitchFamily="34" charset="0"/>
              <a:buAutoNum type="arabicPeriod"/>
            </a:pPr>
            <a:r>
              <a:rPr lang="en-US" altLang="en-US" sz="1800" dirty="0"/>
              <a:t>conduct the </a:t>
            </a:r>
            <a:r>
              <a:rPr lang="en-US" altLang="en-US" sz="1800" dirty="0" err="1"/>
              <a:t>JAD</a:t>
            </a:r>
            <a:r>
              <a:rPr lang="en-US" altLang="en-US" sz="1800" dirty="0"/>
              <a:t> sessions off-site, </a:t>
            </a:r>
          </a:p>
          <a:p>
            <a:pPr marL="457200" indent="-457200">
              <a:buFont typeface="Verdana" panose="020B0604030504040204" pitchFamily="34" charset="0"/>
              <a:buAutoNum type="arabicPeriod"/>
            </a:pPr>
            <a:r>
              <a:rPr lang="en-US" altLang="en-US" sz="1800" dirty="0"/>
              <a:t>invite the proper people to the </a:t>
            </a:r>
            <a:r>
              <a:rPr lang="en-US" altLang="en-US" sz="1800" dirty="0" err="1"/>
              <a:t>JAD</a:t>
            </a:r>
            <a:r>
              <a:rPr lang="en-US" altLang="en-US" sz="1800" dirty="0"/>
              <a:t> sessions, </a:t>
            </a:r>
          </a:p>
          <a:p>
            <a:pPr marL="457200" indent="-457200">
              <a:buFont typeface="Verdana" panose="020B0604030504040204" pitchFamily="34" charset="0"/>
              <a:buAutoNum type="arabicPeriod"/>
            </a:pPr>
            <a:r>
              <a:rPr lang="en-US" altLang="en-US" sz="1800" dirty="0"/>
              <a:t>establish clear ground rules for the sessions, </a:t>
            </a:r>
          </a:p>
          <a:p>
            <a:pPr marL="457200" indent="-457200">
              <a:buFont typeface="Verdana" panose="020B0604030504040204" pitchFamily="34" charset="0"/>
              <a:buAutoNum type="arabicPeriod"/>
            </a:pPr>
            <a:r>
              <a:rPr lang="en-US" altLang="en-US" sz="1800" dirty="0"/>
              <a:t>set and follow a clear agenda, </a:t>
            </a:r>
          </a:p>
          <a:p>
            <a:pPr marL="457200" indent="-457200">
              <a:buFont typeface="Verdana" panose="020B0604030504040204" pitchFamily="34" charset="0"/>
              <a:buAutoNum type="arabicPeriod"/>
            </a:pPr>
            <a:r>
              <a:rPr lang="en-US" altLang="en-US" sz="1800" dirty="0"/>
              <a:t>distribute the agenda to all participants before the sessions, </a:t>
            </a:r>
          </a:p>
          <a:p>
            <a:pPr marL="457200" indent="-457200">
              <a:buFont typeface="Verdana" panose="020B0604030504040204" pitchFamily="34" charset="0"/>
              <a:buAutoNum type="arabicPeriod"/>
            </a:pPr>
            <a:r>
              <a:rPr lang="en-US" altLang="en-US" sz="1800" dirty="0"/>
              <a:t>remain neutral on issues, </a:t>
            </a:r>
          </a:p>
          <a:p>
            <a:pPr marL="457200" indent="-457200">
              <a:buFont typeface="Verdana" panose="020B0604030504040204" pitchFamily="34" charset="0"/>
              <a:buAutoNum type="arabicPeriod"/>
            </a:pPr>
            <a:r>
              <a:rPr lang="en-US" altLang="en-US" sz="1800" dirty="0"/>
              <a:t>make sure that everyone has the opportunity to participate, </a:t>
            </a:r>
          </a:p>
          <a:p>
            <a:pPr marL="457200" indent="-457200">
              <a:buFont typeface="Verdana" panose="020B0604030504040204" pitchFamily="34" charset="0"/>
              <a:buAutoNum type="arabicPeriod"/>
            </a:pPr>
            <a:r>
              <a:rPr lang="en-US" altLang="en-US" sz="1800" dirty="0"/>
              <a:t>encourage people to be creative and break free of traditional ways of doing things, </a:t>
            </a:r>
          </a:p>
          <a:p>
            <a:pPr marL="457200" indent="-457200">
              <a:buFont typeface="Verdana" panose="020B0604030504040204" pitchFamily="34" charset="0"/>
              <a:buAutoNum type="arabicPeriod"/>
            </a:pPr>
            <a:r>
              <a:rPr lang="en-US" altLang="en-US" sz="1800" dirty="0"/>
              <a:t>manage time effectively, </a:t>
            </a:r>
          </a:p>
          <a:p>
            <a:pPr marL="457200" indent="-457200">
              <a:buFont typeface="Verdana" panose="020B0604030504040204" pitchFamily="34" charset="0"/>
              <a:buAutoNum type="arabicPeriod"/>
            </a:pPr>
            <a:r>
              <a:rPr lang="en-US" altLang="en-US" sz="1800" dirty="0"/>
              <a:t>and follow- up with meeting notes.</a:t>
            </a:r>
            <a:r>
              <a:rPr lang="en-GB" altLang="en-US" sz="1800" dirty="0"/>
              <a:t> 	                                    [2]</a:t>
            </a:r>
          </a:p>
        </p:txBody>
      </p:sp>
    </p:spTree>
    <p:extLst>
      <p:ext uri="{BB962C8B-B14F-4D97-AF65-F5344CB8AC3E}">
        <p14:creationId xmlns:p14="http://schemas.microsoft.com/office/powerpoint/2010/main" val="1991443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Questionnaires</a:t>
            </a:r>
          </a:p>
        </p:txBody>
      </p:sp>
      <p:sp>
        <p:nvSpPr>
          <p:cNvPr id="39939" name="Content Placeholder 2"/>
          <p:cNvSpPr>
            <a:spLocks noGrp="1"/>
          </p:cNvSpPr>
          <p:nvPr>
            <p:ph idx="1"/>
          </p:nvPr>
        </p:nvSpPr>
        <p:spPr>
          <a:xfrm>
            <a:off x="381000" y="1447800"/>
            <a:ext cx="8305800" cy="4030663"/>
          </a:xfrm>
        </p:spPr>
        <p:txBody>
          <a:bodyPr>
            <a:normAutofit fontScale="92500" lnSpcReduction="10000"/>
          </a:bodyPr>
          <a:lstStyle/>
          <a:p>
            <a:pPr eaLnBrk="1" hangingPunct="1">
              <a:lnSpc>
                <a:spcPct val="120000"/>
              </a:lnSpc>
              <a:spcBef>
                <a:spcPct val="0"/>
              </a:spcBef>
            </a:pPr>
            <a:r>
              <a:rPr lang="en-US" altLang="en-US"/>
              <a:t>A </a:t>
            </a:r>
            <a:r>
              <a:rPr lang="en-US" altLang="en-US" b="1">
                <a:solidFill>
                  <a:srgbClr val="000099"/>
                </a:solidFill>
              </a:rPr>
              <a:t>questionnaire</a:t>
            </a:r>
            <a:r>
              <a:rPr lang="en-US" altLang="en-US"/>
              <a:t> is a set of written questions for obtaining information from individuals.</a:t>
            </a:r>
          </a:p>
          <a:p>
            <a:pPr eaLnBrk="1" hangingPunct="1">
              <a:lnSpc>
                <a:spcPct val="120000"/>
              </a:lnSpc>
              <a:spcBef>
                <a:spcPct val="0"/>
              </a:spcBef>
            </a:pPr>
            <a:r>
              <a:rPr lang="en-US" altLang="en-US" b="1"/>
              <a:t>Selecting participants - </a:t>
            </a:r>
            <a:r>
              <a:rPr lang="en-US" altLang="en-US"/>
              <a:t>using a sample of people who are representative of the entire group.</a:t>
            </a:r>
          </a:p>
          <a:p>
            <a:pPr eaLnBrk="1" hangingPunct="1">
              <a:lnSpc>
                <a:spcPct val="120000"/>
              </a:lnSpc>
              <a:spcBef>
                <a:spcPct val="0"/>
              </a:spcBef>
            </a:pPr>
            <a:r>
              <a:rPr lang="en-US" altLang="en-US" b="1"/>
              <a:t>Designing the questionnaire </a:t>
            </a:r>
            <a:r>
              <a:rPr lang="en-US" altLang="en-US"/>
              <a:t>– following good practice guidelines.</a:t>
            </a:r>
          </a:p>
          <a:p>
            <a:pPr eaLnBrk="1" hangingPunct="1">
              <a:lnSpc>
                <a:spcPct val="120000"/>
              </a:lnSpc>
              <a:spcBef>
                <a:spcPct val="0"/>
              </a:spcBef>
            </a:pPr>
            <a:r>
              <a:rPr lang="en-US" altLang="en-US" b="1"/>
              <a:t>Administering the questionnaire </a:t>
            </a:r>
            <a:r>
              <a:rPr lang="en-US" altLang="en-US"/>
              <a:t>– improving the response rates.</a:t>
            </a:r>
          </a:p>
          <a:p>
            <a:pPr eaLnBrk="1" hangingPunct="1">
              <a:lnSpc>
                <a:spcPct val="120000"/>
              </a:lnSpc>
              <a:spcBef>
                <a:spcPct val="0"/>
              </a:spcBef>
            </a:pPr>
            <a:r>
              <a:rPr lang="en-US" altLang="en-US" b="1"/>
              <a:t>Questionnaire follow-up – </a:t>
            </a:r>
            <a:r>
              <a:rPr lang="en-US" altLang="en-US"/>
              <a:t>developing a report.</a:t>
            </a:r>
          </a:p>
          <a:p>
            <a:pPr eaLnBrk="1" hangingPunct="1">
              <a:spcBef>
                <a:spcPct val="0"/>
              </a:spcBef>
            </a:pPr>
            <a:endParaRPr lang="en-US" altLang="en-US"/>
          </a:p>
        </p:txBody>
      </p:sp>
      <p:sp>
        <p:nvSpPr>
          <p:cNvPr id="39940"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Tree>
    <p:extLst>
      <p:ext uri="{BB962C8B-B14F-4D97-AF65-F5344CB8AC3E}">
        <p14:creationId xmlns:p14="http://schemas.microsoft.com/office/powerpoint/2010/main" val="1314445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1560" y="3789040"/>
            <a:ext cx="8305800" cy="1733550"/>
          </a:xfrm>
        </p:spPr>
        <p:txBody>
          <a:bodyPr/>
          <a:lstStyle/>
          <a:p>
            <a:r>
              <a:rPr lang="en-US" altLang="en-US" i="1" dirty="0"/>
              <a:t>Give an example of a closed-ended question, an open-ended question, and a probing question.  When would each type question be used?</a:t>
            </a:r>
            <a:br>
              <a:rPr lang="en-GB" altLang="en-US" dirty="0"/>
            </a:br>
            <a:endParaRPr lang="en-GB" altLang="en-US" dirty="0"/>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1556792"/>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79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a:t>Answer</a:t>
            </a:r>
          </a:p>
        </p:txBody>
      </p:sp>
      <p:sp>
        <p:nvSpPr>
          <p:cNvPr id="41987" name="Content Placeholder 2"/>
          <p:cNvSpPr>
            <a:spLocks noGrp="1"/>
          </p:cNvSpPr>
          <p:nvPr>
            <p:ph idx="1"/>
          </p:nvPr>
        </p:nvSpPr>
        <p:spPr>
          <a:xfrm>
            <a:off x="381000" y="1447800"/>
            <a:ext cx="8305800" cy="4616450"/>
          </a:xfrm>
        </p:spPr>
        <p:txBody>
          <a:bodyPr/>
          <a:lstStyle/>
          <a:p>
            <a:r>
              <a:rPr lang="en-US" altLang="en-US"/>
              <a:t>Closed-ended questions are used when the interviewer is looking for specific, precise information. </a:t>
            </a:r>
          </a:p>
          <a:p>
            <a:r>
              <a:rPr lang="en-US" altLang="en-US"/>
              <a:t>Open-ended questions are used to gather a broader, rich information set.  Open-ended questions can help the interviewer learn why things are the way they are, and also give the interviewee the chance to add ideas or issues that the interviewer did not anticipate.  </a:t>
            </a:r>
          </a:p>
          <a:p>
            <a:r>
              <a:rPr lang="en-US" altLang="en-US"/>
              <a:t>Probing questions are used whenever the interviewer is not satisfied with his/her understanding of the interviewee’s answer, and needs more explanation before moving on to another topic.</a:t>
            </a:r>
            <a:endParaRPr lang="en-GB" altLang="en-US"/>
          </a:p>
          <a:p>
            <a:endParaRPr lang="en-GB" altLang="en-US"/>
          </a:p>
        </p:txBody>
      </p:sp>
    </p:spTree>
    <p:extLst>
      <p:ext uri="{BB962C8B-B14F-4D97-AF65-F5344CB8AC3E}">
        <p14:creationId xmlns:p14="http://schemas.microsoft.com/office/powerpoint/2010/main" val="417325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a:t>(cont’d)</a:t>
            </a:r>
          </a:p>
        </p:txBody>
      </p:sp>
      <p:sp>
        <p:nvSpPr>
          <p:cNvPr id="43011"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
        <p:nvSpPr>
          <p:cNvPr id="43012" name="Content Placeholder 6"/>
          <p:cNvSpPr>
            <a:spLocks noGrp="1"/>
          </p:cNvSpPr>
          <p:nvPr>
            <p:ph idx="1"/>
          </p:nvPr>
        </p:nvSpPr>
        <p:spPr>
          <a:xfrm>
            <a:off x="381000" y="847725"/>
            <a:ext cx="8305800" cy="749300"/>
          </a:xfrm>
        </p:spPr>
        <p:txBody>
          <a:bodyPr/>
          <a:lstStyle/>
          <a:p>
            <a:pPr algn="ctr" eaLnBrk="1" hangingPunct="1">
              <a:spcBef>
                <a:spcPct val="0"/>
              </a:spcBef>
              <a:buFont typeface="Wingdings" panose="05000000000000000000" pitchFamily="2" charset="2"/>
              <a:buNone/>
            </a:pPr>
            <a:r>
              <a:rPr lang="en-US" altLang="en-US" sz="3200"/>
              <a:t>Good questionnaire design</a:t>
            </a:r>
          </a:p>
          <a:p>
            <a:pPr eaLnBrk="1" hangingPunct="1">
              <a:spcBef>
                <a:spcPct val="0"/>
              </a:spcBef>
            </a:pPr>
            <a:endParaRPr lang="en-US" altLang="en-US"/>
          </a:p>
        </p:txBody>
      </p:sp>
      <p:pic>
        <p:nvPicPr>
          <p:cNvPr id="8" name="Picture 4" descr="Chapter_04_illus4"/>
          <p:cNvPicPr>
            <a:picLocks noChangeAspect="1" noChangeArrowheads="1"/>
          </p:cNvPicPr>
          <p:nvPr/>
        </p:nvPicPr>
        <p:blipFill>
          <a:blip r:embed="rId2">
            <a:extLst>
              <a:ext uri="{28A0092B-C50C-407E-A947-70E740481C1C}">
                <a14:useLocalDpi xmlns:a14="http://schemas.microsoft.com/office/drawing/2010/main" val="0"/>
              </a:ext>
            </a:extLst>
          </a:blip>
          <a:srcRect l="28432" t="37120" r="28432" b="47728"/>
          <a:stretch>
            <a:fillRect/>
          </a:stretch>
        </p:blipFill>
        <p:spPr bwMode="auto">
          <a:xfrm>
            <a:off x="1219200" y="1638300"/>
            <a:ext cx="6934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22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Document Analysis</a:t>
            </a:r>
          </a:p>
        </p:txBody>
      </p:sp>
      <p:sp>
        <p:nvSpPr>
          <p:cNvPr id="44035" name="Content Placeholder 2"/>
          <p:cNvSpPr>
            <a:spLocks noGrp="1"/>
          </p:cNvSpPr>
          <p:nvPr>
            <p:ph idx="1"/>
          </p:nvPr>
        </p:nvSpPr>
        <p:spPr>
          <a:xfrm>
            <a:off x="381000" y="1447800"/>
            <a:ext cx="8305800" cy="2954338"/>
          </a:xfrm>
        </p:spPr>
        <p:txBody>
          <a:bodyPr>
            <a:normAutofit fontScale="92500" lnSpcReduction="10000"/>
          </a:bodyPr>
          <a:lstStyle/>
          <a:p>
            <a:pPr eaLnBrk="1" hangingPunct="1">
              <a:spcBef>
                <a:spcPct val="0"/>
              </a:spcBef>
            </a:pPr>
            <a:r>
              <a:rPr lang="en-US" altLang="en-US" b="1">
                <a:solidFill>
                  <a:srgbClr val="000099"/>
                </a:solidFill>
              </a:rPr>
              <a:t>Document analysis </a:t>
            </a:r>
            <a:r>
              <a:rPr lang="en-US" altLang="en-US"/>
              <a:t>is used to understand the as-is system.</a:t>
            </a:r>
          </a:p>
          <a:p>
            <a:pPr eaLnBrk="1" hangingPunct="1">
              <a:spcBef>
                <a:spcPct val="0"/>
              </a:spcBef>
            </a:pPr>
            <a:r>
              <a:rPr lang="en-US" altLang="en-US"/>
              <a:t>Forms, reports, policy manuals, organisation charts describe the </a:t>
            </a:r>
            <a:r>
              <a:rPr lang="en-US" altLang="en-US" i="1">
                <a:solidFill>
                  <a:srgbClr val="000099"/>
                </a:solidFill>
              </a:rPr>
              <a:t>formal system </a:t>
            </a:r>
            <a:r>
              <a:rPr lang="en-US" altLang="en-US"/>
              <a:t>that the organisation uses.</a:t>
            </a:r>
            <a:endParaRPr lang="en-US" altLang="en-US" b="1">
              <a:solidFill>
                <a:srgbClr val="0099FF"/>
              </a:solidFill>
            </a:endParaRPr>
          </a:p>
          <a:p>
            <a:pPr eaLnBrk="1" hangingPunct="1">
              <a:spcBef>
                <a:spcPct val="0"/>
              </a:spcBef>
            </a:pPr>
            <a:r>
              <a:rPr lang="en-US" altLang="en-US"/>
              <a:t>The “real” or </a:t>
            </a:r>
            <a:r>
              <a:rPr lang="en-US" altLang="en-US" i="1">
                <a:solidFill>
                  <a:srgbClr val="000099"/>
                </a:solidFill>
              </a:rPr>
              <a:t>informal system </a:t>
            </a:r>
            <a:r>
              <a:rPr lang="en-US" altLang="en-US"/>
              <a:t>differs from the formal one, and reveals what needs to be changed.</a:t>
            </a:r>
          </a:p>
          <a:p>
            <a:pPr eaLnBrk="1" hangingPunct="1">
              <a:spcBef>
                <a:spcPct val="0"/>
              </a:spcBef>
            </a:pPr>
            <a:r>
              <a:rPr lang="en-US" altLang="en-US"/>
              <a:t>The indication that system needs to be changed is when users create new forms or make changes to the existing forms/reports.</a:t>
            </a:r>
          </a:p>
        </p:txBody>
      </p:sp>
      <p:sp>
        <p:nvSpPr>
          <p:cNvPr id="44036"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Tree>
    <p:extLst>
      <p:ext uri="{BB962C8B-B14F-4D97-AF65-F5344CB8AC3E}">
        <p14:creationId xmlns:p14="http://schemas.microsoft.com/office/powerpoint/2010/main" val="187111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81025" y="3781425"/>
            <a:ext cx="8305800" cy="1066800"/>
          </a:xfrm>
        </p:spPr>
        <p:txBody>
          <a:bodyPr/>
          <a:lstStyle/>
          <a:p>
            <a:r>
              <a:rPr lang="en-US" altLang="en-US" dirty="0"/>
              <a:t>What are the general guidelines for collecting data through </a:t>
            </a:r>
            <a:r>
              <a:rPr lang="en-US" altLang="en-US" dirty="0" err="1"/>
              <a:t>analysing</a:t>
            </a:r>
            <a:r>
              <a:rPr lang="en-US" altLang="en-US" dirty="0"/>
              <a:t> documents?</a:t>
            </a:r>
            <a:endParaRPr lang="en-GB" altLang="en-US" dirty="0"/>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059832" y="1628800"/>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180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a:t>Answer</a:t>
            </a:r>
          </a:p>
        </p:txBody>
      </p:sp>
      <p:sp>
        <p:nvSpPr>
          <p:cNvPr id="46083" name="Content Placeholder 2"/>
          <p:cNvSpPr>
            <a:spLocks noGrp="1"/>
          </p:cNvSpPr>
          <p:nvPr>
            <p:ph idx="1"/>
          </p:nvPr>
        </p:nvSpPr>
        <p:spPr>
          <a:xfrm>
            <a:off x="381000" y="1447800"/>
            <a:ext cx="8305800" cy="4462463"/>
          </a:xfrm>
        </p:spPr>
        <p:txBody>
          <a:bodyPr/>
          <a:lstStyle/>
          <a:p>
            <a:r>
              <a:rPr lang="en-US" altLang="en-US" dirty="0"/>
              <a:t>Document analysis is an effective way to learn about the current system and future system’s requirements.  It is important for the analyst to collect and review as many documents as he/she can.  He/she should collect organisational mission statements, business plans, organisation charts, business policy manuals, job descriptions, internal and external correspondence, and reports from prior organizational studies.  Specifically, he/she should review business forms, reports, written work procedures, and existing system documentation.</a:t>
            </a:r>
          </a:p>
          <a:p>
            <a:pPr>
              <a:buFontTx/>
              <a:buNone/>
            </a:pPr>
            <a:r>
              <a:rPr lang="en-US" altLang="en-US" dirty="0"/>
              <a:t>[2]</a:t>
            </a:r>
            <a:endParaRPr lang="en-GB" altLang="en-US" dirty="0"/>
          </a:p>
          <a:p>
            <a:pPr>
              <a:buFontTx/>
              <a:buNone/>
            </a:pPr>
            <a:endParaRPr lang="en-GB" altLang="en-US" dirty="0"/>
          </a:p>
        </p:txBody>
      </p:sp>
    </p:spTree>
    <p:extLst>
      <p:ext uri="{BB962C8B-B14F-4D97-AF65-F5344CB8AC3E}">
        <p14:creationId xmlns:p14="http://schemas.microsoft.com/office/powerpoint/2010/main" val="2646156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SUMMARY</a:t>
            </a:r>
          </a:p>
        </p:txBody>
      </p:sp>
      <p:sp>
        <p:nvSpPr>
          <p:cNvPr id="54275" name="Content Placeholder 2"/>
          <p:cNvSpPr>
            <a:spLocks noGrp="1"/>
          </p:cNvSpPr>
          <p:nvPr>
            <p:ph idx="1"/>
          </p:nvPr>
        </p:nvSpPr>
        <p:spPr>
          <a:xfrm>
            <a:off x="381000" y="1447800"/>
            <a:ext cx="8305800" cy="3773488"/>
          </a:xfrm>
        </p:spPr>
        <p:txBody>
          <a:bodyPr/>
          <a:lstStyle/>
          <a:p>
            <a:pPr eaLnBrk="1" hangingPunct="1">
              <a:spcBef>
                <a:spcPct val="0"/>
              </a:spcBef>
            </a:pPr>
            <a:r>
              <a:rPr lang="en-US" altLang="en-US" sz="2600">
                <a:solidFill>
                  <a:srgbClr val="FF0000"/>
                </a:solidFill>
              </a:rPr>
              <a:t>Analysis </a:t>
            </a:r>
            <a:r>
              <a:rPr lang="en-US" altLang="en-US" sz="2600"/>
              <a:t>focuses on capturing the business requirements for the system</a:t>
            </a:r>
          </a:p>
          <a:p>
            <a:pPr eaLnBrk="1" hangingPunct="1">
              <a:spcBef>
                <a:spcPct val="0"/>
              </a:spcBef>
            </a:pPr>
            <a:r>
              <a:rPr lang="en-US" altLang="en-US" sz="2600">
                <a:solidFill>
                  <a:srgbClr val="FF0000"/>
                </a:solidFill>
              </a:rPr>
              <a:t>Requirement Determination </a:t>
            </a:r>
            <a:r>
              <a:rPr lang="en-US" altLang="en-US" sz="2600"/>
              <a:t>is the part of analysis in which the project team turns the  business requirements stated in the system request into a precise list of requirements.</a:t>
            </a:r>
          </a:p>
          <a:p>
            <a:pPr eaLnBrk="1" hangingPunct="1">
              <a:spcBef>
                <a:spcPct val="0"/>
              </a:spcBef>
            </a:pPr>
            <a:r>
              <a:rPr lang="en-US" altLang="en-US" sz="2600"/>
              <a:t>Five</a:t>
            </a:r>
            <a:r>
              <a:rPr lang="en-US" altLang="en-US" sz="2600">
                <a:solidFill>
                  <a:srgbClr val="000099"/>
                </a:solidFill>
              </a:rPr>
              <a:t> </a:t>
            </a:r>
            <a:r>
              <a:rPr lang="en-US" altLang="en-US" sz="2600">
                <a:solidFill>
                  <a:srgbClr val="FF0000"/>
                </a:solidFill>
              </a:rPr>
              <a:t>Requirements Elicitation Techniques </a:t>
            </a:r>
            <a:r>
              <a:rPr lang="en-US" altLang="en-US" sz="2600"/>
              <a:t>can be used to elicit business requirements.</a:t>
            </a:r>
          </a:p>
        </p:txBody>
      </p:sp>
      <p:sp>
        <p:nvSpPr>
          <p:cNvPr id="54276" name="Footer Placeholder 3"/>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t>© Copyright 2011 John Wiley &amp; Sons, Inc.</a:t>
            </a:r>
          </a:p>
        </p:txBody>
      </p:sp>
      <p:sp>
        <p:nvSpPr>
          <p:cNvPr id="54277"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r>
              <a:rPr lang="en-US" altLang="en-US">
                <a:solidFill>
                  <a:srgbClr val="898989"/>
                </a:solidFill>
                <a:latin typeface="Calibri" panose="020F0502020204030204" pitchFamily="34" charset="0"/>
              </a:rPr>
              <a:t>3-</a:t>
            </a:r>
            <a:fld id="{13C79F6F-0F7F-4652-A759-B5395C5EE5AE}"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668259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p:txBody>
          <a:bodyPr/>
          <a:lstStyle/>
          <a:p>
            <a:r>
              <a:rPr lang="en-GB" altLang="en-US" dirty="0"/>
              <a:t>Dennis, A., and Wixom, B. H, “Systems Analysis and Design”, 5th  Edition, John Wiley &amp; Sons (2013), Chapter three.</a:t>
            </a:r>
          </a:p>
          <a:p>
            <a:r>
              <a:rPr lang="en-GB" altLang="en-US" dirty="0"/>
              <a:t>Hoffer, </a:t>
            </a:r>
            <a:r>
              <a:rPr lang="en-GB" altLang="en-US" dirty="0" err="1"/>
              <a:t>V.G</a:t>
            </a:r>
            <a:r>
              <a:rPr lang="en-GB" altLang="en-US" dirty="0"/>
              <a:t>. “Essentials of Systems Analysis &amp; Design”, 5th Edition, Pearson (2014)</a:t>
            </a:r>
          </a:p>
        </p:txBody>
      </p:sp>
      <p:sp>
        <p:nvSpPr>
          <p:cNvPr id="55298" name="Rectangle 2"/>
          <p:cNvSpPr>
            <a:spLocks noGrp="1" noChangeArrowheads="1"/>
          </p:cNvSpPr>
          <p:nvPr>
            <p:ph type="title"/>
          </p:nvPr>
        </p:nvSpPr>
        <p:spPr/>
        <p:txBody>
          <a:bodyPr/>
          <a:lstStyle/>
          <a:p>
            <a:r>
              <a:rPr lang="en-GB" altLang="en-US"/>
              <a:t>References</a:t>
            </a:r>
          </a:p>
        </p:txBody>
      </p:sp>
    </p:spTree>
    <p:extLst>
      <p:ext uri="{BB962C8B-B14F-4D97-AF65-F5344CB8AC3E}">
        <p14:creationId xmlns:p14="http://schemas.microsoft.com/office/powerpoint/2010/main" val="415514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Planning phase</a:t>
            </a:r>
          </a:p>
        </p:txBody>
      </p:sp>
      <p:graphicFrame>
        <p:nvGraphicFramePr>
          <p:cNvPr id="6" name="Content Placeholder 5"/>
          <p:cNvGraphicFramePr>
            <a:graphicFrameLocks noGrp="1"/>
          </p:cNvGraphicFramePr>
          <p:nvPr>
            <p:ph idx="1"/>
          </p:nvPr>
        </p:nvGraphicFramePr>
        <p:xfrm>
          <a:off x="195263" y="1228725"/>
          <a:ext cx="8785225" cy="4821238"/>
        </p:xfrm>
        <a:graphic>
          <a:graphicData uri="http://schemas.openxmlformats.org/drawingml/2006/table">
            <a:tbl>
              <a:tblPr/>
              <a:tblGrid>
                <a:gridCol w="1660525">
                  <a:extLst>
                    <a:ext uri="{9D8B030D-6E8A-4147-A177-3AD203B41FA5}">
                      <a16:colId xmlns:a16="http://schemas.microsoft.com/office/drawing/2014/main" val="20000"/>
                    </a:ext>
                  </a:extLst>
                </a:gridCol>
                <a:gridCol w="1855787">
                  <a:extLst>
                    <a:ext uri="{9D8B030D-6E8A-4147-A177-3AD203B41FA5}">
                      <a16:colId xmlns:a16="http://schemas.microsoft.com/office/drawing/2014/main" val="20001"/>
                    </a:ext>
                  </a:extLst>
                </a:gridCol>
                <a:gridCol w="2066925">
                  <a:extLst>
                    <a:ext uri="{9D8B030D-6E8A-4147-A177-3AD203B41FA5}">
                      <a16:colId xmlns:a16="http://schemas.microsoft.com/office/drawing/2014/main" val="20002"/>
                    </a:ext>
                  </a:extLst>
                </a:gridCol>
                <a:gridCol w="1400175">
                  <a:extLst>
                    <a:ext uri="{9D8B030D-6E8A-4147-A177-3AD203B41FA5}">
                      <a16:colId xmlns:a16="http://schemas.microsoft.com/office/drawing/2014/main" val="20003"/>
                    </a:ext>
                  </a:extLst>
                </a:gridCol>
                <a:gridCol w="1801813">
                  <a:extLst>
                    <a:ext uri="{9D8B030D-6E8A-4147-A177-3AD203B41FA5}">
                      <a16:colId xmlns:a16="http://schemas.microsoft.com/office/drawing/2014/main" val="20004"/>
                    </a:ext>
                  </a:extLst>
                </a:gridCol>
              </a:tblGrid>
              <a:tr h="463550">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FFFFFF"/>
                          </a:solidFill>
                          <a:effectLst/>
                          <a:latin typeface="Verdana" panose="020B0604030504040204" pitchFamily="34" charset="0"/>
                          <a:cs typeface="Arial" panose="020B0604020202020204" pitchFamily="34" charset="0"/>
                        </a:rPr>
                        <a:t>Phase</a:t>
                      </a:r>
                    </a:p>
                  </a:txBody>
                  <a:tcPr marL="91448" marR="91448" marT="45726" marB="45726"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FFFFFF"/>
                          </a:solidFill>
                          <a:effectLst/>
                          <a:latin typeface="Verdana" panose="020B0604030504040204" pitchFamily="34" charset="0"/>
                          <a:cs typeface="Arial" panose="020B0604020202020204" pitchFamily="34" charset="0"/>
                        </a:rPr>
                        <a:t>Step</a:t>
                      </a:r>
                    </a:p>
                  </a:txBody>
                  <a:tcPr marL="91448" marR="91448" marT="45726" marB="45726" horzOverflow="overflow">
                    <a:lnL>
                      <a:noFill/>
                    </a:lnL>
                    <a:lnR>
                      <a:noFill/>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FFFFFF"/>
                          </a:solidFill>
                          <a:effectLst/>
                          <a:latin typeface="Verdana" panose="020B0604030504040204" pitchFamily="34" charset="0"/>
                          <a:cs typeface="Arial" panose="020B0604020202020204" pitchFamily="34" charset="0"/>
                        </a:rPr>
                        <a:t>Technique</a:t>
                      </a:r>
                    </a:p>
                  </a:txBody>
                  <a:tcPr marL="91448" marR="91448" marT="45726" marB="45726" horzOverflow="overflow">
                    <a:lnL>
                      <a:noFill/>
                    </a:lnL>
                    <a:lnR>
                      <a:noFill/>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FFFFFF"/>
                          </a:solidFill>
                          <a:effectLst/>
                          <a:latin typeface="Verdana" panose="020B0604030504040204" pitchFamily="34" charset="0"/>
                          <a:cs typeface="Arial" panose="020B0604020202020204" pitchFamily="34" charset="0"/>
                        </a:rPr>
                        <a:t>Deliverable</a:t>
                      </a:r>
                    </a:p>
                  </a:txBody>
                  <a:tcPr marL="91448" marR="91448" marT="45726" marB="45726" horzOverflow="overflow">
                    <a:lnL>
                      <a:noFill/>
                    </a:lnL>
                    <a:lnR>
                      <a:noFill/>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FFFFFF"/>
                          </a:solidFill>
                          <a:effectLst/>
                          <a:latin typeface="Verdana" panose="020B0604030504040204" pitchFamily="34" charset="0"/>
                          <a:cs typeface="Arial" panose="020B0604020202020204" pitchFamily="34" charset="0"/>
                        </a:rPr>
                        <a:t>Output</a:t>
                      </a:r>
                    </a:p>
                  </a:txBody>
                  <a:tcPr marL="91448" marR="91448" marT="45726" marB="45726"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1704975">
                <a:tc rowSpan="2">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rPr>
                        <a:t>Planning: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rPr>
                        <a:t>Why build this system?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rPr>
                        <a:t>How to structure the project?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txBody>
                  <a:tcPr marL="91448" marR="91448" marT="45726" marB="45726" horzOverflow="overflow">
                    <a:lnL>
                      <a:noFill/>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AutoNum type="arabicPeriod"/>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Project Initiation: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Identify opportunity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Analyse feasibility</a:t>
                      </a:r>
                    </a:p>
                    <a:p>
                      <a:pPr marL="0" marR="0" lvl="0" indent="0" algn="l" defTabSz="914400" rtl="0" eaLnBrk="1" fontAlgn="base" latinLnBrk="0" hangingPunct="1">
                        <a:lnSpc>
                          <a:spcPct val="100000"/>
                        </a:lnSpc>
                        <a:spcBef>
                          <a:spcPct val="0"/>
                        </a:spcBef>
                        <a:spcAft>
                          <a:spcPct val="0"/>
                        </a:spcAft>
                        <a:buClrTx/>
                        <a:buSzTx/>
                        <a:buFontTx/>
                        <a:buAutoNum type="arabicPeriod"/>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txBody>
                  <a:tcPr marL="91448" marR="91448"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Project identification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Technical feasibility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Economic feasibility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Organisational feasibility</a:t>
                      </a:r>
                    </a:p>
                  </a:txBody>
                  <a:tcPr marL="91448" marR="91448"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System Request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Feasibility study</a:t>
                      </a:r>
                    </a:p>
                  </a:txBody>
                  <a:tcPr marL="91448" marR="91448"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lvl1pPr marL="285750" indent="-285750">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Tx/>
                        <a:buChar char="-"/>
                        <a:tabLst/>
                      </a:pPr>
                      <a:r>
                        <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rPr>
                        <a:t>System Request with feasibility study.</a:t>
                      </a:r>
                    </a:p>
                    <a:p>
                      <a:pPr marL="285750" marR="0" lvl="0" indent="-28575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285750" marR="0" lvl="0" indent="-285750" algn="l" defTabSz="914400" rtl="0" eaLnBrk="1" fontAlgn="base" latinLnBrk="0" hangingPunct="1">
                        <a:lnSpc>
                          <a:spcPct val="100000"/>
                        </a:lnSpc>
                        <a:spcBef>
                          <a:spcPct val="0"/>
                        </a:spcBef>
                        <a:spcAft>
                          <a:spcPct val="0"/>
                        </a:spcAft>
                        <a:buClrTx/>
                        <a:buSzTx/>
                        <a:buFontTx/>
                        <a:buChar char="-"/>
                        <a:tabLst/>
                      </a:pPr>
                      <a:r>
                        <a:rPr kumimoji="0" lang="en-GB" altLang="en-US" sz="1800" b="1" i="0" u="none" strike="noStrike" cap="none" normalizeH="0" baseline="0">
                          <a:ln>
                            <a:noFill/>
                          </a:ln>
                          <a:solidFill>
                            <a:srgbClr val="000000"/>
                          </a:solidFill>
                          <a:effectLst/>
                          <a:latin typeface="Verdana" panose="020B0604030504040204" pitchFamily="34" charset="0"/>
                          <a:cs typeface="Arial" panose="020B0604020202020204" pitchFamily="34" charset="0"/>
                        </a:rPr>
                        <a:t>Project Plan</a:t>
                      </a:r>
                    </a:p>
                  </a:txBody>
                  <a:tcPr marL="91448" marR="91448" marT="45726" marB="45726" horzOverflow="overflow">
                    <a:lnL w="12700" cap="flat" cmpd="sng" algn="ctr">
                      <a:solidFill>
                        <a:schemeClr val="tx1"/>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2652713">
                <a:tc vMerge="1">
                  <a:txBody>
                    <a:bodyPr/>
                    <a:lstStyle/>
                    <a:p>
                      <a:endParaRPr lang="en-GB"/>
                    </a:p>
                  </a:txBody>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2.Project Management</a:t>
                      </a:r>
                    </a:p>
                    <a:p>
                      <a:pPr marL="0" marR="0" lvl="0" indent="0" algn="l" defTabSz="914400" rtl="0" eaLnBrk="1" fontAlgn="base" latinLnBrk="0" hangingPunct="1">
                        <a:lnSpc>
                          <a:spcPct val="100000"/>
                        </a:lnSpc>
                        <a:spcBef>
                          <a:spcPct val="0"/>
                        </a:spcBef>
                        <a:spcAft>
                          <a:spcPct val="0"/>
                        </a:spcAft>
                        <a:buClrTx/>
                        <a:buSzTx/>
                        <a:buFont typeface="+mj-lt"/>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Develop work plan</a:t>
                      </a:r>
                    </a:p>
                    <a:p>
                      <a:pPr marL="0" marR="0" lvl="0" indent="0" algn="l" defTabSz="914400" rtl="0" eaLnBrk="1" fontAlgn="base" latinLnBrk="0" hangingPunct="1">
                        <a:lnSpc>
                          <a:spcPct val="100000"/>
                        </a:lnSpc>
                        <a:spcBef>
                          <a:spcPct val="0"/>
                        </a:spcBef>
                        <a:spcAft>
                          <a:spcPct val="0"/>
                        </a:spcAft>
                        <a:buClrTx/>
                        <a:buSzTx/>
                        <a:buFont typeface="+mj-lt"/>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Staff project</a:t>
                      </a:r>
                    </a:p>
                    <a:p>
                      <a:pPr marL="0" marR="0" lvl="0" indent="0" algn="l" defTabSz="914400" rtl="0" eaLnBrk="1" fontAlgn="base" latinLnBrk="0" hangingPunct="1">
                        <a:lnSpc>
                          <a:spcPct val="100000"/>
                        </a:lnSpc>
                        <a:spcBef>
                          <a:spcPct val="0"/>
                        </a:spcBef>
                        <a:spcAft>
                          <a:spcPct val="0"/>
                        </a:spcAft>
                        <a:buClrTx/>
                        <a:buSzTx/>
                        <a:buFont typeface="+mj-lt"/>
                        <a:buNone/>
                        <a:tabLst/>
                      </a:pPr>
                      <a:endPar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mj-lt"/>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Control and direct project</a:t>
                      </a:r>
                    </a:p>
                  </a:txBody>
                  <a:tcPr marL="91448" marR="91448"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Time estimation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Task identification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Work breakdown structure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PERT chart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Gantt chart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Scope management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Project Staffing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Project charter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CASE repository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Standards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Documentation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Time boxing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Risk Management</a:t>
                      </a:r>
                    </a:p>
                  </a:txBody>
                  <a:tcPr marL="91448" marR="91448"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Project Plan:</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Work plan</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Staffing plan</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Standards list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altLang="en-US" sz="1200" b="0" i="0" u="none" strike="noStrike" cap="none" normalizeH="0" baseline="0">
                          <a:ln>
                            <a:noFill/>
                          </a:ln>
                          <a:solidFill>
                            <a:srgbClr val="000000"/>
                          </a:solidFill>
                          <a:effectLst/>
                          <a:latin typeface="Verdana" panose="020B0604030504040204" pitchFamily="34" charset="0"/>
                          <a:cs typeface="Arial" panose="020B0604020202020204" pitchFamily="34" charset="0"/>
                        </a:rPr>
                        <a:t>Risk assessment</a:t>
                      </a:r>
                    </a:p>
                  </a:txBody>
                  <a:tcPr marL="91448" marR="91448"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en-GB"/>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323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a:t>System Request</a:t>
            </a:r>
          </a:p>
        </p:txBody>
      </p:sp>
      <p:sp>
        <p:nvSpPr>
          <p:cNvPr id="11267" name="Content Placeholder 2"/>
          <p:cNvSpPr>
            <a:spLocks noGrp="1"/>
          </p:cNvSpPr>
          <p:nvPr>
            <p:ph idx="1"/>
          </p:nvPr>
        </p:nvSpPr>
        <p:spPr>
          <a:xfrm>
            <a:off x="381000" y="1447800"/>
            <a:ext cx="4164013" cy="3775075"/>
          </a:xfrm>
        </p:spPr>
        <p:txBody>
          <a:bodyPr/>
          <a:lstStyle/>
          <a:p>
            <a:r>
              <a:rPr lang="en-GB" altLang="en-US" sz="2400" dirty="0"/>
              <a:t>A system request is a document that summarises the business need and explains how the proposed system adds value to th</a:t>
            </a:r>
            <a:r>
              <a:rPr lang="en-GB" altLang="en-US" dirty="0"/>
              <a:t>e </a:t>
            </a:r>
            <a:r>
              <a:rPr lang="en-GB" altLang="en-US" sz="2400" dirty="0"/>
              <a:t>business.</a:t>
            </a:r>
          </a:p>
          <a:p>
            <a:pPr>
              <a:buFontTx/>
              <a:buNone/>
            </a:pPr>
            <a:endParaRPr lang="en-GB" altLang="en-US" dirty="0"/>
          </a:p>
        </p:txBody>
      </p:sp>
      <p:pic>
        <p:nvPicPr>
          <p:cNvPr id="11268" name="Picture 1"/>
          <p:cNvPicPr>
            <a:picLocks noChangeAspect="1"/>
          </p:cNvPicPr>
          <p:nvPr/>
        </p:nvPicPr>
        <p:blipFill>
          <a:blip r:embed="rId2" cstate="email">
            <a:extLst>
              <a:ext uri="{28A0092B-C50C-407E-A947-70E740481C1C}">
                <a14:useLocalDpi xmlns:a14="http://schemas.microsoft.com/office/drawing/2010/main" val="0"/>
              </a:ext>
            </a:extLst>
          </a:blip>
          <a:srcRect l="54327" t="11868" r="4329" b="24010"/>
          <a:stretch>
            <a:fillRect/>
          </a:stretch>
        </p:blipFill>
        <p:spPr bwMode="auto">
          <a:xfrm>
            <a:off x="4654550" y="82550"/>
            <a:ext cx="4462463"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ight Arrow 2"/>
          <p:cNvSpPr>
            <a:spLocks noChangeArrowheads="1"/>
          </p:cNvSpPr>
          <p:nvPr/>
        </p:nvSpPr>
        <p:spPr bwMode="auto">
          <a:xfrm>
            <a:off x="1828800" y="4449763"/>
            <a:ext cx="2716213" cy="790575"/>
          </a:xfrm>
          <a:prstGeom prst="rightArrow">
            <a:avLst>
              <a:gd name="adj1" fmla="val 50000"/>
              <a:gd name="adj2" fmla="val 5007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System Request Form</a:t>
            </a:r>
          </a:p>
        </p:txBody>
      </p:sp>
    </p:spTree>
    <p:extLst>
      <p:ext uri="{BB962C8B-B14F-4D97-AF65-F5344CB8AC3E}">
        <p14:creationId xmlns:p14="http://schemas.microsoft.com/office/powerpoint/2010/main" val="356488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
          <p:cNvGrpSpPr>
            <a:grpSpLocks/>
          </p:cNvGrpSpPr>
          <p:nvPr/>
        </p:nvGrpSpPr>
        <p:grpSpPr bwMode="auto">
          <a:xfrm>
            <a:off x="315913" y="954088"/>
            <a:ext cx="8459787" cy="5043487"/>
            <a:chOff x="315913" y="954088"/>
            <a:chExt cx="8459787" cy="5043487"/>
          </a:xfrm>
        </p:grpSpPr>
        <p:graphicFrame>
          <p:nvGraphicFramePr>
            <p:cNvPr id="12292" name="Object 3">
              <a:hlinkClick r:id="" action="ppaction://ole?verb=0"/>
            </p:cNvPr>
            <p:cNvGraphicFramePr>
              <a:graphicFrameLocks/>
            </p:cNvGraphicFramePr>
            <p:nvPr/>
          </p:nvGraphicFramePr>
          <p:xfrm>
            <a:off x="6962775" y="1460500"/>
            <a:ext cx="971550" cy="1401763"/>
          </p:xfrm>
          <a:graphic>
            <a:graphicData uri="http://schemas.openxmlformats.org/presentationml/2006/ole">
              <mc:AlternateContent xmlns:mc="http://schemas.openxmlformats.org/markup-compatibility/2006">
                <mc:Choice xmlns:v="urn:schemas-microsoft-com:vml" Requires="v">
                  <p:oleObj name="Microsoft ClipArt Gallery" r:id="rId3" imgW="3429000" imgH="4953000" progId="MS_ClipArt_Gallery">
                    <p:embed/>
                  </p:oleObj>
                </mc:Choice>
                <mc:Fallback>
                  <p:oleObj name="Microsoft ClipArt Gallery" r:id="rId3"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75" y="1460500"/>
                          <a:ext cx="97155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4"/>
            <p:cNvSpPr>
              <a:spLocks noChangeArrowheads="1"/>
            </p:cNvSpPr>
            <p:nvPr/>
          </p:nvSpPr>
          <p:spPr bwMode="auto">
            <a:xfrm>
              <a:off x="469900" y="52959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eaLnBrk="1" hangingPunct="1">
                <a:lnSpc>
                  <a:spcPct val="110000"/>
                </a:lnSpc>
                <a:spcBef>
                  <a:spcPct val="30000"/>
                </a:spcBef>
                <a:spcAft>
                  <a:spcPct val="20000"/>
                </a:spcAft>
              </a:pPr>
              <a:r>
                <a:rPr lang="en-US" altLang="en-US" sz="1800">
                  <a:solidFill>
                    <a:srgbClr val="C04C73"/>
                  </a:solidFill>
                </a:rPr>
                <a:t>Systems Analysis and Design is about getting people, processes and technology together to sort out the bit in the middle!</a:t>
              </a:r>
              <a:endParaRPr lang="en-US" altLang="en-US" sz="1800"/>
            </a:p>
          </p:txBody>
        </p:sp>
        <p:sp>
          <p:nvSpPr>
            <p:cNvPr id="12294" name="Freeform 5"/>
            <p:cNvSpPr>
              <a:spLocks/>
            </p:cNvSpPr>
            <p:nvPr/>
          </p:nvSpPr>
          <p:spPr bwMode="auto">
            <a:xfrm>
              <a:off x="2786063" y="1422400"/>
              <a:ext cx="4403725" cy="3810000"/>
            </a:xfrm>
            <a:custGeom>
              <a:avLst/>
              <a:gdLst>
                <a:gd name="T0" fmla="*/ 2147483647 w 3580"/>
                <a:gd name="T1" fmla="*/ 2147483647 h 2144"/>
                <a:gd name="T2" fmla="*/ 2147483647 w 3580"/>
                <a:gd name="T3" fmla="*/ 2147483647 h 2144"/>
                <a:gd name="T4" fmla="*/ 2147483647 w 3580"/>
                <a:gd name="T5" fmla="*/ 2147483647 h 2144"/>
                <a:gd name="T6" fmla="*/ 2147483647 w 3580"/>
                <a:gd name="T7" fmla="*/ 2147483647 h 2144"/>
                <a:gd name="T8" fmla="*/ 2147483647 w 3580"/>
                <a:gd name="T9" fmla="*/ 2147483647 h 2144"/>
                <a:gd name="T10" fmla="*/ 2147483647 w 3580"/>
                <a:gd name="T11" fmla="*/ 2147483647 h 2144"/>
                <a:gd name="T12" fmla="*/ 2147483647 w 3580"/>
                <a:gd name="T13" fmla="*/ 2147483647 h 2144"/>
                <a:gd name="T14" fmla="*/ 2147483647 w 3580"/>
                <a:gd name="T15" fmla="*/ 2147483647 h 2144"/>
                <a:gd name="T16" fmla="*/ 2147483647 w 3580"/>
                <a:gd name="T17" fmla="*/ 2147483647 h 2144"/>
                <a:gd name="T18" fmla="*/ 2147483647 w 3580"/>
                <a:gd name="T19" fmla="*/ 2147483647 h 2144"/>
                <a:gd name="T20" fmla="*/ 2147483647 w 3580"/>
                <a:gd name="T21" fmla="*/ 2147483647 h 2144"/>
                <a:gd name="T22" fmla="*/ 2147483647 w 3580"/>
                <a:gd name="T23" fmla="*/ 2147483647 h 2144"/>
                <a:gd name="T24" fmla="*/ 2147483647 w 3580"/>
                <a:gd name="T25" fmla="*/ 2147483647 h 2144"/>
                <a:gd name="T26" fmla="*/ 2147483647 w 3580"/>
                <a:gd name="T27" fmla="*/ 2147483647 h 2144"/>
                <a:gd name="T28" fmla="*/ 2147483647 w 3580"/>
                <a:gd name="T29" fmla="*/ 2147483647 h 2144"/>
                <a:gd name="T30" fmla="*/ 2147483647 w 3580"/>
                <a:gd name="T31" fmla="*/ 2147483647 h 2144"/>
                <a:gd name="T32" fmla="*/ 2147483647 w 3580"/>
                <a:gd name="T33" fmla="*/ 2147483647 h 2144"/>
                <a:gd name="T34" fmla="*/ 2147483647 w 3580"/>
                <a:gd name="T35" fmla="*/ 2147483647 h 2144"/>
                <a:gd name="T36" fmla="*/ 2147483647 w 3580"/>
                <a:gd name="T37" fmla="*/ 2147483647 h 2144"/>
                <a:gd name="T38" fmla="*/ 2147483647 w 3580"/>
                <a:gd name="T39" fmla="*/ 2147483647 h 2144"/>
                <a:gd name="T40" fmla="*/ 2147483647 w 3580"/>
                <a:gd name="T41" fmla="*/ 2147483647 h 2144"/>
                <a:gd name="T42" fmla="*/ 2147483647 w 3580"/>
                <a:gd name="T43" fmla="*/ 2147483647 h 2144"/>
                <a:gd name="T44" fmla="*/ 2147483647 w 3580"/>
                <a:gd name="T45" fmla="*/ 2147483647 h 2144"/>
                <a:gd name="T46" fmla="*/ 2147483647 w 3580"/>
                <a:gd name="T47" fmla="*/ 2147483647 h 2144"/>
                <a:gd name="T48" fmla="*/ 2147483647 w 3580"/>
                <a:gd name="T49" fmla="*/ 2147483647 h 2144"/>
                <a:gd name="T50" fmla="*/ 2147483647 w 3580"/>
                <a:gd name="T51" fmla="*/ 2147483647 h 2144"/>
                <a:gd name="T52" fmla="*/ 2147483647 w 3580"/>
                <a:gd name="T53" fmla="*/ 2147483647 h 2144"/>
                <a:gd name="T54" fmla="*/ 2147483647 w 3580"/>
                <a:gd name="T55" fmla="*/ 2147483647 h 2144"/>
                <a:gd name="T56" fmla="*/ 2147483647 w 3580"/>
                <a:gd name="T57" fmla="*/ 2147483647 h 2144"/>
                <a:gd name="T58" fmla="*/ 2147483647 w 3580"/>
                <a:gd name="T59" fmla="*/ 2147483647 h 2144"/>
                <a:gd name="T60" fmla="*/ 2147483647 w 3580"/>
                <a:gd name="T61" fmla="*/ 2147483647 h 2144"/>
                <a:gd name="T62" fmla="*/ 0 w 3580"/>
                <a:gd name="T63" fmla="*/ 2147483647 h 2144"/>
                <a:gd name="T64" fmla="*/ 2147483647 w 3580"/>
                <a:gd name="T65" fmla="*/ 2147483647 h 2144"/>
                <a:gd name="T66" fmla="*/ 2147483647 w 3580"/>
                <a:gd name="T67" fmla="*/ 2147483647 h 2144"/>
                <a:gd name="T68" fmla="*/ 2147483647 w 3580"/>
                <a:gd name="T69" fmla="*/ 2147483647 h 2144"/>
                <a:gd name="T70" fmla="*/ 2147483647 w 3580"/>
                <a:gd name="T71" fmla="*/ 2147483647 h 21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80" h="2144">
                  <a:moveTo>
                    <a:pt x="272" y="1072"/>
                  </a:moveTo>
                  <a:cubicBezTo>
                    <a:pt x="267" y="1053"/>
                    <a:pt x="266" y="1033"/>
                    <a:pt x="256" y="1016"/>
                  </a:cubicBezTo>
                  <a:cubicBezTo>
                    <a:pt x="244" y="997"/>
                    <a:pt x="224" y="984"/>
                    <a:pt x="208" y="968"/>
                  </a:cubicBezTo>
                  <a:cubicBezTo>
                    <a:pt x="199" y="959"/>
                    <a:pt x="194" y="945"/>
                    <a:pt x="184" y="936"/>
                  </a:cubicBezTo>
                  <a:cubicBezTo>
                    <a:pt x="136" y="893"/>
                    <a:pt x="109" y="882"/>
                    <a:pt x="72" y="832"/>
                  </a:cubicBezTo>
                  <a:cubicBezTo>
                    <a:pt x="63" y="794"/>
                    <a:pt x="45" y="766"/>
                    <a:pt x="32" y="728"/>
                  </a:cubicBezTo>
                  <a:cubicBezTo>
                    <a:pt x="29" y="720"/>
                    <a:pt x="24" y="704"/>
                    <a:pt x="24" y="704"/>
                  </a:cubicBezTo>
                  <a:cubicBezTo>
                    <a:pt x="34" y="618"/>
                    <a:pt x="49" y="574"/>
                    <a:pt x="96" y="504"/>
                  </a:cubicBezTo>
                  <a:cubicBezTo>
                    <a:pt x="136" y="444"/>
                    <a:pt x="40" y="528"/>
                    <a:pt x="136" y="432"/>
                  </a:cubicBezTo>
                  <a:cubicBezTo>
                    <a:pt x="161" y="407"/>
                    <a:pt x="183" y="389"/>
                    <a:pt x="216" y="376"/>
                  </a:cubicBezTo>
                  <a:cubicBezTo>
                    <a:pt x="232" y="370"/>
                    <a:pt x="264" y="360"/>
                    <a:pt x="264" y="360"/>
                  </a:cubicBezTo>
                  <a:cubicBezTo>
                    <a:pt x="296" y="328"/>
                    <a:pt x="326" y="326"/>
                    <a:pt x="368" y="312"/>
                  </a:cubicBezTo>
                  <a:cubicBezTo>
                    <a:pt x="437" y="315"/>
                    <a:pt x="507" y="322"/>
                    <a:pt x="576" y="320"/>
                  </a:cubicBezTo>
                  <a:cubicBezTo>
                    <a:pt x="593" y="319"/>
                    <a:pt x="608" y="309"/>
                    <a:pt x="624" y="304"/>
                  </a:cubicBezTo>
                  <a:cubicBezTo>
                    <a:pt x="632" y="301"/>
                    <a:pt x="648" y="296"/>
                    <a:pt x="648" y="296"/>
                  </a:cubicBezTo>
                  <a:cubicBezTo>
                    <a:pt x="679" y="250"/>
                    <a:pt x="658" y="280"/>
                    <a:pt x="712" y="208"/>
                  </a:cubicBezTo>
                  <a:cubicBezTo>
                    <a:pt x="746" y="162"/>
                    <a:pt x="713" y="206"/>
                    <a:pt x="736" y="160"/>
                  </a:cubicBezTo>
                  <a:cubicBezTo>
                    <a:pt x="760" y="113"/>
                    <a:pt x="807" y="84"/>
                    <a:pt x="856" y="72"/>
                  </a:cubicBezTo>
                  <a:cubicBezTo>
                    <a:pt x="908" y="33"/>
                    <a:pt x="969" y="16"/>
                    <a:pt x="1032" y="0"/>
                  </a:cubicBezTo>
                  <a:cubicBezTo>
                    <a:pt x="1101" y="3"/>
                    <a:pt x="1171" y="4"/>
                    <a:pt x="1240" y="8"/>
                  </a:cubicBezTo>
                  <a:cubicBezTo>
                    <a:pt x="1250" y="9"/>
                    <a:pt x="1300" y="20"/>
                    <a:pt x="1312" y="24"/>
                  </a:cubicBezTo>
                  <a:cubicBezTo>
                    <a:pt x="1328" y="29"/>
                    <a:pt x="1360" y="40"/>
                    <a:pt x="1360" y="40"/>
                  </a:cubicBezTo>
                  <a:cubicBezTo>
                    <a:pt x="1401" y="70"/>
                    <a:pt x="1422" y="108"/>
                    <a:pt x="1472" y="120"/>
                  </a:cubicBezTo>
                  <a:cubicBezTo>
                    <a:pt x="1517" y="150"/>
                    <a:pt x="1567" y="136"/>
                    <a:pt x="1616" y="120"/>
                  </a:cubicBezTo>
                  <a:cubicBezTo>
                    <a:pt x="1658" y="88"/>
                    <a:pt x="1694" y="80"/>
                    <a:pt x="1744" y="72"/>
                  </a:cubicBezTo>
                  <a:cubicBezTo>
                    <a:pt x="1787" y="75"/>
                    <a:pt x="1829" y="76"/>
                    <a:pt x="1872" y="80"/>
                  </a:cubicBezTo>
                  <a:cubicBezTo>
                    <a:pt x="1880" y="81"/>
                    <a:pt x="1888" y="86"/>
                    <a:pt x="1896" y="88"/>
                  </a:cubicBezTo>
                  <a:cubicBezTo>
                    <a:pt x="1922" y="94"/>
                    <a:pt x="1976" y="104"/>
                    <a:pt x="1976" y="104"/>
                  </a:cubicBezTo>
                  <a:cubicBezTo>
                    <a:pt x="2025" y="136"/>
                    <a:pt x="2034" y="152"/>
                    <a:pt x="2096" y="168"/>
                  </a:cubicBezTo>
                  <a:cubicBezTo>
                    <a:pt x="2227" y="163"/>
                    <a:pt x="2358" y="163"/>
                    <a:pt x="2488" y="144"/>
                  </a:cubicBezTo>
                  <a:cubicBezTo>
                    <a:pt x="2500" y="146"/>
                    <a:pt x="2555" y="148"/>
                    <a:pt x="2576" y="160"/>
                  </a:cubicBezTo>
                  <a:cubicBezTo>
                    <a:pt x="2623" y="187"/>
                    <a:pt x="2661" y="225"/>
                    <a:pt x="2704" y="256"/>
                  </a:cubicBezTo>
                  <a:cubicBezTo>
                    <a:pt x="2714" y="263"/>
                    <a:pt x="2727" y="264"/>
                    <a:pt x="2736" y="272"/>
                  </a:cubicBezTo>
                  <a:cubicBezTo>
                    <a:pt x="2785" y="312"/>
                    <a:pt x="2822" y="357"/>
                    <a:pt x="2856" y="408"/>
                  </a:cubicBezTo>
                  <a:cubicBezTo>
                    <a:pt x="2889" y="458"/>
                    <a:pt x="2859" y="421"/>
                    <a:pt x="2880" y="464"/>
                  </a:cubicBezTo>
                  <a:cubicBezTo>
                    <a:pt x="2913" y="530"/>
                    <a:pt x="2951" y="594"/>
                    <a:pt x="2992" y="656"/>
                  </a:cubicBezTo>
                  <a:cubicBezTo>
                    <a:pt x="3015" y="690"/>
                    <a:pt x="2999" y="683"/>
                    <a:pt x="3024" y="712"/>
                  </a:cubicBezTo>
                  <a:cubicBezTo>
                    <a:pt x="3119" y="823"/>
                    <a:pt x="3222" y="925"/>
                    <a:pt x="3304" y="1048"/>
                  </a:cubicBezTo>
                  <a:cubicBezTo>
                    <a:pt x="3310" y="1057"/>
                    <a:pt x="3322" y="1062"/>
                    <a:pt x="3328" y="1072"/>
                  </a:cubicBezTo>
                  <a:cubicBezTo>
                    <a:pt x="3384" y="1160"/>
                    <a:pt x="3419" y="1268"/>
                    <a:pt x="3528" y="1304"/>
                  </a:cubicBezTo>
                  <a:cubicBezTo>
                    <a:pt x="3536" y="1314"/>
                    <a:pt x="3575" y="1365"/>
                    <a:pt x="3576" y="1376"/>
                  </a:cubicBezTo>
                  <a:cubicBezTo>
                    <a:pt x="3580" y="1432"/>
                    <a:pt x="3577" y="1489"/>
                    <a:pt x="3568" y="1544"/>
                  </a:cubicBezTo>
                  <a:cubicBezTo>
                    <a:pt x="3566" y="1559"/>
                    <a:pt x="3551" y="1570"/>
                    <a:pt x="3544" y="1584"/>
                  </a:cubicBezTo>
                  <a:cubicBezTo>
                    <a:pt x="3528" y="1616"/>
                    <a:pt x="3515" y="1660"/>
                    <a:pt x="3480" y="1680"/>
                  </a:cubicBezTo>
                  <a:cubicBezTo>
                    <a:pt x="3367" y="1743"/>
                    <a:pt x="3059" y="1719"/>
                    <a:pt x="3008" y="1720"/>
                  </a:cubicBezTo>
                  <a:cubicBezTo>
                    <a:pt x="3000" y="1723"/>
                    <a:pt x="2992" y="1726"/>
                    <a:pt x="2984" y="1728"/>
                  </a:cubicBezTo>
                  <a:cubicBezTo>
                    <a:pt x="2968" y="1732"/>
                    <a:pt x="2952" y="1731"/>
                    <a:pt x="2936" y="1736"/>
                  </a:cubicBezTo>
                  <a:cubicBezTo>
                    <a:pt x="2906" y="1745"/>
                    <a:pt x="2880" y="1760"/>
                    <a:pt x="2848" y="1768"/>
                  </a:cubicBezTo>
                  <a:cubicBezTo>
                    <a:pt x="2815" y="1793"/>
                    <a:pt x="2776" y="1807"/>
                    <a:pt x="2744" y="1832"/>
                  </a:cubicBezTo>
                  <a:cubicBezTo>
                    <a:pt x="2732" y="1841"/>
                    <a:pt x="2725" y="1856"/>
                    <a:pt x="2712" y="1864"/>
                  </a:cubicBezTo>
                  <a:cubicBezTo>
                    <a:pt x="2680" y="1886"/>
                    <a:pt x="2621" y="1913"/>
                    <a:pt x="2584" y="1928"/>
                  </a:cubicBezTo>
                  <a:cubicBezTo>
                    <a:pt x="2532" y="1980"/>
                    <a:pt x="2463" y="1988"/>
                    <a:pt x="2408" y="2032"/>
                  </a:cubicBezTo>
                  <a:cubicBezTo>
                    <a:pt x="2368" y="2064"/>
                    <a:pt x="2354" y="2078"/>
                    <a:pt x="2304" y="2088"/>
                  </a:cubicBezTo>
                  <a:cubicBezTo>
                    <a:pt x="2257" y="2119"/>
                    <a:pt x="2206" y="2130"/>
                    <a:pt x="2152" y="2144"/>
                  </a:cubicBezTo>
                  <a:cubicBezTo>
                    <a:pt x="2037" y="2139"/>
                    <a:pt x="1922" y="2137"/>
                    <a:pt x="1808" y="2128"/>
                  </a:cubicBezTo>
                  <a:cubicBezTo>
                    <a:pt x="1696" y="2119"/>
                    <a:pt x="1588" y="2035"/>
                    <a:pt x="1480" y="2008"/>
                  </a:cubicBezTo>
                  <a:cubicBezTo>
                    <a:pt x="1411" y="1962"/>
                    <a:pt x="1355" y="1960"/>
                    <a:pt x="1272" y="1952"/>
                  </a:cubicBezTo>
                  <a:cubicBezTo>
                    <a:pt x="1189" y="1957"/>
                    <a:pt x="1107" y="1961"/>
                    <a:pt x="1024" y="1968"/>
                  </a:cubicBezTo>
                  <a:cubicBezTo>
                    <a:pt x="990" y="1971"/>
                    <a:pt x="967" y="2004"/>
                    <a:pt x="936" y="2016"/>
                  </a:cubicBezTo>
                  <a:cubicBezTo>
                    <a:pt x="873" y="2040"/>
                    <a:pt x="787" y="2049"/>
                    <a:pt x="720" y="2056"/>
                  </a:cubicBezTo>
                  <a:cubicBezTo>
                    <a:pt x="563" y="2047"/>
                    <a:pt x="405" y="2043"/>
                    <a:pt x="248" y="2032"/>
                  </a:cubicBezTo>
                  <a:cubicBezTo>
                    <a:pt x="158" y="2014"/>
                    <a:pt x="100" y="1959"/>
                    <a:pt x="56" y="1880"/>
                  </a:cubicBezTo>
                  <a:cubicBezTo>
                    <a:pt x="30" y="1833"/>
                    <a:pt x="33" y="1834"/>
                    <a:pt x="16" y="1784"/>
                  </a:cubicBezTo>
                  <a:cubicBezTo>
                    <a:pt x="11" y="1768"/>
                    <a:pt x="0" y="1736"/>
                    <a:pt x="0" y="1736"/>
                  </a:cubicBezTo>
                  <a:cubicBezTo>
                    <a:pt x="3" y="1685"/>
                    <a:pt x="1" y="1634"/>
                    <a:pt x="8" y="1584"/>
                  </a:cubicBezTo>
                  <a:cubicBezTo>
                    <a:pt x="9" y="1574"/>
                    <a:pt x="19" y="1568"/>
                    <a:pt x="24" y="1560"/>
                  </a:cubicBezTo>
                  <a:cubicBezTo>
                    <a:pt x="35" y="1539"/>
                    <a:pt x="45" y="1517"/>
                    <a:pt x="56" y="1496"/>
                  </a:cubicBezTo>
                  <a:cubicBezTo>
                    <a:pt x="65" y="1479"/>
                    <a:pt x="82" y="1466"/>
                    <a:pt x="88" y="1448"/>
                  </a:cubicBezTo>
                  <a:cubicBezTo>
                    <a:pt x="102" y="1407"/>
                    <a:pt x="139" y="1376"/>
                    <a:pt x="152" y="1336"/>
                  </a:cubicBezTo>
                  <a:cubicBezTo>
                    <a:pt x="167" y="1291"/>
                    <a:pt x="189" y="1258"/>
                    <a:pt x="208" y="1216"/>
                  </a:cubicBezTo>
                  <a:cubicBezTo>
                    <a:pt x="220" y="1188"/>
                    <a:pt x="218" y="1155"/>
                    <a:pt x="232" y="1128"/>
                  </a:cubicBezTo>
                  <a:cubicBezTo>
                    <a:pt x="242" y="1107"/>
                    <a:pt x="262" y="1093"/>
                    <a:pt x="272" y="1072"/>
                  </a:cubicBezTo>
                  <a:close/>
                </a:path>
              </a:pathLst>
            </a:custGeom>
            <a:noFill/>
            <a:ln w="317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5" name="AutoShape 6"/>
            <p:cNvSpPr>
              <a:spLocks noChangeArrowheads="1"/>
            </p:cNvSpPr>
            <p:nvPr/>
          </p:nvSpPr>
          <p:spPr bwMode="auto">
            <a:xfrm>
              <a:off x="6505575" y="3227388"/>
              <a:ext cx="958850" cy="431800"/>
            </a:xfrm>
            <a:prstGeom prst="rightArrow">
              <a:avLst>
                <a:gd name="adj1" fmla="val 50000"/>
                <a:gd name="adj2" fmla="val 55515"/>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296" name="AutoShape 7"/>
            <p:cNvSpPr>
              <a:spLocks noChangeArrowheads="1"/>
            </p:cNvSpPr>
            <p:nvPr/>
          </p:nvSpPr>
          <p:spPr bwMode="auto">
            <a:xfrm rot="-2048494">
              <a:off x="6061075" y="2219325"/>
              <a:ext cx="954088" cy="431800"/>
            </a:xfrm>
            <a:prstGeom prst="rightArrow">
              <a:avLst>
                <a:gd name="adj1" fmla="val 50000"/>
                <a:gd name="adj2" fmla="val 55239"/>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297" name="Rectangle 8"/>
            <p:cNvSpPr>
              <a:spLocks noChangeArrowheads="1"/>
            </p:cNvSpPr>
            <p:nvPr/>
          </p:nvSpPr>
          <p:spPr bwMode="auto">
            <a:xfrm>
              <a:off x="714375" y="954088"/>
              <a:ext cx="17351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Input</a:t>
              </a:r>
            </a:p>
          </p:txBody>
        </p:sp>
        <p:sp>
          <p:nvSpPr>
            <p:cNvPr id="12298" name="Rectangle 9"/>
            <p:cNvSpPr>
              <a:spLocks noChangeArrowheads="1"/>
            </p:cNvSpPr>
            <p:nvPr/>
          </p:nvSpPr>
          <p:spPr bwMode="auto">
            <a:xfrm>
              <a:off x="3322638" y="954088"/>
              <a:ext cx="28082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Process</a:t>
              </a:r>
            </a:p>
          </p:txBody>
        </p:sp>
        <p:sp>
          <p:nvSpPr>
            <p:cNvPr id="12299" name="Rectangle 10"/>
            <p:cNvSpPr>
              <a:spLocks noChangeArrowheads="1"/>
            </p:cNvSpPr>
            <p:nvPr/>
          </p:nvSpPr>
          <p:spPr bwMode="auto">
            <a:xfrm>
              <a:off x="6696075" y="954088"/>
              <a:ext cx="17224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Output</a:t>
              </a:r>
            </a:p>
          </p:txBody>
        </p:sp>
        <p:sp>
          <p:nvSpPr>
            <p:cNvPr id="12300" name="Rectangle 11"/>
            <p:cNvSpPr>
              <a:spLocks noChangeArrowheads="1"/>
            </p:cNvSpPr>
            <p:nvPr/>
          </p:nvSpPr>
          <p:spPr bwMode="auto">
            <a:xfrm>
              <a:off x="3092450" y="1992313"/>
              <a:ext cx="368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rgbClr val="C04C73"/>
                  </a:solidFill>
                </a:rPr>
                <a:t>Systems Development Process</a:t>
              </a:r>
            </a:p>
          </p:txBody>
        </p:sp>
        <p:grpSp>
          <p:nvGrpSpPr>
            <p:cNvPr id="12301" name="Group 12"/>
            <p:cNvGrpSpPr>
              <a:grpSpLocks/>
            </p:cNvGrpSpPr>
            <p:nvPr/>
          </p:nvGrpSpPr>
          <p:grpSpPr bwMode="auto">
            <a:xfrm>
              <a:off x="1816100" y="2273300"/>
              <a:ext cx="1384300" cy="2273300"/>
              <a:chOff x="1144" y="1432"/>
              <a:chExt cx="872" cy="1432"/>
            </a:xfrm>
          </p:grpSpPr>
          <p:sp>
            <p:nvSpPr>
              <p:cNvPr id="12319" name="AutoShape 13"/>
              <p:cNvSpPr>
                <a:spLocks noChangeArrowheads="1"/>
              </p:cNvSpPr>
              <p:nvPr/>
            </p:nvSpPr>
            <p:spPr bwMode="auto">
              <a:xfrm>
                <a:off x="1256" y="2040"/>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320" name="AutoShape 14"/>
              <p:cNvSpPr>
                <a:spLocks noChangeArrowheads="1"/>
              </p:cNvSpPr>
              <p:nvPr/>
            </p:nvSpPr>
            <p:spPr bwMode="auto">
              <a:xfrm rot="921965">
                <a:off x="1208" y="143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321" name="AutoShape 15"/>
              <p:cNvSpPr>
                <a:spLocks noChangeArrowheads="1"/>
              </p:cNvSpPr>
              <p:nvPr/>
            </p:nvSpPr>
            <p:spPr bwMode="auto">
              <a:xfrm rot="-352644">
                <a:off x="1144" y="259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grpSp>
        <p:sp>
          <p:nvSpPr>
            <p:cNvPr id="12302" name="AutoShape 16"/>
            <p:cNvSpPr>
              <a:spLocks noChangeArrowheads="1"/>
            </p:cNvSpPr>
            <p:nvPr/>
          </p:nvSpPr>
          <p:spPr bwMode="auto">
            <a:xfrm rot="1139868">
              <a:off x="6286500" y="4241800"/>
              <a:ext cx="1206500" cy="431800"/>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pic>
          <p:nvPicPr>
            <p:cNvPr id="12303" name="Picture 17" descr="MPj0431735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29337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4" name="Rectangle 18"/>
            <p:cNvSpPr>
              <a:spLocks noChangeArrowheads="1"/>
            </p:cNvSpPr>
            <p:nvPr/>
          </p:nvSpPr>
          <p:spPr bwMode="auto">
            <a:xfrm>
              <a:off x="4108450" y="24241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Planning</a:t>
              </a:r>
            </a:p>
          </p:txBody>
        </p:sp>
        <p:sp>
          <p:nvSpPr>
            <p:cNvPr id="12305" name="Rectangle 19"/>
            <p:cNvSpPr>
              <a:spLocks noChangeArrowheads="1"/>
            </p:cNvSpPr>
            <p:nvPr/>
          </p:nvSpPr>
          <p:spPr bwMode="auto">
            <a:xfrm>
              <a:off x="5314950" y="31988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Analysis</a:t>
              </a:r>
            </a:p>
          </p:txBody>
        </p:sp>
        <p:sp>
          <p:nvSpPr>
            <p:cNvPr id="12306" name="Rectangle 20"/>
            <p:cNvSpPr>
              <a:spLocks noChangeArrowheads="1"/>
            </p:cNvSpPr>
            <p:nvPr/>
          </p:nvSpPr>
          <p:spPr bwMode="auto">
            <a:xfrm>
              <a:off x="4235450" y="4202113"/>
              <a:ext cx="1022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Design</a:t>
              </a:r>
            </a:p>
          </p:txBody>
        </p:sp>
        <p:sp>
          <p:nvSpPr>
            <p:cNvPr id="12307" name="Rectangle 21"/>
            <p:cNvSpPr>
              <a:spLocks noChangeArrowheads="1"/>
            </p:cNvSpPr>
            <p:nvPr/>
          </p:nvSpPr>
          <p:spPr bwMode="auto">
            <a:xfrm>
              <a:off x="3181350" y="3135313"/>
              <a:ext cx="9080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Implementation.</a:t>
              </a:r>
            </a:p>
          </p:txBody>
        </p:sp>
        <p:sp>
          <p:nvSpPr>
            <p:cNvPr id="12308" name="Freeform 22"/>
            <p:cNvSpPr>
              <a:spLocks/>
            </p:cNvSpPr>
            <p:nvPr/>
          </p:nvSpPr>
          <p:spPr bwMode="auto">
            <a:xfrm>
              <a:off x="5295900" y="2654300"/>
              <a:ext cx="533400" cy="546100"/>
            </a:xfrm>
            <a:custGeom>
              <a:avLst/>
              <a:gdLst>
                <a:gd name="T0" fmla="*/ 0 w 336"/>
                <a:gd name="T1" fmla="*/ 0 h 344"/>
                <a:gd name="T2" fmla="*/ 2147483647 w 336"/>
                <a:gd name="T3" fmla="*/ 2147483647 h 344"/>
                <a:gd name="T4" fmla="*/ 2147483647 w 336"/>
                <a:gd name="T5" fmla="*/ 2147483647 h 344"/>
                <a:gd name="T6" fmla="*/ 0 60000 65536"/>
                <a:gd name="T7" fmla="*/ 0 60000 65536"/>
                <a:gd name="T8" fmla="*/ 0 60000 65536"/>
              </a:gdLst>
              <a:ahLst/>
              <a:cxnLst>
                <a:cxn ang="T6">
                  <a:pos x="T0" y="T1"/>
                </a:cxn>
                <a:cxn ang="T7">
                  <a:pos x="T2" y="T3"/>
                </a:cxn>
                <a:cxn ang="T8">
                  <a:pos x="T4" y="T5"/>
                </a:cxn>
              </a:cxnLst>
              <a:rect l="0" t="0" r="r" b="b"/>
              <a:pathLst>
                <a:path w="336" h="344">
                  <a:moveTo>
                    <a:pt x="0" y="0"/>
                  </a:moveTo>
                  <a:cubicBezTo>
                    <a:pt x="84" y="23"/>
                    <a:pt x="168" y="47"/>
                    <a:pt x="224" y="104"/>
                  </a:cubicBezTo>
                  <a:cubicBezTo>
                    <a:pt x="280" y="161"/>
                    <a:pt x="317" y="304"/>
                    <a:pt x="336" y="344"/>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Freeform 23"/>
            <p:cNvSpPr>
              <a:spLocks/>
            </p:cNvSpPr>
            <p:nvPr/>
          </p:nvSpPr>
          <p:spPr bwMode="auto">
            <a:xfrm>
              <a:off x="5308600" y="3619500"/>
              <a:ext cx="577850" cy="723900"/>
            </a:xfrm>
            <a:custGeom>
              <a:avLst/>
              <a:gdLst>
                <a:gd name="T0" fmla="*/ 2147483647 w 372"/>
                <a:gd name="T1" fmla="*/ 0 h 488"/>
                <a:gd name="T2" fmla="*/ 2147483647 w 372"/>
                <a:gd name="T3" fmla="*/ 2147483647 h 488"/>
                <a:gd name="T4" fmla="*/ 0 w 372"/>
                <a:gd name="T5" fmla="*/ 2147483647 h 488"/>
                <a:gd name="T6" fmla="*/ 0 60000 65536"/>
                <a:gd name="T7" fmla="*/ 0 60000 65536"/>
                <a:gd name="T8" fmla="*/ 0 60000 65536"/>
              </a:gdLst>
              <a:ahLst/>
              <a:cxnLst>
                <a:cxn ang="T6">
                  <a:pos x="T0" y="T1"/>
                </a:cxn>
                <a:cxn ang="T7">
                  <a:pos x="T2" y="T3"/>
                </a:cxn>
                <a:cxn ang="T8">
                  <a:pos x="T4" y="T5"/>
                </a:cxn>
              </a:cxnLst>
              <a:rect l="0" t="0" r="r" b="b"/>
              <a:pathLst>
                <a:path w="372" h="488">
                  <a:moveTo>
                    <a:pt x="360" y="0"/>
                  </a:moveTo>
                  <a:cubicBezTo>
                    <a:pt x="366" y="99"/>
                    <a:pt x="372" y="199"/>
                    <a:pt x="312" y="280"/>
                  </a:cubicBezTo>
                  <a:cubicBezTo>
                    <a:pt x="252" y="361"/>
                    <a:pt x="52" y="453"/>
                    <a:pt x="0" y="488"/>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Freeform 24"/>
            <p:cNvSpPr>
              <a:spLocks/>
            </p:cNvSpPr>
            <p:nvPr/>
          </p:nvSpPr>
          <p:spPr bwMode="auto">
            <a:xfrm>
              <a:off x="3517900" y="3949700"/>
              <a:ext cx="596900" cy="444500"/>
            </a:xfrm>
            <a:custGeom>
              <a:avLst/>
              <a:gdLst>
                <a:gd name="T0" fmla="*/ 2147483647 w 432"/>
                <a:gd name="T1" fmla="*/ 2147483647 h 232"/>
                <a:gd name="T2" fmla="*/ 2147483647 w 432"/>
                <a:gd name="T3" fmla="*/ 2147483647 h 232"/>
                <a:gd name="T4" fmla="*/ 0 w 432"/>
                <a:gd name="T5" fmla="*/ 0 h 232"/>
                <a:gd name="T6" fmla="*/ 0 60000 65536"/>
                <a:gd name="T7" fmla="*/ 0 60000 65536"/>
                <a:gd name="T8" fmla="*/ 0 60000 65536"/>
              </a:gdLst>
              <a:ahLst/>
              <a:cxnLst>
                <a:cxn ang="T6">
                  <a:pos x="T0" y="T1"/>
                </a:cxn>
                <a:cxn ang="T7">
                  <a:pos x="T2" y="T3"/>
                </a:cxn>
                <a:cxn ang="T8">
                  <a:pos x="T4" y="T5"/>
                </a:cxn>
              </a:cxnLst>
              <a:rect l="0" t="0" r="r" b="b"/>
              <a:pathLst>
                <a:path w="432" h="232">
                  <a:moveTo>
                    <a:pt x="432" y="232"/>
                  </a:moveTo>
                  <a:cubicBezTo>
                    <a:pt x="312" y="223"/>
                    <a:pt x="192" y="215"/>
                    <a:pt x="120" y="176"/>
                  </a:cubicBezTo>
                  <a:cubicBezTo>
                    <a:pt x="48" y="137"/>
                    <a:pt x="20" y="29"/>
                    <a:pt x="0"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Freeform 25"/>
            <p:cNvSpPr>
              <a:spLocks/>
            </p:cNvSpPr>
            <p:nvPr/>
          </p:nvSpPr>
          <p:spPr bwMode="auto">
            <a:xfrm>
              <a:off x="3371850" y="2578100"/>
              <a:ext cx="704850" cy="533400"/>
            </a:xfrm>
            <a:custGeom>
              <a:avLst/>
              <a:gdLst>
                <a:gd name="T0" fmla="*/ 2147483647 w 444"/>
                <a:gd name="T1" fmla="*/ 2147483647 h 336"/>
                <a:gd name="T2" fmla="*/ 2147483647 w 444"/>
                <a:gd name="T3" fmla="*/ 2147483647 h 336"/>
                <a:gd name="T4" fmla="*/ 2147483647 w 444"/>
                <a:gd name="T5" fmla="*/ 0 h 336"/>
                <a:gd name="T6" fmla="*/ 0 60000 65536"/>
                <a:gd name="T7" fmla="*/ 0 60000 65536"/>
                <a:gd name="T8" fmla="*/ 0 60000 65536"/>
              </a:gdLst>
              <a:ahLst/>
              <a:cxnLst>
                <a:cxn ang="T6">
                  <a:pos x="T0" y="T1"/>
                </a:cxn>
                <a:cxn ang="T7">
                  <a:pos x="T2" y="T3"/>
                </a:cxn>
                <a:cxn ang="T8">
                  <a:pos x="T4" y="T5"/>
                </a:cxn>
              </a:cxnLst>
              <a:rect l="0" t="0" r="r" b="b"/>
              <a:pathLst>
                <a:path w="444" h="336">
                  <a:moveTo>
                    <a:pt x="36" y="336"/>
                  </a:moveTo>
                  <a:cubicBezTo>
                    <a:pt x="18" y="232"/>
                    <a:pt x="0" y="128"/>
                    <a:pt x="68" y="72"/>
                  </a:cubicBezTo>
                  <a:cubicBezTo>
                    <a:pt x="136" y="16"/>
                    <a:pt x="381" y="12"/>
                    <a:pt x="444"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2312" name="Group 26"/>
            <p:cNvGrpSpPr>
              <a:grpSpLocks/>
            </p:cNvGrpSpPr>
            <p:nvPr/>
          </p:nvGrpSpPr>
          <p:grpSpPr bwMode="auto">
            <a:xfrm>
              <a:off x="320675" y="3033713"/>
              <a:ext cx="1558925" cy="958850"/>
              <a:chOff x="202" y="1911"/>
              <a:chExt cx="982" cy="604"/>
            </a:xfrm>
          </p:grpSpPr>
          <p:pic>
            <p:nvPicPr>
              <p:cNvPr id="12317" name="Picture 27" descr="MPj0439275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24" y="1911"/>
                <a:ext cx="76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18" name="Object 28">
                <a:hlinkClick r:id="" action="ppaction://ole?verb=0"/>
              </p:cNvPr>
              <p:cNvGraphicFramePr>
                <a:graphicFrameLocks/>
              </p:cNvGraphicFramePr>
              <p:nvPr/>
            </p:nvGraphicFramePr>
            <p:xfrm>
              <a:off x="202" y="2224"/>
              <a:ext cx="292" cy="291"/>
            </p:xfrm>
            <a:graphic>
              <a:graphicData uri="http://schemas.openxmlformats.org/presentationml/2006/ole">
                <mc:AlternateContent xmlns:mc="http://schemas.openxmlformats.org/markup-compatibility/2006">
                  <mc:Choice xmlns:v="urn:schemas-microsoft-com:vml" Requires="v">
                    <p:oleObj name="Microsoft ClipArt Gallery" r:id="rId7" imgW="3429000" imgH="4953000" progId="MS_ClipArt_Gallery">
                      <p:embed/>
                    </p:oleObj>
                  </mc:Choice>
                  <mc:Fallback>
                    <p:oleObj name="Microsoft ClipArt Gallery" r:id="rId7"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 y="2224"/>
                            <a:ext cx="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2313" name="Picture 29" descr="MPj04373780000[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31800" y="1768475"/>
              <a:ext cx="12747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30"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313613" y="47069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31"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15913" y="42624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32" descr="MCj02997290000[1]"/>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391400" y="2924175"/>
              <a:ext cx="115411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TextBox 32"/>
          <p:cNvSpPr txBox="1"/>
          <p:nvPr/>
        </p:nvSpPr>
        <p:spPr>
          <a:xfrm>
            <a:off x="615950" y="1235075"/>
            <a:ext cx="8066088" cy="2092325"/>
          </a:xfrm>
          <a:prstGeom prst="rect">
            <a:avLst/>
          </a:prstGeom>
          <a:solidFill>
            <a:schemeClr val="accent1">
              <a:lumMod val="75000"/>
            </a:schemeClr>
          </a:solidFill>
        </p:spPr>
        <p:txBody>
          <a:bodyPr>
            <a:spAutoFit/>
          </a:bodyPr>
          <a:lstStyle/>
          <a:p>
            <a:pPr algn="ctr">
              <a:defRPr/>
            </a:pPr>
            <a:r>
              <a:rPr lang="en-GB" sz="13000" dirty="0">
                <a:cs typeface="Arial" charset="0"/>
              </a:rPr>
              <a:t>Analysis</a:t>
            </a:r>
          </a:p>
        </p:txBody>
      </p:sp>
    </p:spTree>
    <p:extLst>
      <p:ext uri="{BB962C8B-B14F-4D97-AF65-F5344CB8AC3E}">
        <p14:creationId xmlns:p14="http://schemas.microsoft.com/office/powerpoint/2010/main" val="243946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Analysis</a:t>
            </a:r>
          </a:p>
        </p:txBody>
      </p:sp>
      <p:sp>
        <p:nvSpPr>
          <p:cNvPr id="13315" name="Content Placeholder 2"/>
          <p:cNvSpPr>
            <a:spLocks noGrp="1"/>
          </p:cNvSpPr>
          <p:nvPr>
            <p:ph idx="1"/>
          </p:nvPr>
        </p:nvSpPr>
        <p:spPr>
          <a:xfrm>
            <a:off x="381000" y="1447800"/>
            <a:ext cx="8305800" cy="3124200"/>
          </a:xfrm>
        </p:spPr>
        <p:txBody>
          <a:bodyPr>
            <a:normAutofit fontScale="92500" lnSpcReduction="20000"/>
          </a:bodyPr>
          <a:lstStyle/>
          <a:p>
            <a:r>
              <a:rPr lang="en-GB" altLang="en-US" dirty="0"/>
              <a:t>The output of the Planning phase (known as deliverables) are the key inputs into the analysis phase. </a:t>
            </a:r>
          </a:p>
          <a:p>
            <a:r>
              <a:rPr lang="en-GB" altLang="en-US" dirty="0"/>
              <a:t>The system analyst works extensively with the users of the new system to understand their needs from the new system.</a:t>
            </a:r>
          </a:p>
          <a:p>
            <a:r>
              <a:rPr lang="en-GB" altLang="en-US" dirty="0"/>
              <a:t>The basic process of analysis involves three steps:</a:t>
            </a:r>
          </a:p>
          <a:p>
            <a:pPr lvl="1"/>
            <a:r>
              <a:rPr lang="en-GB" altLang="en-US" dirty="0"/>
              <a:t>Understand the existing situation.</a:t>
            </a:r>
          </a:p>
          <a:p>
            <a:pPr lvl="1"/>
            <a:r>
              <a:rPr lang="en-GB" altLang="en-US" dirty="0"/>
              <a:t>Identify how existing system can be improved.</a:t>
            </a:r>
          </a:p>
          <a:p>
            <a:pPr lvl="1"/>
            <a:r>
              <a:rPr lang="en-GB" altLang="en-US" dirty="0"/>
              <a:t>Define requirements for the new system.</a:t>
            </a:r>
          </a:p>
        </p:txBody>
      </p:sp>
      <p:pic>
        <p:nvPicPr>
          <p:cNvPr id="1331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3987800"/>
            <a:ext cx="23907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73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490538" y="1323975"/>
            <a:ext cx="8305800" cy="3671888"/>
          </a:xfrm>
        </p:spPr>
        <p:txBody>
          <a:bodyPr/>
          <a:lstStyle/>
          <a:p>
            <a:r>
              <a:rPr lang="en-US" altLang="en-US"/>
              <a:t>Analysis:</a:t>
            </a:r>
            <a:br>
              <a:rPr lang="en-US" altLang="en-US"/>
            </a:br>
            <a:br>
              <a:rPr lang="en-US" altLang="en-US"/>
            </a:br>
            <a:r>
              <a:rPr lang="en-US" altLang="en-US"/>
              <a:t>The analysis phase answers the questions of</a:t>
            </a:r>
            <a:br>
              <a:rPr lang="en-US" altLang="en-US"/>
            </a:br>
            <a:br>
              <a:rPr lang="en-US" altLang="en-US"/>
            </a:br>
            <a:r>
              <a:rPr lang="en-US" altLang="en-US" i="1">
                <a:solidFill>
                  <a:srgbClr val="0000FF"/>
                </a:solidFill>
              </a:rPr>
              <a:t>Who</a:t>
            </a:r>
            <a:r>
              <a:rPr lang="en-US" altLang="en-US"/>
              <a:t> will use the system, </a:t>
            </a:r>
            <a:br>
              <a:rPr lang="en-US" altLang="en-US"/>
            </a:br>
            <a:r>
              <a:rPr lang="en-US" altLang="en-US" i="1">
                <a:solidFill>
                  <a:srgbClr val="0000FF"/>
                </a:solidFill>
              </a:rPr>
              <a:t>What</a:t>
            </a:r>
            <a:r>
              <a:rPr lang="en-US" altLang="en-US" i="1">
                <a:solidFill>
                  <a:srgbClr val="00B0F0"/>
                </a:solidFill>
              </a:rPr>
              <a:t> </a:t>
            </a:r>
            <a:r>
              <a:rPr lang="en-US" altLang="en-US"/>
              <a:t>the system will do, </a:t>
            </a:r>
            <a:br>
              <a:rPr lang="en-US" altLang="en-US"/>
            </a:br>
            <a:r>
              <a:rPr lang="en-US" altLang="en-US" i="1">
                <a:solidFill>
                  <a:srgbClr val="0000FF"/>
                </a:solidFill>
              </a:rPr>
              <a:t>Where</a:t>
            </a:r>
            <a:r>
              <a:rPr lang="en-US" altLang="en-US"/>
              <a:t> will be used,</a:t>
            </a:r>
            <a:br>
              <a:rPr lang="en-US" altLang="en-US"/>
            </a:br>
            <a:r>
              <a:rPr lang="en-US" altLang="en-US" i="1">
                <a:solidFill>
                  <a:srgbClr val="0000FF"/>
                </a:solidFill>
              </a:rPr>
              <a:t>When</a:t>
            </a:r>
            <a:r>
              <a:rPr lang="en-US" altLang="en-US" i="1">
                <a:solidFill>
                  <a:srgbClr val="00B0F0"/>
                </a:solidFill>
              </a:rPr>
              <a:t> </a:t>
            </a:r>
            <a:r>
              <a:rPr lang="en-US" altLang="en-US"/>
              <a:t>it will be used.</a:t>
            </a:r>
            <a:br>
              <a:rPr lang="en-US" altLang="en-US"/>
            </a:br>
            <a:endParaRPr lang="en-GB" altLang="en-US"/>
          </a:p>
        </p:txBody>
      </p:sp>
      <p:pic>
        <p:nvPicPr>
          <p:cNvPr id="14339" name="Picture 2" descr="C:\Users\sst3kanize\AppData\Local\Microsoft\Windows\Temporary Internet Files\Content.IE5\L6G8I1FF\MC900230770[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5290" y="3167361"/>
            <a:ext cx="2851048" cy="258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st3kanize\AppData\Local\Microsoft\Windows\Temporary Internet Files\Content.IE5\05DMXAWK\MP900430657[1].jpg"/>
          <p:cNvPicPr>
            <a:picLocks noChangeAspect="1" noChangeArrowheads="1"/>
          </p:cNvPicPr>
          <p:nvPr/>
        </p:nvPicPr>
        <p:blipFill>
          <a:blip r:embed="rId2" cstate="email">
            <a:extLst>
              <a:ext uri="{28A0092B-C50C-407E-A947-70E740481C1C}">
                <a14:useLocalDpi xmlns:a14="http://schemas.microsoft.com/office/drawing/2010/main" val="0"/>
              </a:ext>
            </a:extLst>
          </a:blip>
          <a:srcRect l="20140" r="14639"/>
          <a:stretch>
            <a:fillRect/>
          </a:stretch>
        </p:blipFill>
        <p:spPr bwMode="auto">
          <a:xfrm>
            <a:off x="523320" y="332656"/>
            <a:ext cx="2888218" cy="583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Content Placeholder 5"/>
          <p:cNvSpPr>
            <a:spLocks noGrp="1"/>
          </p:cNvSpPr>
          <p:nvPr>
            <p:ph idx="4294967295"/>
          </p:nvPr>
        </p:nvSpPr>
        <p:spPr>
          <a:xfrm>
            <a:off x="3910013" y="87313"/>
            <a:ext cx="5233987" cy="6540500"/>
          </a:xfrm>
        </p:spPr>
        <p:txBody>
          <a:bodyPr/>
          <a:lstStyle/>
          <a:p>
            <a:r>
              <a:rPr lang="en-GB" altLang="en-US" dirty="0"/>
              <a:t>Requirements Determination: </a:t>
            </a:r>
            <a:r>
              <a:rPr lang="en-GB" altLang="en-US" sz="1600" dirty="0"/>
              <a:t>What tasks the user needs to accomplish with the system to fulfil a job or task.</a:t>
            </a:r>
          </a:p>
          <a:p>
            <a:r>
              <a:rPr lang="en-GB" altLang="en-US" dirty="0"/>
              <a:t>Use Case Analysis: </a:t>
            </a:r>
            <a:r>
              <a:rPr lang="en-GB" altLang="en-US" sz="1600" dirty="0"/>
              <a:t>Use cases are tools to clarify the steps involved in performing user tasks. By understanding what the user needs to do in terms of tasks to perform, the analyst can then determine ways in which the new system can support users’ needs.</a:t>
            </a:r>
          </a:p>
          <a:p>
            <a:pPr lvl="1"/>
            <a:r>
              <a:rPr lang="en-GB" altLang="en-US" sz="1600" dirty="0"/>
              <a:t>Use Case Model</a:t>
            </a:r>
          </a:p>
          <a:p>
            <a:r>
              <a:rPr lang="en-GB" altLang="en-US" dirty="0"/>
              <a:t>Process Modelling </a:t>
            </a:r>
            <a:r>
              <a:rPr lang="en-GB" altLang="en-US" sz="1600" dirty="0"/>
              <a:t>explains the relationship of functions/processes to the user. </a:t>
            </a:r>
          </a:p>
          <a:p>
            <a:pPr lvl="1"/>
            <a:r>
              <a:rPr lang="en-GB" altLang="en-US" sz="1600" dirty="0"/>
              <a:t>Data Flow Diagrams</a:t>
            </a:r>
          </a:p>
          <a:p>
            <a:r>
              <a:rPr lang="en-GB" altLang="en-US" dirty="0"/>
              <a:t>Data Modelling: </a:t>
            </a:r>
            <a:r>
              <a:rPr lang="en-GB" altLang="en-US" sz="1600" dirty="0"/>
              <a:t>the data component of the system is defined in the data model.</a:t>
            </a:r>
          </a:p>
          <a:p>
            <a:pPr lvl="1"/>
            <a:r>
              <a:rPr lang="en-GB" altLang="en-US" sz="1600" dirty="0"/>
              <a:t>Entity Relationship Diagrams</a:t>
            </a:r>
          </a:p>
          <a:p>
            <a:endParaRPr lang="en-GB" altLang="en-US" dirty="0"/>
          </a:p>
        </p:txBody>
      </p:sp>
    </p:spTree>
    <p:extLst>
      <p:ext uri="{BB962C8B-B14F-4D97-AF65-F5344CB8AC3E}">
        <p14:creationId xmlns:p14="http://schemas.microsoft.com/office/powerpoint/2010/main" val="1979796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UWL PPT_Template May 2013 (3)">
  <a:themeElements>
    <a:clrScheme name="University of West London 1">
      <a:dk1>
        <a:srgbClr val="000000"/>
      </a:dk1>
      <a:lt1>
        <a:sysClr val="window" lastClr="FFFFFF"/>
      </a:lt1>
      <a:dk2>
        <a:srgbClr val="939598"/>
      </a:dk2>
      <a:lt2>
        <a:srgbClr val="BCBEC0"/>
      </a:lt2>
      <a:accent1>
        <a:srgbClr val="BCBEC0"/>
      </a:accent1>
      <a:accent2>
        <a:srgbClr val="CC7B16"/>
      </a:accent2>
      <a:accent3>
        <a:srgbClr val="ED1C24"/>
      </a:accent3>
      <a:accent4>
        <a:srgbClr val="B34215"/>
      </a:accent4>
      <a:accent5>
        <a:srgbClr val="7B0A6B"/>
      </a:accent5>
      <a:accent6>
        <a:srgbClr val="0039A6"/>
      </a:accent6>
      <a:hlink>
        <a:srgbClr val="00AEEF"/>
      </a:hlink>
      <a:folHlink>
        <a:srgbClr val="45196F"/>
      </a:folHlink>
    </a:clrScheme>
    <a:fontScheme name="University of West Lond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75000"/>
            </a:schemeClr>
          </a:solidFill>
        </a:ln>
      </a:spPr>
      <a:bodyPr lIns="46800" rIns="46800" rtlCol="0" anchor="ctr">
        <a:noAutofit/>
      </a:bodyPr>
      <a:lstStyle>
        <a:defPPr algn="ctr">
          <a:defRPr sz="18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rtlCol="0">
        <a:spAutoFit/>
      </a:bodyPr>
      <a:lstStyle>
        <a:defPPr>
          <a:spcAft>
            <a:spcPts val="600"/>
          </a:spcAft>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CD4B839E6E044EBC1C3559D6F5F9F9" ma:contentTypeVersion="2" ma:contentTypeDescription="Create a new document." ma:contentTypeScope="" ma:versionID="b61c29d5acf332c6ffe38381fa99b264">
  <xsd:schema xmlns:xsd="http://www.w3.org/2001/XMLSchema" xmlns:xs="http://www.w3.org/2001/XMLSchema" xmlns:p="http://schemas.microsoft.com/office/2006/metadata/properties" xmlns:ns1="http://schemas.microsoft.com/sharepoint/v3" targetNamespace="http://schemas.microsoft.com/office/2006/metadata/properties" ma:root="true" ma:fieldsID="58beda3639128f09face6fac63f93e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8A22BA-9A79-4086-A909-6C7E46CD67D9}">
  <ds:schemaRefs>
    <ds:schemaRef ds:uri="http://schemas.microsoft.com/sharepoint/v3/contenttype/forms"/>
  </ds:schemaRefs>
</ds:datastoreItem>
</file>

<file path=customXml/itemProps2.xml><?xml version="1.0" encoding="utf-8"?>
<ds:datastoreItem xmlns:ds="http://schemas.openxmlformats.org/officeDocument/2006/customXml" ds:itemID="{8F5726D8-EBA6-4137-8FF4-3C9ECF856578}">
  <ds:schemaRefs>
    <ds:schemaRef ds:uri="http://schemas.microsoft.com/office/infopath/2007/PartnerControls"/>
    <ds:schemaRef ds:uri="http://schemas.microsoft.com/sharepoint/v3"/>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7479A47-A809-48AE-A0D1-578CF08AE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UWL PPT_Template May 2013 (3)</Template>
  <TotalTime>1322</TotalTime>
  <Words>2103</Words>
  <Application>Microsoft Office PowerPoint</Application>
  <PresentationFormat>On-screen Show (4:3)</PresentationFormat>
  <Paragraphs>257</Paragraphs>
  <Slides>39</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Lucida Grande</vt:lpstr>
      <vt:lpstr>Trebuchet MS</vt:lpstr>
      <vt:lpstr>Verdana</vt:lpstr>
      <vt:lpstr>Wingdings</vt:lpstr>
      <vt:lpstr>UWL PPT_Template May 2013 (3)</vt:lpstr>
      <vt:lpstr>Microsoft ClipArt Gallery</vt:lpstr>
      <vt:lpstr>Requirements</vt:lpstr>
      <vt:lpstr>Systems Development Methodology</vt:lpstr>
      <vt:lpstr>PowerPoint Presentation</vt:lpstr>
      <vt:lpstr>Planning phase</vt:lpstr>
      <vt:lpstr>System Request</vt:lpstr>
      <vt:lpstr>PowerPoint Presentation</vt:lpstr>
      <vt:lpstr>Analysis</vt:lpstr>
      <vt:lpstr>Analysis:  The analysis phase answers the questions of  Who will use the system,  What the system will do,  Where will be used, When it will be used. </vt:lpstr>
      <vt:lpstr>PowerPoint Presentation</vt:lpstr>
      <vt:lpstr>(cont’d)</vt:lpstr>
      <vt:lpstr>Requirements determination</vt:lpstr>
      <vt:lpstr>What is a Requirement?</vt:lpstr>
      <vt:lpstr>(cont’d)</vt:lpstr>
      <vt:lpstr>PowerPoint Presentation</vt:lpstr>
      <vt:lpstr>Class exercise</vt:lpstr>
      <vt:lpstr>Answer to the class exercise:</vt:lpstr>
      <vt:lpstr>The Process of Determining Requirements</vt:lpstr>
      <vt:lpstr>The Requirements Definition Statement</vt:lpstr>
      <vt:lpstr>Requirements Definition Statement</vt:lpstr>
      <vt:lpstr>System Analyst role …</vt:lpstr>
      <vt:lpstr>An analyst is like a detective.  The best analyst will thoroughly search for requirements using a variety of techniques and make sure that the current business processes and the needs for the new system are well understood before moving into design.</vt:lpstr>
      <vt:lpstr>Interviews</vt:lpstr>
      <vt:lpstr>Types of question</vt:lpstr>
      <vt:lpstr>Designing interview questions</vt:lpstr>
      <vt:lpstr>Organising interview questions</vt:lpstr>
      <vt:lpstr>Joint Application Development (JAD)</vt:lpstr>
      <vt:lpstr>JAD</vt:lpstr>
      <vt:lpstr>PowerPoint Presentation</vt:lpstr>
      <vt:lpstr> Suppose you were asked to lead a JAD session.  List ten guidelines you would follow in playing the proper role of a JAD session leader. </vt:lpstr>
      <vt:lpstr>Answer</vt:lpstr>
      <vt:lpstr>Questionnaires</vt:lpstr>
      <vt:lpstr>Give an example of a closed-ended question, an open-ended question, and a probing question.  When would each type question be used? </vt:lpstr>
      <vt:lpstr>Answer</vt:lpstr>
      <vt:lpstr>(cont’d)</vt:lpstr>
      <vt:lpstr>Document Analysis</vt:lpstr>
      <vt:lpstr>What are the general guidelines for collecting data through analysing documents?</vt:lpstr>
      <vt:lpstr>Answer</vt:lpstr>
      <vt:lpstr>SUMMARY</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 PPT Guidelines</dc:title>
  <dc:creator>University of West London</dc:creator>
  <cp:lastModifiedBy>Jamie Pordoy</cp:lastModifiedBy>
  <cp:revision>113</cp:revision>
  <cp:lastPrinted>2013-02-14T16:28:41Z</cp:lastPrinted>
  <dcterms:created xsi:type="dcterms:W3CDTF">2013-05-09T14:51:02Z</dcterms:created>
  <dcterms:modified xsi:type="dcterms:W3CDTF">2024-06-10T06:31:36Z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0x010100D1CD4B839E6E044EBC1C3559D6F5F9F9</vt:lpwstr>
  </property>
</Properties>
</file>