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30"/>
  </p:notesMasterIdLst>
  <p:handoutMasterIdLst>
    <p:handoutMasterId r:id="rId31"/>
  </p:handoutMasterIdLst>
  <p:sldIdLst>
    <p:sldId id="26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46">
          <p15:clr>
            <a:srgbClr val="A4A3A4"/>
          </p15:clr>
        </p15:guide>
        <p15:guide id="2" pos="258">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CBEB6"/>
    <a:srgbClr val="939598"/>
    <a:srgbClr val="747678"/>
    <a:srgbClr val="CC7B16"/>
    <a:srgbClr val="B34215"/>
    <a:srgbClr val="ED1C24"/>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55" autoAdjust="0"/>
  </p:normalViewPr>
  <p:slideViewPr>
    <p:cSldViewPr>
      <p:cViewPr>
        <p:scale>
          <a:sx n="77" d="100"/>
          <a:sy n="77" d="100"/>
        </p:scale>
        <p:origin x="1877" y="82"/>
      </p:cViewPr>
      <p:guideLst>
        <p:guide orient="horz" pos="346"/>
        <p:guide pos="258"/>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cs typeface="+mn-cs"/>
              </a:defRPr>
            </a:lvl1pPr>
          </a:lstStyle>
          <a:p>
            <a:pPr>
              <a:defRPr/>
            </a:pPr>
            <a:fld id="{C9BA861C-AB24-5C47-A91E-AECAEA16D894}" type="slidenum">
              <a:rPr lang="en-GB"/>
              <a:pPr>
                <a:defRPr/>
              </a:pPr>
              <a:t>‹#›</a:t>
            </a:fld>
            <a:endParaRPr lang="en-GB"/>
          </a:p>
        </p:txBody>
      </p:sp>
    </p:spTree>
    <p:extLst>
      <p:ext uri="{BB962C8B-B14F-4D97-AF65-F5344CB8AC3E}">
        <p14:creationId xmlns:p14="http://schemas.microsoft.com/office/powerpoint/2010/main" val="73930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1FDBDD0-D841-7E44-ADEF-5AAA392F1D74}" type="datetime1">
              <a:rPr lang="en-GB"/>
              <a:pPr>
                <a:defRPr/>
              </a:pPr>
              <a:t>10/06/2024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861487F-BF82-0B49-8565-A425B902F1D9}" type="slidenum">
              <a:rPr lang="en-GB"/>
              <a:pPr>
                <a:defRPr/>
              </a:pPr>
              <a:t>‹#›</a:t>
            </a:fld>
            <a:endParaRPr lang="en-GB"/>
          </a:p>
        </p:txBody>
      </p:sp>
    </p:spTree>
    <p:extLst>
      <p:ext uri="{BB962C8B-B14F-4D97-AF65-F5344CB8AC3E}">
        <p14:creationId xmlns:p14="http://schemas.microsoft.com/office/powerpoint/2010/main" val="23845920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861487F-BF82-0B49-8565-A425B902F1D9}" type="slidenum">
              <a:rPr lang="en-GB" smtClean="0"/>
              <a:pPr>
                <a:defRPr/>
              </a:pPr>
              <a:t>1</a:t>
            </a:fld>
            <a:endParaRPr lang="en-GB"/>
          </a:p>
        </p:txBody>
      </p:sp>
    </p:spTree>
    <p:extLst>
      <p:ext uri="{BB962C8B-B14F-4D97-AF65-F5344CB8AC3E}">
        <p14:creationId xmlns:p14="http://schemas.microsoft.com/office/powerpoint/2010/main" val="181006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00">
              <a:defRPr sz="1000">
                <a:solidFill>
                  <a:srgbClr val="004D75"/>
                </a:solidFill>
                <a:latin typeface="Verdana" panose="020B0604030504040204" pitchFamily="34" charset="0"/>
                <a:cs typeface="Arial" panose="020B0604020202020204" pitchFamily="34" charset="0"/>
              </a:defRPr>
            </a:lvl1pPr>
            <a:lvl2pPr marL="742950" indent="-285750" defTabSz="876300">
              <a:defRPr sz="1000">
                <a:solidFill>
                  <a:srgbClr val="004D75"/>
                </a:solidFill>
                <a:latin typeface="Verdana" panose="020B0604030504040204" pitchFamily="34" charset="0"/>
                <a:cs typeface="Arial" panose="020B0604020202020204" pitchFamily="34" charset="0"/>
              </a:defRPr>
            </a:lvl2pPr>
            <a:lvl3pPr marL="1143000" indent="-228600" defTabSz="876300">
              <a:defRPr sz="1000">
                <a:solidFill>
                  <a:srgbClr val="004D75"/>
                </a:solidFill>
                <a:latin typeface="Verdana" panose="020B0604030504040204" pitchFamily="34" charset="0"/>
                <a:cs typeface="Arial" panose="020B0604020202020204" pitchFamily="34" charset="0"/>
              </a:defRPr>
            </a:lvl3pPr>
            <a:lvl4pPr marL="1600200" indent="-228600" defTabSz="876300">
              <a:defRPr sz="1000">
                <a:solidFill>
                  <a:srgbClr val="004D75"/>
                </a:solidFill>
                <a:latin typeface="Verdana" panose="020B0604030504040204" pitchFamily="34" charset="0"/>
                <a:cs typeface="Arial" panose="020B0604020202020204" pitchFamily="34" charset="0"/>
              </a:defRPr>
            </a:lvl4pPr>
            <a:lvl5pPr marL="2057400" indent="-228600" defTabSz="876300">
              <a:defRPr sz="1000">
                <a:solidFill>
                  <a:srgbClr val="004D75"/>
                </a:solidFill>
                <a:latin typeface="Verdana" panose="020B0604030504040204" pitchFamily="34" charset="0"/>
                <a:cs typeface="Arial" panose="020B0604020202020204" pitchFamily="34" charset="0"/>
              </a:defRPr>
            </a:lvl5pPr>
            <a:lvl6pPr marL="25146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3481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00">
              <a:defRPr sz="1000">
                <a:solidFill>
                  <a:srgbClr val="004D75"/>
                </a:solidFill>
                <a:latin typeface="Verdana" panose="020B0604030504040204" pitchFamily="34" charset="0"/>
                <a:cs typeface="Arial" panose="020B0604020202020204" pitchFamily="34" charset="0"/>
              </a:defRPr>
            </a:lvl1pPr>
            <a:lvl2pPr marL="742950" indent="-285750" defTabSz="876300">
              <a:defRPr sz="1000">
                <a:solidFill>
                  <a:srgbClr val="004D75"/>
                </a:solidFill>
                <a:latin typeface="Verdana" panose="020B0604030504040204" pitchFamily="34" charset="0"/>
                <a:cs typeface="Arial" panose="020B0604020202020204" pitchFamily="34" charset="0"/>
              </a:defRPr>
            </a:lvl2pPr>
            <a:lvl3pPr marL="1143000" indent="-228600" defTabSz="876300">
              <a:defRPr sz="1000">
                <a:solidFill>
                  <a:srgbClr val="004D75"/>
                </a:solidFill>
                <a:latin typeface="Verdana" panose="020B0604030504040204" pitchFamily="34" charset="0"/>
                <a:cs typeface="Arial" panose="020B0604020202020204" pitchFamily="34" charset="0"/>
              </a:defRPr>
            </a:lvl3pPr>
            <a:lvl4pPr marL="1600200" indent="-228600" defTabSz="876300">
              <a:defRPr sz="1000">
                <a:solidFill>
                  <a:srgbClr val="004D75"/>
                </a:solidFill>
                <a:latin typeface="Verdana" panose="020B0604030504040204" pitchFamily="34" charset="0"/>
                <a:cs typeface="Arial" panose="020B0604020202020204" pitchFamily="34" charset="0"/>
              </a:defRPr>
            </a:lvl4pPr>
            <a:lvl5pPr marL="2057400" indent="-228600" defTabSz="876300">
              <a:defRPr sz="1000">
                <a:solidFill>
                  <a:srgbClr val="004D75"/>
                </a:solidFill>
                <a:latin typeface="Verdana" panose="020B0604030504040204" pitchFamily="34" charset="0"/>
                <a:cs typeface="Arial" panose="020B0604020202020204" pitchFamily="34" charset="0"/>
              </a:defRPr>
            </a:lvl5pPr>
            <a:lvl6pPr marL="25146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4EAD08E4-57EB-48DF-BDEE-4FF4B216E2AD}" type="datetime1">
              <a:rPr lang="en-GB" altLang="en-US" sz="1100">
                <a:solidFill>
                  <a:schemeClr val="tx1"/>
                </a:solidFill>
                <a:latin typeface="Arial" panose="020B0604020202020204" pitchFamily="34" charset="0"/>
              </a:rPr>
              <a:pPr/>
              <a:t>10/06/2024</a:t>
            </a:fld>
            <a:endParaRPr lang="en-GB" altLang="en-US" sz="1100">
              <a:solidFill>
                <a:schemeClr val="tx1"/>
              </a:solidFill>
              <a:latin typeface="Arial" panose="020B0604020202020204" pitchFamily="34" charset="0"/>
            </a:endParaRPr>
          </a:p>
        </p:txBody>
      </p:sp>
      <p:sp>
        <p:nvSpPr>
          <p:cNvPr id="3482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00">
              <a:defRPr sz="1000">
                <a:solidFill>
                  <a:srgbClr val="004D75"/>
                </a:solidFill>
                <a:latin typeface="Verdana" panose="020B0604030504040204" pitchFamily="34" charset="0"/>
                <a:cs typeface="Arial" panose="020B0604020202020204" pitchFamily="34" charset="0"/>
              </a:defRPr>
            </a:lvl1pPr>
            <a:lvl2pPr marL="742950" indent="-285750" defTabSz="876300">
              <a:defRPr sz="1000">
                <a:solidFill>
                  <a:srgbClr val="004D75"/>
                </a:solidFill>
                <a:latin typeface="Verdana" panose="020B0604030504040204" pitchFamily="34" charset="0"/>
                <a:cs typeface="Arial" panose="020B0604020202020204" pitchFamily="34" charset="0"/>
              </a:defRPr>
            </a:lvl2pPr>
            <a:lvl3pPr marL="1143000" indent="-228600" defTabSz="876300">
              <a:defRPr sz="1000">
                <a:solidFill>
                  <a:srgbClr val="004D75"/>
                </a:solidFill>
                <a:latin typeface="Verdana" panose="020B0604030504040204" pitchFamily="34" charset="0"/>
                <a:cs typeface="Arial" panose="020B0604020202020204" pitchFamily="34" charset="0"/>
              </a:defRPr>
            </a:lvl3pPr>
            <a:lvl4pPr marL="1600200" indent="-228600" defTabSz="876300">
              <a:defRPr sz="1000">
                <a:solidFill>
                  <a:srgbClr val="004D75"/>
                </a:solidFill>
                <a:latin typeface="Verdana" panose="020B0604030504040204" pitchFamily="34" charset="0"/>
                <a:cs typeface="Arial" panose="020B0604020202020204" pitchFamily="34" charset="0"/>
              </a:defRPr>
            </a:lvl4pPr>
            <a:lvl5pPr marL="2057400" indent="-228600" defTabSz="876300">
              <a:defRPr sz="1000">
                <a:solidFill>
                  <a:srgbClr val="004D75"/>
                </a:solidFill>
                <a:latin typeface="Verdana" panose="020B0604030504040204" pitchFamily="34" charset="0"/>
                <a:cs typeface="Arial" panose="020B0604020202020204" pitchFamily="34" charset="0"/>
              </a:defRPr>
            </a:lvl5pPr>
            <a:lvl6pPr marL="25146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8763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34821" name="Rectangle 2"/>
          <p:cNvSpPr>
            <a:spLocks noGrp="1" noRot="1" noChangeAspect="1" noChangeArrowheads="1" noTextEdit="1"/>
          </p:cNvSpPr>
          <p:nvPr>
            <p:ph type="sldImg"/>
          </p:nvPr>
        </p:nvSpPr>
        <p:spPr>
          <a:xfrm>
            <a:off x="923925" y="742950"/>
            <a:ext cx="4949825" cy="3713163"/>
          </a:xfrm>
          <a:ln/>
        </p:spPr>
      </p:sp>
      <p:sp>
        <p:nvSpPr>
          <p:cNvPr id="3482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300">
              <a:solidFill>
                <a:srgbClr val="C04C73"/>
              </a:solidFill>
              <a:latin typeface="Arial" panose="020B0604020202020204" pitchFamily="34" charset="0"/>
            </a:endParaRPr>
          </a:p>
        </p:txBody>
      </p:sp>
    </p:spTree>
    <p:extLst>
      <p:ext uri="{BB962C8B-B14F-4D97-AF65-F5344CB8AC3E}">
        <p14:creationId xmlns:p14="http://schemas.microsoft.com/office/powerpoint/2010/main" val="111151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lvl1pPr defTabSz="877888">
              <a:defRPr sz="1000">
                <a:solidFill>
                  <a:srgbClr val="004D75"/>
                </a:solidFill>
                <a:latin typeface="Verdana" panose="020B0604030504040204" pitchFamily="34" charset="0"/>
                <a:cs typeface="Arial" panose="020B0604020202020204" pitchFamily="34" charset="0"/>
              </a:defRPr>
            </a:lvl1pPr>
            <a:lvl2pPr marL="742950" indent="-285750" defTabSz="877888">
              <a:defRPr sz="1000">
                <a:solidFill>
                  <a:srgbClr val="004D75"/>
                </a:solidFill>
                <a:latin typeface="Verdana" panose="020B0604030504040204" pitchFamily="34" charset="0"/>
                <a:cs typeface="Arial" panose="020B0604020202020204" pitchFamily="34" charset="0"/>
              </a:defRPr>
            </a:lvl2pPr>
            <a:lvl3pPr marL="1143000" indent="-228600" defTabSz="877888">
              <a:defRPr sz="1000">
                <a:solidFill>
                  <a:srgbClr val="004D75"/>
                </a:solidFill>
                <a:latin typeface="Verdana" panose="020B0604030504040204" pitchFamily="34" charset="0"/>
                <a:cs typeface="Arial" panose="020B0604020202020204" pitchFamily="34" charset="0"/>
              </a:defRPr>
            </a:lvl3pPr>
            <a:lvl4pPr marL="1600200" indent="-228600" defTabSz="877888">
              <a:defRPr sz="1000">
                <a:solidFill>
                  <a:srgbClr val="004D75"/>
                </a:solidFill>
                <a:latin typeface="Verdana" panose="020B0604030504040204" pitchFamily="34" charset="0"/>
                <a:cs typeface="Arial" panose="020B0604020202020204" pitchFamily="34" charset="0"/>
              </a:defRPr>
            </a:lvl4pPr>
            <a:lvl5pPr marL="2057400" indent="-228600" defTabSz="877888">
              <a:defRPr sz="1000">
                <a:solidFill>
                  <a:srgbClr val="004D75"/>
                </a:solidFill>
                <a:latin typeface="Verdana" panose="020B0604030504040204" pitchFamily="34" charset="0"/>
                <a:cs typeface="Arial" panose="020B0604020202020204" pitchFamily="34" charset="0"/>
              </a:defRPr>
            </a:lvl5pPr>
            <a:lvl6pPr marL="25146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35843" name="Rectangle 3"/>
          <p:cNvSpPr>
            <a:spLocks noGrp="1" noChangeArrowheads="1"/>
          </p:cNvSpPr>
          <p:nvPr>
            <p:ph type="dt" sz="quarter" idx="1"/>
          </p:nvPr>
        </p:nvSpPr>
        <p:spPr>
          <a:noFill/>
        </p:spPr>
        <p:txBody>
          <a:bodyPr/>
          <a:lstStyle>
            <a:lvl1pPr defTabSz="877888">
              <a:defRPr sz="1000">
                <a:solidFill>
                  <a:srgbClr val="004D75"/>
                </a:solidFill>
                <a:latin typeface="Verdana" panose="020B0604030504040204" pitchFamily="34" charset="0"/>
                <a:cs typeface="Arial" panose="020B0604020202020204" pitchFamily="34" charset="0"/>
              </a:defRPr>
            </a:lvl1pPr>
            <a:lvl2pPr marL="742950" indent="-285750" defTabSz="877888">
              <a:defRPr sz="1000">
                <a:solidFill>
                  <a:srgbClr val="004D75"/>
                </a:solidFill>
                <a:latin typeface="Verdana" panose="020B0604030504040204" pitchFamily="34" charset="0"/>
                <a:cs typeface="Arial" panose="020B0604020202020204" pitchFamily="34" charset="0"/>
              </a:defRPr>
            </a:lvl2pPr>
            <a:lvl3pPr marL="1143000" indent="-228600" defTabSz="877888">
              <a:defRPr sz="1000">
                <a:solidFill>
                  <a:srgbClr val="004D75"/>
                </a:solidFill>
                <a:latin typeface="Verdana" panose="020B0604030504040204" pitchFamily="34" charset="0"/>
                <a:cs typeface="Arial" panose="020B0604020202020204" pitchFamily="34" charset="0"/>
              </a:defRPr>
            </a:lvl3pPr>
            <a:lvl4pPr marL="1600200" indent="-228600" defTabSz="877888">
              <a:defRPr sz="1000">
                <a:solidFill>
                  <a:srgbClr val="004D75"/>
                </a:solidFill>
                <a:latin typeface="Verdana" panose="020B0604030504040204" pitchFamily="34" charset="0"/>
                <a:cs typeface="Arial" panose="020B0604020202020204" pitchFamily="34" charset="0"/>
              </a:defRPr>
            </a:lvl4pPr>
            <a:lvl5pPr marL="2057400" indent="-228600" defTabSz="877888">
              <a:defRPr sz="1000">
                <a:solidFill>
                  <a:srgbClr val="004D75"/>
                </a:solidFill>
                <a:latin typeface="Verdana" panose="020B0604030504040204" pitchFamily="34" charset="0"/>
                <a:cs typeface="Arial" panose="020B0604020202020204" pitchFamily="34" charset="0"/>
              </a:defRPr>
            </a:lvl5pPr>
            <a:lvl6pPr marL="25146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DA1D0425-B8A4-4F95-B70B-10B4E472F5A0}" type="datetime1">
              <a:rPr lang="en-GB" altLang="en-US" sz="1100">
                <a:solidFill>
                  <a:schemeClr val="tx1"/>
                </a:solidFill>
                <a:latin typeface="Arial" panose="020B0604020202020204" pitchFamily="34" charset="0"/>
              </a:rPr>
              <a:pPr/>
              <a:t>10/06/2024</a:t>
            </a:fld>
            <a:endParaRPr lang="en-GB" altLang="en-US" sz="1100">
              <a:solidFill>
                <a:schemeClr val="tx1"/>
              </a:solidFill>
              <a:latin typeface="Arial" panose="020B0604020202020204" pitchFamily="34" charset="0"/>
            </a:endParaRPr>
          </a:p>
        </p:txBody>
      </p:sp>
      <p:sp>
        <p:nvSpPr>
          <p:cNvPr id="35844" name="Rectangle 6"/>
          <p:cNvSpPr>
            <a:spLocks noGrp="1" noChangeArrowheads="1"/>
          </p:cNvSpPr>
          <p:nvPr>
            <p:ph type="ftr" sz="quarter" idx="4"/>
          </p:nvPr>
        </p:nvSpPr>
        <p:spPr>
          <a:noFill/>
        </p:spPr>
        <p:txBody>
          <a:bodyPr/>
          <a:lstStyle>
            <a:lvl1pPr defTabSz="877888">
              <a:defRPr sz="1000">
                <a:solidFill>
                  <a:srgbClr val="004D75"/>
                </a:solidFill>
                <a:latin typeface="Verdana" panose="020B0604030504040204" pitchFamily="34" charset="0"/>
                <a:cs typeface="Arial" panose="020B0604020202020204" pitchFamily="34" charset="0"/>
              </a:defRPr>
            </a:lvl1pPr>
            <a:lvl2pPr marL="742950" indent="-285750" defTabSz="877888">
              <a:defRPr sz="1000">
                <a:solidFill>
                  <a:srgbClr val="004D75"/>
                </a:solidFill>
                <a:latin typeface="Verdana" panose="020B0604030504040204" pitchFamily="34" charset="0"/>
                <a:cs typeface="Arial" panose="020B0604020202020204" pitchFamily="34" charset="0"/>
              </a:defRPr>
            </a:lvl2pPr>
            <a:lvl3pPr marL="1143000" indent="-228600" defTabSz="877888">
              <a:defRPr sz="1000">
                <a:solidFill>
                  <a:srgbClr val="004D75"/>
                </a:solidFill>
                <a:latin typeface="Verdana" panose="020B0604030504040204" pitchFamily="34" charset="0"/>
                <a:cs typeface="Arial" panose="020B0604020202020204" pitchFamily="34" charset="0"/>
              </a:defRPr>
            </a:lvl3pPr>
            <a:lvl4pPr marL="1600200" indent="-228600" defTabSz="877888">
              <a:defRPr sz="1000">
                <a:solidFill>
                  <a:srgbClr val="004D75"/>
                </a:solidFill>
                <a:latin typeface="Verdana" panose="020B0604030504040204" pitchFamily="34" charset="0"/>
                <a:cs typeface="Arial" panose="020B0604020202020204" pitchFamily="34" charset="0"/>
              </a:defRPr>
            </a:lvl4pPr>
            <a:lvl5pPr marL="2057400" indent="-228600" defTabSz="877888">
              <a:defRPr sz="1000">
                <a:solidFill>
                  <a:srgbClr val="004D75"/>
                </a:solidFill>
                <a:latin typeface="Verdana" panose="020B0604030504040204" pitchFamily="34" charset="0"/>
                <a:cs typeface="Arial" panose="020B0604020202020204" pitchFamily="34" charset="0"/>
              </a:defRPr>
            </a:lvl5pPr>
            <a:lvl6pPr marL="25146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904875" y="4706938"/>
            <a:ext cx="4984750" cy="4456112"/>
          </a:xfrm>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80089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lvl1pPr defTabSz="877888">
              <a:defRPr sz="1000">
                <a:solidFill>
                  <a:srgbClr val="004D75"/>
                </a:solidFill>
                <a:latin typeface="Verdana" panose="020B0604030504040204" pitchFamily="34" charset="0"/>
                <a:cs typeface="Arial" panose="020B0604020202020204" pitchFamily="34" charset="0"/>
              </a:defRPr>
            </a:lvl1pPr>
            <a:lvl2pPr marL="742950" indent="-285750" defTabSz="877888">
              <a:defRPr sz="1000">
                <a:solidFill>
                  <a:srgbClr val="004D75"/>
                </a:solidFill>
                <a:latin typeface="Verdana" panose="020B0604030504040204" pitchFamily="34" charset="0"/>
                <a:cs typeface="Arial" panose="020B0604020202020204" pitchFamily="34" charset="0"/>
              </a:defRPr>
            </a:lvl2pPr>
            <a:lvl3pPr marL="1143000" indent="-228600" defTabSz="877888">
              <a:defRPr sz="1000">
                <a:solidFill>
                  <a:srgbClr val="004D75"/>
                </a:solidFill>
                <a:latin typeface="Verdana" panose="020B0604030504040204" pitchFamily="34" charset="0"/>
                <a:cs typeface="Arial" panose="020B0604020202020204" pitchFamily="34" charset="0"/>
              </a:defRPr>
            </a:lvl3pPr>
            <a:lvl4pPr marL="1600200" indent="-228600" defTabSz="877888">
              <a:defRPr sz="1000">
                <a:solidFill>
                  <a:srgbClr val="004D75"/>
                </a:solidFill>
                <a:latin typeface="Verdana" panose="020B0604030504040204" pitchFamily="34" charset="0"/>
                <a:cs typeface="Arial" panose="020B0604020202020204" pitchFamily="34" charset="0"/>
              </a:defRPr>
            </a:lvl4pPr>
            <a:lvl5pPr marL="2057400" indent="-228600" defTabSz="877888">
              <a:defRPr sz="1000">
                <a:solidFill>
                  <a:srgbClr val="004D75"/>
                </a:solidFill>
                <a:latin typeface="Verdana" panose="020B0604030504040204" pitchFamily="34" charset="0"/>
                <a:cs typeface="Arial" panose="020B0604020202020204" pitchFamily="34" charset="0"/>
              </a:defRPr>
            </a:lvl5pPr>
            <a:lvl6pPr marL="25146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36867" name="Rectangle 3"/>
          <p:cNvSpPr>
            <a:spLocks noGrp="1" noChangeArrowheads="1"/>
          </p:cNvSpPr>
          <p:nvPr>
            <p:ph type="dt" sz="quarter" idx="1"/>
          </p:nvPr>
        </p:nvSpPr>
        <p:spPr>
          <a:noFill/>
        </p:spPr>
        <p:txBody>
          <a:bodyPr/>
          <a:lstStyle>
            <a:lvl1pPr defTabSz="877888">
              <a:defRPr sz="1000">
                <a:solidFill>
                  <a:srgbClr val="004D75"/>
                </a:solidFill>
                <a:latin typeface="Verdana" panose="020B0604030504040204" pitchFamily="34" charset="0"/>
                <a:cs typeface="Arial" panose="020B0604020202020204" pitchFamily="34" charset="0"/>
              </a:defRPr>
            </a:lvl1pPr>
            <a:lvl2pPr marL="742950" indent="-285750" defTabSz="877888">
              <a:defRPr sz="1000">
                <a:solidFill>
                  <a:srgbClr val="004D75"/>
                </a:solidFill>
                <a:latin typeface="Verdana" panose="020B0604030504040204" pitchFamily="34" charset="0"/>
                <a:cs typeface="Arial" panose="020B0604020202020204" pitchFamily="34" charset="0"/>
              </a:defRPr>
            </a:lvl2pPr>
            <a:lvl3pPr marL="1143000" indent="-228600" defTabSz="877888">
              <a:defRPr sz="1000">
                <a:solidFill>
                  <a:srgbClr val="004D75"/>
                </a:solidFill>
                <a:latin typeface="Verdana" panose="020B0604030504040204" pitchFamily="34" charset="0"/>
                <a:cs typeface="Arial" panose="020B0604020202020204" pitchFamily="34" charset="0"/>
              </a:defRPr>
            </a:lvl3pPr>
            <a:lvl4pPr marL="1600200" indent="-228600" defTabSz="877888">
              <a:defRPr sz="1000">
                <a:solidFill>
                  <a:srgbClr val="004D75"/>
                </a:solidFill>
                <a:latin typeface="Verdana" panose="020B0604030504040204" pitchFamily="34" charset="0"/>
                <a:cs typeface="Arial" panose="020B0604020202020204" pitchFamily="34" charset="0"/>
              </a:defRPr>
            </a:lvl4pPr>
            <a:lvl5pPr marL="2057400" indent="-228600" defTabSz="877888">
              <a:defRPr sz="1000">
                <a:solidFill>
                  <a:srgbClr val="004D75"/>
                </a:solidFill>
                <a:latin typeface="Verdana" panose="020B0604030504040204" pitchFamily="34" charset="0"/>
                <a:cs typeface="Arial" panose="020B0604020202020204" pitchFamily="34" charset="0"/>
              </a:defRPr>
            </a:lvl5pPr>
            <a:lvl6pPr marL="25146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F29D41AC-0315-48EF-A457-479EE0D3DB7A}" type="datetime1">
              <a:rPr lang="en-GB" altLang="en-US" sz="1100">
                <a:solidFill>
                  <a:schemeClr val="tx1"/>
                </a:solidFill>
                <a:latin typeface="Arial" panose="020B0604020202020204" pitchFamily="34" charset="0"/>
              </a:rPr>
              <a:pPr/>
              <a:t>10/06/2024</a:t>
            </a:fld>
            <a:endParaRPr lang="en-GB" altLang="en-US" sz="1100">
              <a:solidFill>
                <a:schemeClr val="tx1"/>
              </a:solidFill>
              <a:latin typeface="Arial" panose="020B0604020202020204" pitchFamily="34" charset="0"/>
            </a:endParaRPr>
          </a:p>
        </p:txBody>
      </p:sp>
      <p:sp>
        <p:nvSpPr>
          <p:cNvPr id="36868" name="Rectangle 6"/>
          <p:cNvSpPr>
            <a:spLocks noGrp="1" noChangeArrowheads="1"/>
          </p:cNvSpPr>
          <p:nvPr>
            <p:ph type="ftr" sz="quarter" idx="4"/>
          </p:nvPr>
        </p:nvSpPr>
        <p:spPr>
          <a:noFill/>
        </p:spPr>
        <p:txBody>
          <a:bodyPr/>
          <a:lstStyle>
            <a:lvl1pPr defTabSz="877888">
              <a:defRPr sz="1000">
                <a:solidFill>
                  <a:srgbClr val="004D75"/>
                </a:solidFill>
                <a:latin typeface="Verdana" panose="020B0604030504040204" pitchFamily="34" charset="0"/>
                <a:cs typeface="Arial" panose="020B0604020202020204" pitchFamily="34" charset="0"/>
              </a:defRPr>
            </a:lvl1pPr>
            <a:lvl2pPr marL="742950" indent="-285750" defTabSz="877888">
              <a:defRPr sz="1000">
                <a:solidFill>
                  <a:srgbClr val="004D75"/>
                </a:solidFill>
                <a:latin typeface="Verdana" panose="020B0604030504040204" pitchFamily="34" charset="0"/>
                <a:cs typeface="Arial" panose="020B0604020202020204" pitchFamily="34" charset="0"/>
              </a:defRPr>
            </a:lvl2pPr>
            <a:lvl3pPr marL="1143000" indent="-228600" defTabSz="877888">
              <a:defRPr sz="1000">
                <a:solidFill>
                  <a:srgbClr val="004D75"/>
                </a:solidFill>
                <a:latin typeface="Verdana" panose="020B0604030504040204" pitchFamily="34" charset="0"/>
                <a:cs typeface="Arial" panose="020B0604020202020204" pitchFamily="34" charset="0"/>
              </a:defRPr>
            </a:lvl3pPr>
            <a:lvl4pPr marL="1600200" indent="-228600" defTabSz="877888">
              <a:defRPr sz="1000">
                <a:solidFill>
                  <a:srgbClr val="004D75"/>
                </a:solidFill>
                <a:latin typeface="Verdana" panose="020B0604030504040204" pitchFamily="34" charset="0"/>
                <a:cs typeface="Arial" panose="020B0604020202020204" pitchFamily="34" charset="0"/>
              </a:defRPr>
            </a:lvl4pPr>
            <a:lvl5pPr marL="2057400" indent="-228600" defTabSz="877888">
              <a:defRPr sz="1000">
                <a:solidFill>
                  <a:srgbClr val="004D75"/>
                </a:solidFill>
                <a:latin typeface="Verdana" panose="020B0604030504040204" pitchFamily="34" charset="0"/>
                <a:cs typeface="Arial" panose="020B0604020202020204" pitchFamily="34" charset="0"/>
              </a:defRPr>
            </a:lvl5pPr>
            <a:lvl6pPr marL="25146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877888"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36869" name="Rectangle 2"/>
          <p:cNvSpPr>
            <a:spLocks noGrp="1" noRot="1" noChangeAspect="1" noChangeArrowheads="1" noTextEdit="1"/>
          </p:cNvSpPr>
          <p:nvPr>
            <p:ph type="sldImg"/>
          </p:nvPr>
        </p:nvSpPr>
        <p:spPr>
          <a:xfrm>
            <a:off x="922338" y="742950"/>
            <a:ext cx="4951412" cy="3714750"/>
          </a:xfrm>
          <a:ln/>
        </p:spPr>
      </p:sp>
      <p:sp>
        <p:nvSpPr>
          <p:cNvPr id="36870" name="Rectangle 3"/>
          <p:cNvSpPr>
            <a:spLocks noGrp="1" noChangeArrowheads="1"/>
          </p:cNvSpPr>
          <p:nvPr>
            <p:ph type="body" idx="1"/>
          </p:nvPr>
        </p:nvSpPr>
        <p:spPr>
          <a:xfrm>
            <a:off x="679450" y="4703763"/>
            <a:ext cx="5435600" cy="4459287"/>
          </a:xfrm>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25629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3"/>
          <p:cNvGrpSpPr>
            <a:grpSpLocks/>
          </p:cNvGrpSpPr>
          <p:nvPr/>
        </p:nvGrpSpPr>
        <p:grpSpPr bwMode="auto">
          <a:xfrm>
            <a:off x="539750" y="765175"/>
            <a:ext cx="8604250" cy="5743575"/>
            <a:chOff x="539750" y="836613"/>
            <a:chExt cx="8604250" cy="5743575"/>
          </a:xfrm>
        </p:grpSpPr>
        <p:cxnSp>
          <p:nvCxnSpPr>
            <p:cNvPr id="7" name="Straight Connector 6"/>
            <p:cNvCxnSpPr/>
            <p:nvPr/>
          </p:nvCxnSpPr>
          <p:spPr bwMode="auto">
            <a:xfrm flipV="1">
              <a:off x="971550" y="3444876"/>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8" name="Picture 19"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613"/>
              <a:ext cx="2555776" cy="521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bwMode="auto">
            <a:xfrm rot="10800000" flipV="1">
              <a:off x="4643438" y="4508501"/>
              <a:ext cx="2305050" cy="1008062"/>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a:spLocks/>
            </p:cNvSpPr>
            <p:nvPr/>
          </p:nvSpPr>
          <p:spPr bwMode="auto">
            <a:xfrm>
              <a:off x="3059113" y="4959351"/>
              <a:ext cx="1620837" cy="1620837"/>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1" name="Oval 10"/>
            <p:cNvSpPr>
              <a:spLocks/>
            </p:cNvSpPr>
            <p:nvPr/>
          </p:nvSpPr>
          <p:spPr bwMode="auto">
            <a:xfrm flipH="1">
              <a:off x="3151188" y="4908551"/>
              <a:ext cx="358775" cy="360362"/>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2" name="Straight Connector 11"/>
            <p:cNvCxnSpPr/>
            <p:nvPr/>
          </p:nvCxnSpPr>
          <p:spPr bwMode="auto">
            <a:xfrm rot="10800000">
              <a:off x="1331913" y="5373688"/>
              <a:ext cx="1727200" cy="287338"/>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bwMode="auto">
            <a:xfrm>
              <a:off x="539750" y="4797426"/>
              <a:ext cx="942975" cy="944562"/>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7BCC14A5-C949-6D43-8B6C-9BD3ECF845D9}"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57273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4260" y="1428801"/>
            <a:ext cx="8192888" cy="4448471"/>
          </a:xfrm>
        </p:spPr>
        <p:txBody>
          <a:bodyPr>
            <a:normAutofit/>
          </a:bodyPr>
          <a:lstStyle>
            <a:lvl1pPr>
              <a:lnSpc>
                <a:spcPct val="100000"/>
              </a:lnSpc>
              <a:spcBef>
                <a:spcPts val="600"/>
              </a:spcBef>
              <a:spcAft>
                <a:spcPts val="600"/>
              </a:spcAft>
              <a:buSzPct val="110000"/>
              <a:defRPr sz="2400">
                <a:solidFill>
                  <a:srgbClr val="000000"/>
                </a:solidFill>
              </a:defRPr>
            </a:lvl1pPr>
            <a:lvl2pPr>
              <a:lnSpc>
                <a:spcPct val="100000"/>
              </a:lnSpc>
              <a:spcBef>
                <a:spcPts val="600"/>
              </a:spcBef>
              <a:spcAft>
                <a:spcPts val="600"/>
              </a:spcAft>
              <a:buSzPct val="80000"/>
              <a:defRPr sz="2400">
                <a:solidFill>
                  <a:srgbClr val="000000"/>
                </a:solidFill>
              </a:defRPr>
            </a:lvl2pPr>
            <a:lvl3pPr>
              <a:lnSpc>
                <a:spcPct val="100000"/>
              </a:lnSpc>
              <a:spcBef>
                <a:spcPts val="600"/>
              </a:spcBef>
              <a:spcAft>
                <a:spcPts val="600"/>
              </a:spcAft>
              <a:defRPr sz="2000">
                <a:solidFill>
                  <a:srgbClr val="000000"/>
                </a:solidFill>
              </a:defRPr>
            </a:lvl3pPr>
            <a:lvl4pPr>
              <a:lnSpc>
                <a:spcPct val="100000"/>
              </a:lnSpc>
              <a:spcBef>
                <a:spcPts val="600"/>
              </a:spcBef>
              <a:spcAft>
                <a:spcPts val="600"/>
              </a:spcAft>
              <a:buSzPct val="80000"/>
              <a:buFont typeface="Arial" pitchFamily="34" charset="0"/>
              <a:buChar char="–"/>
              <a:defRPr sz="2000">
                <a:solidFill>
                  <a:srgbClr val="000000"/>
                </a:solidFill>
              </a:defRPr>
            </a:lvl4pPr>
            <a:lvl5pPr>
              <a:lnSpc>
                <a:spcPct val="100000"/>
              </a:lnSpc>
              <a:spcBef>
                <a:spcPts val="600"/>
              </a:spcBef>
              <a:spcAft>
                <a:spcPts val="600"/>
              </a:spcAft>
              <a:defRPr sz="20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7" name="Slide Number Placeholder 9"/>
          <p:cNvSpPr>
            <a:spLocks noGrp="1"/>
          </p:cNvSpPr>
          <p:nvPr>
            <p:ph type="sldNum" sz="quarter" idx="10"/>
          </p:nvPr>
        </p:nvSpPr>
        <p:spPr>
          <a:xfrm>
            <a:off x="8027988" y="6111875"/>
            <a:ext cx="395287" cy="412750"/>
          </a:xfrm>
        </p:spPr>
        <p:txBody>
          <a:bodyPr/>
          <a:lstStyle>
            <a:lvl1pPr>
              <a:defRPr/>
            </a:lvl1pPr>
          </a:lstStyle>
          <a:p>
            <a:pPr>
              <a:defRPr/>
            </a:pPr>
            <a:fld id="{40AC488E-D317-AD4E-9D65-863F647F8AC1}" type="slidenum">
              <a:rPr lang="en-GB"/>
              <a:pPr>
                <a:defRPr/>
              </a:pPr>
              <a:t>‹#›</a:t>
            </a:fld>
            <a:endParaRPr lang="en-GB" dirty="0"/>
          </a:p>
        </p:txBody>
      </p:sp>
      <p:sp>
        <p:nvSpPr>
          <p:cNvPr id="8"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98518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14197"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539341"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8" name="Slide Number Placeholder 14"/>
          <p:cNvSpPr>
            <a:spLocks noGrp="1"/>
          </p:cNvSpPr>
          <p:nvPr>
            <p:ph type="sldNum" sz="quarter" idx="10"/>
          </p:nvPr>
        </p:nvSpPr>
        <p:spPr>
          <a:xfrm>
            <a:off x="8027988" y="6111875"/>
            <a:ext cx="395287" cy="412750"/>
          </a:xfrm>
        </p:spPr>
        <p:txBody>
          <a:bodyPr/>
          <a:lstStyle>
            <a:lvl1pPr>
              <a:defRPr/>
            </a:lvl1pPr>
          </a:lstStyle>
          <a:p>
            <a:pPr>
              <a:defRPr/>
            </a:pPr>
            <a:fld id="{CD05224A-E723-034F-B264-D035F7B9FADC}" type="slidenum">
              <a:rPr lang="en-GB"/>
              <a:pPr>
                <a:defRPr/>
              </a:pPr>
              <a:t>‹#›</a:t>
            </a:fld>
            <a:endParaRPr lang="en-GB" dirty="0"/>
          </a:p>
        </p:txBody>
      </p:sp>
      <p:sp>
        <p:nvSpPr>
          <p:cNvPr id="9" name="Footer Placeholder 15"/>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41495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14197" y="1378090"/>
            <a:ext cx="4102844"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4197" y="2282144"/>
            <a:ext cx="4102844"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62669" y="1378090"/>
            <a:ext cx="4104456"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669" y="2282144"/>
            <a:ext cx="4104456"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Slide Number Placeholder 12"/>
          <p:cNvSpPr>
            <a:spLocks noGrp="1"/>
          </p:cNvSpPr>
          <p:nvPr>
            <p:ph type="sldNum" sz="quarter" idx="10"/>
          </p:nvPr>
        </p:nvSpPr>
        <p:spPr>
          <a:xfrm>
            <a:off x="8027988" y="6111875"/>
            <a:ext cx="395287" cy="412750"/>
          </a:xfrm>
        </p:spPr>
        <p:txBody>
          <a:bodyPr/>
          <a:lstStyle>
            <a:lvl1pPr>
              <a:defRPr/>
            </a:lvl1pPr>
          </a:lstStyle>
          <a:p>
            <a:pPr>
              <a:defRPr/>
            </a:pPr>
            <a:fld id="{3BCE12E9-F2CA-A140-8857-ECFA0750F372}" type="slidenum">
              <a:rPr lang="en-GB"/>
              <a:pPr>
                <a:defRPr/>
              </a:pPr>
              <a:t>‹#›</a:t>
            </a:fld>
            <a:endParaRPr lang="en-GB" dirty="0"/>
          </a:p>
        </p:txBody>
      </p:sp>
      <p:sp>
        <p:nvSpPr>
          <p:cNvPr id="11" name="Footer Placeholder 16"/>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261875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6"/>
          <p:cNvSpPr>
            <a:spLocks noGrp="1"/>
          </p:cNvSpPr>
          <p:nvPr>
            <p:ph type="sldNum" sz="quarter" idx="10"/>
          </p:nvPr>
        </p:nvSpPr>
        <p:spPr>
          <a:xfrm>
            <a:off x="8027988" y="6111875"/>
            <a:ext cx="395287" cy="412750"/>
          </a:xfrm>
        </p:spPr>
        <p:txBody>
          <a:bodyPr/>
          <a:lstStyle>
            <a:lvl1pPr>
              <a:defRPr/>
            </a:lvl1pPr>
          </a:lstStyle>
          <a:p>
            <a:pPr>
              <a:defRPr/>
            </a:pPr>
            <a:fld id="{DF758454-7793-A842-BD01-CB5B37530565}" type="slidenum">
              <a:rPr lang="en-GB"/>
              <a:pPr>
                <a:defRPr/>
              </a:pPr>
              <a:t>‹#›</a:t>
            </a:fld>
            <a:endParaRPr lang="en-GB" dirty="0"/>
          </a:p>
        </p:txBody>
      </p:sp>
      <p:sp>
        <p:nvSpPr>
          <p:cNvPr id="6"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71247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6"/>
          <p:cNvSpPr>
            <a:spLocks noGrp="1"/>
          </p:cNvSpPr>
          <p:nvPr>
            <p:ph type="sldNum" sz="quarter" idx="10"/>
          </p:nvPr>
        </p:nvSpPr>
        <p:spPr>
          <a:xfrm>
            <a:off x="8027988" y="6111875"/>
            <a:ext cx="395287" cy="412750"/>
          </a:xfrm>
        </p:spPr>
        <p:txBody>
          <a:bodyPr/>
          <a:lstStyle>
            <a:lvl1pPr>
              <a:defRPr/>
            </a:lvl1pPr>
          </a:lstStyle>
          <a:p>
            <a:pPr>
              <a:defRPr/>
            </a:pPr>
            <a:fld id="{129A8D54-CBDB-454F-B1E9-AF250448DEA1}" type="slidenum">
              <a:rPr lang="en-GB"/>
              <a:pPr>
                <a:defRPr/>
              </a:pPr>
              <a:t>‹#›</a:t>
            </a:fld>
            <a:endParaRPr lang="en-GB" dirty="0"/>
          </a:p>
        </p:txBody>
      </p:sp>
      <p:sp>
        <p:nvSpPr>
          <p:cNvPr id="4"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71473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4929" y="586002"/>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012779" y="586003"/>
            <a:ext cx="3079501" cy="5723318"/>
          </a:xfrm>
        </p:spPr>
        <p:txBody>
          <a:bodyPr>
            <a:normAutofit/>
          </a:bodyPr>
          <a:lstStyle>
            <a:lvl1pPr>
              <a:lnSpc>
                <a:spcPct val="100000"/>
              </a:lnSpc>
              <a:defRPr sz="3200">
                <a:solidFill>
                  <a:srgbClr val="000000"/>
                </a:solidFill>
              </a:defRPr>
            </a:lvl1pPr>
            <a:lvl2pPr>
              <a:lnSpc>
                <a:spcPct val="100000"/>
              </a:lnSpc>
              <a:defRPr sz="2800">
                <a:solidFill>
                  <a:srgbClr val="000000"/>
                </a:solidFill>
              </a:defRPr>
            </a:lvl2pPr>
            <a:lvl3pPr>
              <a:lnSpc>
                <a:spcPct val="100000"/>
              </a:lnSpc>
              <a:defRPr sz="2400">
                <a:solidFill>
                  <a:srgbClr val="000000"/>
                </a:solidFill>
              </a:defRPr>
            </a:lvl3pPr>
            <a:lvl4pPr>
              <a:lnSpc>
                <a:spcPct val="100000"/>
              </a:lnSpc>
              <a:defRPr sz="2000">
                <a:solidFill>
                  <a:srgbClr val="000000"/>
                </a:solidFill>
              </a:defRPr>
            </a:lvl4pPr>
            <a:lvl5pPr>
              <a:lnSpc>
                <a:spcPct val="100000"/>
              </a:lnSpc>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94929" y="1748053"/>
            <a:ext cx="3008313" cy="456126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3EC6AC17-F024-FE46-9BDF-F4B005DB408C}"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879878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5536" y="5081736"/>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395536" y="893911"/>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395536" y="5648474"/>
            <a:ext cx="5486400" cy="58883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96E7FB07-1377-9148-860E-C37B1B9389E4}"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134822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1066800"/>
          </a:xfrm>
        </p:spPr>
        <p:txBody>
          <a:bodyPr/>
          <a:lstStyle/>
          <a:p>
            <a:r>
              <a:rPr lang="en-US"/>
              <a:t>Click to edit Master title style</a:t>
            </a:r>
            <a:endParaRPr lang="en-GB"/>
          </a:p>
        </p:txBody>
      </p:sp>
      <p:sp>
        <p:nvSpPr>
          <p:cNvPr id="3" name="Table Placeholder 2"/>
          <p:cNvSpPr>
            <a:spLocks noGrp="1"/>
          </p:cNvSpPr>
          <p:nvPr>
            <p:ph type="tbl" idx="1"/>
          </p:nvPr>
        </p:nvSpPr>
        <p:spPr>
          <a:xfrm>
            <a:off x="381000" y="1447800"/>
            <a:ext cx="8305800" cy="1401763"/>
          </a:xfrm>
        </p:spPr>
        <p:txBody>
          <a:bodyPr/>
          <a:lstStyle/>
          <a:p>
            <a:pPr lvl="0"/>
            <a:endParaRPr lang="en-GB" noProof="0"/>
          </a:p>
        </p:txBody>
      </p:sp>
      <p:sp>
        <p:nvSpPr>
          <p:cNvPr id="4" name="Rectangle 10"/>
          <p:cNvSpPr>
            <a:spLocks noGrp="1" noChangeArrowheads="1"/>
          </p:cNvSpPr>
          <p:nvPr>
            <p:ph type="ftr" sz="quarter" idx="10"/>
          </p:nvPr>
        </p:nvSpPr>
        <p:spPr>
          <a:ln/>
        </p:spPr>
        <p:txBody>
          <a:bodyPr/>
          <a:lstStyle>
            <a:lvl1pPr>
              <a:defRPr/>
            </a:lvl1pPr>
          </a:lstStyle>
          <a:p>
            <a:pPr>
              <a:defRPr/>
            </a:pPr>
            <a:r>
              <a:rPr lang="en-US"/>
              <a:t>Introduction to Outcome-based Module Design</a:t>
            </a:r>
          </a:p>
        </p:txBody>
      </p:sp>
    </p:spTree>
    <p:extLst>
      <p:ext uri="{BB962C8B-B14F-4D97-AF65-F5344CB8AC3E}">
        <p14:creationId xmlns:p14="http://schemas.microsoft.com/office/powerpoint/2010/main" val="398183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pic>
        <p:nvPicPr>
          <p:cNvPr id="13" name="Picture 12" descr="paragonUWL_CMYK_300dpi_BLOWUP_small.TIF"/>
          <p:cNvPicPr>
            <a:picLocks noChangeAspect="1"/>
          </p:cNvPicPr>
          <p:nvPr/>
        </p:nvPicPr>
        <p:blipFill>
          <a:blip r:embed="rId2" cstate="screen"/>
          <a:srcRect/>
          <a:stretch>
            <a:fillRect/>
          </a:stretch>
        </p:blipFill>
        <p:spPr bwMode="auto">
          <a:xfrm>
            <a:off x="6660232" y="908720"/>
            <a:ext cx="4988679" cy="4968552"/>
          </a:xfrm>
          <a:prstGeom prst="ellipse">
            <a:avLst/>
          </a:prstGeom>
        </p:spPr>
      </p:pic>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7" name="Picture 16"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22010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6" name="Picture 15" descr="_JWB2670_sized_CMYK copy.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54482" y="896962"/>
            <a:ext cx="4932000" cy="494439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03377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6" name="Picture 15" descr="_JWB2509_cmyk_300_resized.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84904" y="908720"/>
            <a:ext cx="4918191"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379131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7_Title Slide_UWL logo">
    <p:spTree>
      <p:nvGrpSpPr>
        <p:cNvPr id="1" name=""/>
        <p:cNvGrpSpPr/>
        <p:nvPr/>
      </p:nvGrpSpPr>
      <p:grpSpPr>
        <a:xfrm>
          <a:off x="0" y="0"/>
          <a:ext cx="0" cy="0"/>
          <a:chOff x="0" y="0"/>
          <a:chExt cx="0" cy="0"/>
        </a:xfrm>
      </p:grpSpPr>
      <p:pic>
        <p:nvPicPr>
          <p:cNvPr id="13" name="Picture 12" descr="_JWB0729_cmyk_300.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90053" y="907260"/>
            <a:ext cx="4915213"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20353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6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6672367" y="912415"/>
            <a:ext cx="4943266" cy="4943266"/>
          </a:xfrm>
          <a:prstGeom prst="ellipse">
            <a:avLst/>
          </a:prstGeom>
          <a:ln w="28575" cmpd="sng">
            <a:solidFill>
              <a:srgbClr val="0039A6"/>
            </a:solidFill>
          </a:ln>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7064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ection Header - no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5" name="Group 19"/>
          <p:cNvGrpSpPr>
            <a:grpSpLocks/>
          </p:cNvGrpSpPr>
          <p:nvPr/>
        </p:nvGrpSpPr>
        <p:grpSpPr bwMode="auto">
          <a:xfrm>
            <a:off x="539750" y="765175"/>
            <a:ext cx="8604250" cy="5743575"/>
            <a:chOff x="539750" y="836712"/>
            <a:chExt cx="8604250" cy="5743476"/>
          </a:xfrm>
        </p:grpSpPr>
        <p:cxnSp>
          <p:nvCxnSpPr>
            <p:cNvPr id="6" name="Straight Connector 5"/>
            <p:cNvCxnSpPr/>
            <p:nvPr/>
          </p:nvCxnSpPr>
          <p:spPr>
            <a:xfrm flipV="1">
              <a:off x="971550" y="3444930"/>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7" name="Picture 22"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712"/>
              <a:ext cx="2555776"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rot="10800000" flipV="1">
              <a:off x="4643438" y="4508537"/>
              <a:ext cx="2305050" cy="1008045"/>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113" y="4959379"/>
              <a:ext cx="1620837" cy="1620809"/>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188" y="4908580"/>
              <a:ext cx="358775" cy="360356"/>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913" y="5373709"/>
              <a:ext cx="1727200" cy="287333"/>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457"/>
              <a:ext cx="942975" cy="944546"/>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6" y="3463211"/>
            <a:ext cx="5291270"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Footer Placeholder 31"/>
          <p:cNvSpPr>
            <a:spLocks noGrp="1"/>
          </p:cNvSpPr>
          <p:nvPr>
            <p:ph type="ftr" sz="quarter" idx="10"/>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sp>
        <p:nvSpPr>
          <p:cNvPr id="15" name="Slide Number Placeholder 36"/>
          <p:cNvSpPr>
            <a:spLocks noGrp="1"/>
          </p:cNvSpPr>
          <p:nvPr>
            <p:ph type="sldNum" sz="quarter" idx="11"/>
          </p:nvPr>
        </p:nvSpPr>
        <p:spPr>
          <a:xfrm>
            <a:off x="8027988" y="6111875"/>
            <a:ext cx="395287" cy="412750"/>
          </a:xfrm>
        </p:spPr>
        <p:txBody>
          <a:bodyPr/>
          <a:lstStyle>
            <a:lvl1pPr>
              <a:defRPr/>
            </a:lvl1pPr>
          </a:lstStyle>
          <a:p>
            <a:pPr>
              <a:defRPr/>
            </a:pPr>
            <a:fld id="{D13EFCF6-FCF1-FF48-8227-3C3EA4CEF2DA}" type="slidenum">
              <a:rPr lang="en-GB"/>
              <a:pPr>
                <a:defRPr/>
              </a:pPr>
              <a:t>‹#›</a:t>
            </a:fld>
            <a:endParaRPr lang="en-GB" dirty="0"/>
          </a:p>
        </p:txBody>
      </p:sp>
    </p:spTree>
    <p:extLst>
      <p:ext uri="{BB962C8B-B14F-4D97-AF65-F5344CB8AC3E}">
        <p14:creationId xmlns:p14="http://schemas.microsoft.com/office/powerpoint/2010/main" val="294119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Slide_UWL no cogs">
    <p:spTree>
      <p:nvGrpSpPr>
        <p:cNvPr id="1" name=""/>
        <p:cNvGrpSpPr/>
        <p:nvPr/>
      </p:nvGrpSpPr>
      <p:grpSpPr>
        <a:xfrm>
          <a:off x="0" y="0"/>
          <a:ext cx="0" cy="0"/>
          <a:chOff x="0" y="0"/>
          <a:chExt cx="0" cy="0"/>
        </a:xfrm>
      </p:grpSpPr>
      <p:sp>
        <p:nvSpPr>
          <p:cNvPr id="2" name="Title 1"/>
          <p:cNvSpPr>
            <a:spLocks noGrp="1"/>
          </p:cNvSpPr>
          <p:nvPr>
            <p:ph type="ctrTitle"/>
          </p:nvPr>
        </p:nvSpPr>
        <p:spPr>
          <a:xfrm>
            <a:off x="896952" y="2300354"/>
            <a:ext cx="5475870" cy="1470025"/>
          </a:xfrm>
        </p:spPr>
        <p:txBody>
          <a:bodyPr anchor="b"/>
          <a:lstStyle>
            <a:lvl1pPr>
              <a:defRPr sz="3600" b="0"/>
            </a:lvl1pPr>
          </a:lstStyle>
          <a:p>
            <a:r>
              <a:rPr lang="en-US"/>
              <a:t>Click to edit Master title style</a:t>
            </a:r>
            <a:endParaRPr lang="en-GB" dirty="0"/>
          </a:p>
        </p:txBody>
      </p:sp>
      <p:sp>
        <p:nvSpPr>
          <p:cNvPr id="19"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a:t>Click to edit Master text styles</a:t>
            </a:r>
          </a:p>
        </p:txBody>
      </p:sp>
      <p:sp>
        <p:nvSpPr>
          <p:cNvPr id="5" name="Slide Number Placeholder 17"/>
          <p:cNvSpPr>
            <a:spLocks noGrp="1"/>
          </p:cNvSpPr>
          <p:nvPr>
            <p:ph type="sldNum" sz="quarter" idx="14"/>
          </p:nvPr>
        </p:nvSpPr>
        <p:spPr>
          <a:xfrm>
            <a:off x="8027988" y="6111875"/>
            <a:ext cx="395287" cy="412750"/>
          </a:xfrm>
        </p:spPr>
        <p:txBody>
          <a:bodyPr/>
          <a:lstStyle>
            <a:lvl1pPr>
              <a:defRPr/>
            </a:lvl1pPr>
          </a:lstStyle>
          <a:p>
            <a:pPr>
              <a:defRPr/>
            </a:pPr>
            <a:fld id="{859388A0-719E-1C40-924E-55DBBB5C8DD1}" type="slidenum">
              <a:rPr lang="en-GB"/>
              <a:pPr>
                <a:defRPr/>
              </a:pPr>
              <a:t>‹#›</a:t>
            </a:fld>
            <a:endParaRPr lang="en-GB" dirty="0"/>
          </a:p>
        </p:txBody>
      </p:sp>
      <p:sp>
        <p:nvSpPr>
          <p:cNvPr id="6" name="Footer Placeholder 19"/>
          <p:cNvSpPr>
            <a:spLocks noGrp="1"/>
          </p:cNvSpPr>
          <p:nvPr>
            <p:ph type="ftr" sz="quarter" idx="15"/>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pic>
        <p:nvPicPr>
          <p:cNvPr id="3" name="Picture 2" descr="logo for powerpoint reduced size .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70618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96952" y="2300354"/>
            <a:ext cx="5475870" cy="1470025"/>
          </a:xfrm>
        </p:spPr>
        <p:txBody>
          <a:bodyPr anchor="b"/>
          <a:lstStyle>
            <a:lvl1pPr>
              <a:defRPr sz="3600" b="0"/>
            </a:lvl1pPr>
          </a:lstStyle>
          <a:p>
            <a:r>
              <a:rPr lang="en-US"/>
              <a:t>Click to edit Master title style</a:t>
            </a:r>
            <a:endParaRPr lang="en-GB" dirty="0"/>
          </a:p>
        </p:txBody>
      </p:sp>
      <p:sp>
        <p:nvSpPr>
          <p:cNvPr id="8"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a:t>Click to edit Master text styles</a:t>
            </a:r>
          </a:p>
        </p:txBody>
      </p:sp>
      <p:sp>
        <p:nvSpPr>
          <p:cNvPr id="5" name="Slide Number Placeholder 6"/>
          <p:cNvSpPr>
            <a:spLocks noGrp="1"/>
          </p:cNvSpPr>
          <p:nvPr>
            <p:ph type="sldNum" sz="quarter" idx="14"/>
          </p:nvPr>
        </p:nvSpPr>
        <p:spPr>
          <a:xfrm>
            <a:off x="8027988" y="6111875"/>
            <a:ext cx="395287" cy="412750"/>
          </a:xfrm>
        </p:spPr>
        <p:txBody>
          <a:bodyPr/>
          <a:lstStyle>
            <a:lvl1pPr>
              <a:defRPr/>
            </a:lvl1pPr>
          </a:lstStyle>
          <a:p>
            <a:pPr>
              <a:defRPr/>
            </a:pPr>
            <a:fld id="{2BBC46B0-2223-AB4F-8540-BB29901BEF7A}" type="slidenum">
              <a:rPr lang="en-GB"/>
              <a:pPr>
                <a:defRPr/>
              </a:pPr>
              <a:t>‹#›</a:t>
            </a:fld>
            <a:endParaRPr lang="en-GB" dirty="0"/>
          </a:p>
        </p:txBody>
      </p:sp>
    </p:spTree>
    <p:extLst>
      <p:ext uri="{BB962C8B-B14F-4D97-AF65-F5344CB8AC3E}">
        <p14:creationId xmlns:p14="http://schemas.microsoft.com/office/powerpoint/2010/main" val="36200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468313" y="6326188"/>
            <a:ext cx="8675687"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11" name="Oval 10"/>
          <p:cNvSpPr>
            <a:spLocks noChangeAspect="1"/>
          </p:cNvSpPr>
          <p:nvPr/>
        </p:nvSpPr>
        <p:spPr>
          <a:xfrm>
            <a:off x="8012113" y="6092825"/>
            <a:ext cx="468312" cy="468313"/>
          </a:xfrm>
          <a:prstGeom prst="ellipse">
            <a:avLst/>
          </a:prstGeom>
          <a:solidFill>
            <a:schemeClr val="bg1"/>
          </a:solidFill>
          <a:ln w="28575">
            <a:solidFill>
              <a:srgbClr val="6D6E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solidFill>
                <a:srgbClr val="747678"/>
              </a:solidFill>
              <a:latin typeface="Verdana" pitchFamily="34" charset="0"/>
            </a:endParaRPr>
          </a:p>
        </p:txBody>
      </p:sp>
      <p:sp>
        <p:nvSpPr>
          <p:cNvPr id="1028" name="Title Placeholder 1"/>
          <p:cNvSpPr>
            <a:spLocks noGrp="1"/>
          </p:cNvSpPr>
          <p:nvPr>
            <p:ph type="title"/>
          </p:nvPr>
        </p:nvSpPr>
        <p:spPr bwMode="auto">
          <a:xfrm>
            <a:off x="412750" y="558800"/>
            <a:ext cx="69659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GB" dirty="0"/>
          </a:p>
        </p:txBody>
      </p:sp>
      <p:sp>
        <p:nvSpPr>
          <p:cNvPr id="1029" name="Text Placeholder 2"/>
          <p:cNvSpPr>
            <a:spLocks noGrp="1"/>
          </p:cNvSpPr>
          <p:nvPr>
            <p:ph type="body" idx="1"/>
          </p:nvPr>
        </p:nvSpPr>
        <p:spPr bwMode="auto">
          <a:xfrm>
            <a:off x="412750" y="1431925"/>
            <a:ext cx="81915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7" name="Rectangle 386"/>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6" name="Straight Connector 15"/>
          <p:cNvCxnSpPr/>
          <p:nvPr/>
        </p:nvCxnSpPr>
        <p:spPr>
          <a:xfrm>
            <a:off x="468313" y="6326188"/>
            <a:ext cx="8675687" cy="0"/>
          </a:xfrm>
          <a:prstGeom prst="line">
            <a:avLst/>
          </a:prstGeom>
          <a:ln w="19050">
            <a:solidFill>
              <a:srgbClr val="6D6E71"/>
            </a:solidFill>
            <a:prstDash val="sysDash"/>
            <a:bevel/>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dirty="0">
              <a:solidFill>
                <a:srgbClr val="747678"/>
              </a:solidFill>
              <a:latin typeface="Arial"/>
              <a:cs typeface="Arial"/>
            </a:endParaRPr>
          </a:p>
        </p:txBody>
      </p:sp>
      <p:sp>
        <p:nvSpPr>
          <p:cNvPr id="9" name="Rectangle 8"/>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3" name="Footer Placeholder 2"/>
          <p:cNvSpPr>
            <a:spLocks noGrp="1"/>
          </p:cNvSpPr>
          <p:nvPr>
            <p:ph type="ftr" sz="quarter" idx="3"/>
          </p:nvPr>
        </p:nvSpPr>
        <p:spPr>
          <a:xfrm>
            <a:off x="412750" y="6332538"/>
            <a:ext cx="2935288" cy="365125"/>
          </a:xfrm>
          <a:prstGeom prst="rect">
            <a:avLst/>
          </a:prstGeom>
        </p:spPr>
        <p:txBody>
          <a:bodyPr vert="horz" lIns="91440" tIns="45720" rIns="91440" bIns="45720" rtlCol="0" anchor="ctr"/>
          <a:lstStyle>
            <a:lvl1pPr algn="l">
              <a:defRPr sz="1000" smtClean="0">
                <a:solidFill>
                  <a:schemeClr val="tx1"/>
                </a:solidFill>
              </a:defRPr>
            </a:lvl1pPr>
          </a:lstStyle>
          <a:p>
            <a:pPr>
              <a:defRPr/>
            </a:pPr>
            <a:r>
              <a:rPr lang="en-GB"/>
              <a:t>© 2015, Mike Murach &amp; Associates, Inc.</a:t>
            </a:r>
            <a:endParaRPr lang="en-GB" dirty="0"/>
          </a:p>
        </p:txBody>
      </p:sp>
      <p:sp>
        <p:nvSpPr>
          <p:cNvPr id="6" name="Slide Number Placeholder 5"/>
          <p:cNvSpPr>
            <a:spLocks noGrp="1"/>
          </p:cNvSpPr>
          <p:nvPr>
            <p:ph type="sldNum" sz="quarter" idx="4"/>
          </p:nvPr>
        </p:nvSpPr>
        <p:spPr>
          <a:xfrm>
            <a:off x="8070850" y="6146800"/>
            <a:ext cx="371475" cy="365125"/>
          </a:xfrm>
          <a:prstGeom prst="rect">
            <a:avLst/>
          </a:prstGeom>
        </p:spPr>
        <p:txBody>
          <a:bodyPr vert="horz" lIns="91440" tIns="45720" rIns="91440" bIns="45720" rtlCol="0" anchor="ctr"/>
          <a:lstStyle>
            <a:lvl1pPr algn="ctr">
              <a:defRPr sz="1000" smtClean="0">
                <a:solidFill>
                  <a:schemeClr val="tx1">
                    <a:tint val="75000"/>
                  </a:schemeClr>
                </a:solidFill>
              </a:defRPr>
            </a:lvl1pPr>
          </a:lstStyle>
          <a:p>
            <a:pPr>
              <a:defRPr/>
            </a:pPr>
            <a:fld id="{6C10E252-3EED-AA4C-9BDF-346BF16C9FDC}"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66" r:id="rId3"/>
    <p:sldLayoutId id="2147483867" r:id="rId4"/>
    <p:sldLayoutId id="2147483869" r:id="rId5"/>
    <p:sldLayoutId id="2147483868"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70" r:id="rId17"/>
  </p:sldLayoutIdLst>
  <p:hf sldNum="0" hdr="0" ftr="0" dt="0"/>
  <p:txStyles>
    <p:titleStyle>
      <a:lvl1pPr algn="l" rtl="0" eaLnBrk="1" fontAlgn="base" hangingPunct="1">
        <a:spcBef>
          <a:spcPct val="0"/>
        </a:spcBef>
        <a:spcAft>
          <a:spcPct val="0"/>
        </a:spcAft>
        <a:defRPr sz="3600" kern="1200">
          <a:solidFill>
            <a:srgbClr val="0039A6"/>
          </a:solidFill>
          <a:latin typeface="Arial"/>
          <a:ea typeface="ＭＳ Ｐゴシック" charset="0"/>
          <a:cs typeface="Arial"/>
        </a:defRPr>
      </a:lvl1pPr>
      <a:lvl2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2pPr>
      <a:lvl3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3pPr>
      <a:lvl4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4pPr>
      <a:lvl5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000" b="1">
          <a:solidFill>
            <a:srgbClr val="0039A6"/>
          </a:solidFill>
          <a:latin typeface="Trebuchet MS" pitchFamily="34" charset="0"/>
        </a:defRPr>
      </a:lvl6pPr>
      <a:lvl7pPr marL="914400" algn="l" rtl="0" eaLnBrk="1" fontAlgn="base" hangingPunct="1">
        <a:spcBef>
          <a:spcPct val="0"/>
        </a:spcBef>
        <a:spcAft>
          <a:spcPct val="0"/>
        </a:spcAft>
        <a:defRPr sz="4000" b="1">
          <a:solidFill>
            <a:srgbClr val="0039A6"/>
          </a:solidFill>
          <a:latin typeface="Trebuchet MS" pitchFamily="34" charset="0"/>
        </a:defRPr>
      </a:lvl7pPr>
      <a:lvl8pPr marL="1371600" algn="l" rtl="0" eaLnBrk="1" fontAlgn="base" hangingPunct="1">
        <a:spcBef>
          <a:spcPct val="0"/>
        </a:spcBef>
        <a:spcAft>
          <a:spcPct val="0"/>
        </a:spcAft>
        <a:defRPr sz="4000" b="1">
          <a:solidFill>
            <a:srgbClr val="0039A6"/>
          </a:solidFill>
          <a:latin typeface="Trebuchet MS" pitchFamily="34" charset="0"/>
        </a:defRPr>
      </a:lvl8pPr>
      <a:lvl9pPr marL="1828800" algn="l" rtl="0" eaLnBrk="1" fontAlgn="base" hangingPunct="1">
        <a:spcBef>
          <a:spcPct val="0"/>
        </a:spcBef>
        <a:spcAft>
          <a:spcPct val="0"/>
        </a:spcAft>
        <a:defRPr sz="4000" b="1">
          <a:solidFill>
            <a:srgbClr val="0039A6"/>
          </a:solidFill>
          <a:latin typeface="Trebuchet MS" pitchFamily="34" charset="0"/>
        </a:defRPr>
      </a:lvl9pPr>
    </p:titleStyle>
    <p:bodyStyle>
      <a:lvl1pPr marL="187325" indent="-187325" algn="l" rtl="0" eaLnBrk="1" fontAlgn="base" hangingPunct="1">
        <a:spcBef>
          <a:spcPts val="600"/>
        </a:spcBef>
        <a:spcAft>
          <a:spcPts val="600"/>
        </a:spcAft>
        <a:buSzPct val="110000"/>
        <a:buFont typeface="Arial" charset="0"/>
        <a:buChar char="•"/>
        <a:defRPr sz="2600" kern="1200">
          <a:solidFill>
            <a:srgbClr val="000000"/>
          </a:solidFill>
          <a:latin typeface="Arial"/>
          <a:ea typeface="ＭＳ Ｐゴシック" charset="0"/>
          <a:cs typeface="Arial"/>
        </a:defRPr>
      </a:lvl1pPr>
      <a:lvl2pPr marL="627063" indent="-355600" algn="l" rtl="0" eaLnBrk="1" fontAlgn="base" hangingPunct="1">
        <a:spcBef>
          <a:spcPts val="600"/>
        </a:spcBef>
        <a:spcAft>
          <a:spcPts val="600"/>
        </a:spcAft>
        <a:buSzPct val="100000"/>
        <a:buFont typeface="Lucida Grande" charset="0"/>
        <a:buChar char="­"/>
        <a:defRPr sz="2400" kern="1200">
          <a:solidFill>
            <a:srgbClr val="000000"/>
          </a:solidFill>
          <a:latin typeface="Arial"/>
          <a:ea typeface="ＭＳ Ｐゴシック" charset="0"/>
          <a:cs typeface="Arial"/>
        </a:defRPr>
      </a:lvl2pPr>
      <a:lvl3pPr marL="1084263" indent="-373063"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3pPr>
      <a:lvl4pPr marL="1338263" indent="-254000"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4pPr>
      <a:lvl5pPr marL="1608138" indent="-269875"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jpeg"/><Relationship Id="rId5" Type="http://schemas.openxmlformats.org/officeDocument/2006/relationships/image" Target="../media/image10.jpeg"/><Relationship Id="rId10" Type="http://schemas.openxmlformats.org/officeDocument/2006/relationships/image" Target="../media/image14.wmf"/><Relationship Id="rId4" Type="http://schemas.openxmlformats.org/officeDocument/2006/relationships/image" Target="../media/image9.wmf"/><Relationship Id="rId9" Type="http://schemas.openxmlformats.org/officeDocument/2006/relationships/image" Target="../media/image13.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857250" y="1873250"/>
            <a:ext cx="5299075" cy="1470025"/>
          </a:xfrm>
          <a:ln w="9525"/>
          <a:extLst>
            <a:ext uri="{91240B29-F687-4F45-9708-019B960494DF}">
              <a14:hiddenLine xmlns:a14="http://schemas.microsoft.com/office/drawing/2010/main" w="6350">
                <a:solidFill>
                  <a:srgbClr val="000000"/>
                </a:solidFill>
                <a:miter lim="800000"/>
                <a:headEnd/>
                <a:tailEnd/>
              </a14:hiddenLine>
            </a:ext>
          </a:extLst>
        </p:spPr>
        <p:txBody>
          <a:bodyPr>
            <a:normAutofit fontScale="90000"/>
          </a:bodyPr>
          <a:lstStyle/>
          <a:p>
            <a:pPr eaLnBrk="1" hangingPunct="1"/>
            <a:r>
              <a:rPr lang="en-GB" dirty="0">
                <a:latin typeface="Arial" charset="0"/>
              </a:rPr>
              <a:t>Entity Relationship Diagram </a:t>
            </a:r>
            <a:br>
              <a:rPr lang="en-GB" dirty="0">
                <a:latin typeface="Arial" charset="0"/>
              </a:rPr>
            </a:br>
            <a:r>
              <a:rPr lang="en-GB" dirty="0">
                <a:latin typeface="Arial" charset="0"/>
              </a:rPr>
              <a:t>1/3</a:t>
            </a:r>
          </a:p>
        </p:txBody>
      </p:sp>
      <p:sp>
        <p:nvSpPr>
          <p:cNvPr id="16386" name="Subtitle 1"/>
          <p:cNvSpPr>
            <a:spLocks noGrp="1"/>
          </p:cNvSpPr>
          <p:nvPr>
            <p:ph type="subTitle" idx="1"/>
          </p:nvPr>
        </p:nvSpPr>
        <p:spPr>
          <a:xfrm>
            <a:off x="865188" y="3463925"/>
            <a:ext cx="5291137" cy="1752600"/>
          </a:xfrm>
        </p:spPr>
        <p:txBody>
          <a:bodyPr/>
          <a:lstStyle/>
          <a:p>
            <a:pPr eaLnBrk="1" hangingPunct="1"/>
            <a:r>
              <a:rPr lang="en-GB" dirty="0">
                <a:latin typeface="Arial" charset="0"/>
              </a:rPr>
              <a:t>School of Computing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a:t>Data Model</a:t>
            </a:r>
          </a:p>
        </p:txBody>
      </p:sp>
      <p:sp>
        <p:nvSpPr>
          <p:cNvPr id="15363" name="Content Placeholder 2"/>
          <p:cNvSpPr>
            <a:spLocks noGrp="1"/>
          </p:cNvSpPr>
          <p:nvPr>
            <p:ph idx="1"/>
          </p:nvPr>
        </p:nvSpPr>
        <p:spPr>
          <a:xfrm>
            <a:off x="381000" y="1447800"/>
            <a:ext cx="8305800" cy="3940175"/>
          </a:xfrm>
        </p:spPr>
        <p:txBody>
          <a:bodyPr>
            <a:normAutofit fontScale="92500"/>
          </a:bodyPr>
          <a:lstStyle/>
          <a:p>
            <a:r>
              <a:rPr lang="en-GB" altLang="en-US"/>
              <a:t>A data model is a formal way of representing the data that are used and created by a business system; </a:t>
            </a:r>
          </a:p>
          <a:p>
            <a:r>
              <a:rPr lang="en-GB" altLang="en-US"/>
              <a:t>It illustrates people, places or things about which information is captured and how they are related to each other.</a:t>
            </a:r>
          </a:p>
          <a:p>
            <a:r>
              <a:rPr lang="en-GB" altLang="en-US"/>
              <a:t>During the analysis phase, analyst draw a logical data model, which shows the logical organisation of data without indicating how data are stored, created, or manipulated.</a:t>
            </a:r>
          </a:p>
          <a:p>
            <a:r>
              <a:rPr lang="en-GB" altLang="en-US"/>
              <a:t>This model is free of any implementation or technical details, the analyst can focus more easily on matching the diagram to the real business requirements of the system.</a:t>
            </a:r>
          </a:p>
        </p:txBody>
      </p:sp>
    </p:spTree>
    <p:extLst>
      <p:ext uri="{BB962C8B-B14F-4D97-AF65-F5344CB8AC3E}">
        <p14:creationId xmlns:p14="http://schemas.microsoft.com/office/powerpoint/2010/main" val="218771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34313" y="195263"/>
            <a:ext cx="8731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p:cNvSpPr>
            <a:spLocks noGrp="1"/>
          </p:cNvSpPr>
          <p:nvPr>
            <p:ph type="title"/>
          </p:nvPr>
        </p:nvSpPr>
        <p:spPr>
          <a:xfrm>
            <a:off x="412750" y="558800"/>
            <a:ext cx="8294688" cy="854075"/>
          </a:xfrm>
        </p:spPr>
        <p:txBody>
          <a:bodyPr/>
          <a:lstStyle/>
          <a:p>
            <a:r>
              <a:rPr lang="en-GB" altLang="en-US" dirty="0"/>
              <a:t>Entity Relationship Diagram (</a:t>
            </a:r>
            <a:r>
              <a:rPr lang="en-GB" altLang="en-US" dirty="0" err="1"/>
              <a:t>ERD</a:t>
            </a:r>
            <a:r>
              <a:rPr lang="en-GB" altLang="en-US" dirty="0"/>
              <a:t>)</a:t>
            </a:r>
          </a:p>
        </p:txBody>
      </p:sp>
      <p:sp>
        <p:nvSpPr>
          <p:cNvPr id="16388" name="Content Placeholder 2"/>
          <p:cNvSpPr>
            <a:spLocks noGrp="1"/>
          </p:cNvSpPr>
          <p:nvPr>
            <p:ph idx="1"/>
          </p:nvPr>
        </p:nvSpPr>
        <p:spPr>
          <a:xfrm>
            <a:off x="407988" y="1435100"/>
            <a:ext cx="8305800" cy="4278313"/>
          </a:xfrm>
        </p:spPr>
        <p:txBody>
          <a:bodyPr>
            <a:normAutofit lnSpcReduction="10000"/>
          </a:bodyPr>
          <a:lstStyle/>
          <a:p>
            <a:r>
              <a:rPr lang="en-GB" altLang="en-US"/>
              <a:t>ERD developed by Dr Peter Chen (picture shown above) in 1976 is one of the most commonly used techniques for data modelling.</a:t>
            </a:r>
          </a:p>
          <a:p>
            <a:r>
              <a:rPr lang="en-GB" altLang="en-US"/>
              <a:t>An ERD is model that shows the information which is created, stored, and used by a business system. </a:t>
            </a:r>
          </a:p>
          <a:p>
            <a:r>
              <a:rPr lang="en-GB" altLang="en-US"/>
              <a:t>An analyst can read an ERD to discover the individual pieces of information in a system and how they are organised and related to each other.</a:t>
            </a:r>
          </a:p>
          <a:p>
            <a:r>
              <a:rPr lang="en-GB" altLang="en-US"/>
              <a:t>ERD represents information grouped together in boxes called entities and lines are drawn to show relationships among the data.</a:t>
            </a:r>
          </a:p>
        </p:txBody>
      </p:sp>
    </p:spTree>
    <p:extLst>
      <p:ext uri="{BB962C8B-B14F-4D97-AF65-F5344CB8AC3E}">
        <p14:creationId xmlns:p14="http://schemas.microsoft.com/office/powerpoint/2010/main" val="76259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381000"/>
            <a:ext cx="8305800" cy="492125"/>
          </a:xfrm>
        </p:spPr>
        <p:txBody>
          <a:bodyPr/>
          <a:lstStyle/>
          <a:p>
            <a:r>
              <a:rPr lang="en-GB" altLang="en-US"/>
              <a:t>Creating an ERD</a:t>
            </a:r>
          </a:p>
        </p:txBody>
      </p:sp>
      <p:sp>
        <p:nvSpPr>
          <p:cNvPr id="17411" name="Content Placeholder 2"/>
          <p:cNvSpPr>
            <a:spLocks noGrp="1"/>
          </p:cNvSpPr>
          <p:nvPr>
            <p:ph idx="1"/>
          </p:nvPr>
        </p:nvSpPr>
        <p:spPr>
          <a:xfrm>
            <a:off x="381000" y="1412776"/>
            <a:ext cx="8305800" cy="5715000"/>
          </a:xfrm>
        </p:spPr>
        <p:txBody>
          <a:bodyPr/>
          <a:lstStyle/>
          <a:p>
            <a:pPr marL="0" indent="0" eaLnBrk="1" hangingPunct="1">
              <a:spcBef>
                <a:spcPct val="0"/>
              </a:spcBef>
              <a:buNone/>
            </a:pPr>
            <a:r>
              <a:rPr lang="en-US" altLang="en-US" dirty="0"/>
              <a:t>The basic steps in building an </a:t>
            </a:r>
            <a:r>
              <a:rPr lang="en-US" altLang="en-US" dirty="0" err="1"/>
              <a:t>ERD</a:t>
            </a:r>
            <a:r>
              <a:rPr lang="en-US" altLang="en-US" dirty="0"/>
              <a:t>:</a:t>
            </a:r>
          </a:p>
          <a:p>
            <a:pPr eaLnBrk="1" hangingPunct="1">
              <a:spcBef>
                <a:spcPct val="0"/>
              </a:spcBef>
              <a:buFont typeface="Wingdings" panose="05000000000000000000" pitchFamily="2" charset="2"/>
              <a:buAutoNum type="arabicPeriod"/>
            </a:pPr>
            <a:r>
              <a:rPr lang="en-US" altLang="en-US" dirty="0"/>
              <a:t>Identify the entities;</a:t>
            </a:r>
          </a:p>
          <a:p>
            <a:pPr eaLnBrk="1" hangingPunct="1">
              <a:spcBef>
                <a:spcPct val="0"/>
              </a:spcBef>
              <a:buFontTx/>
              <a:buNone/>
            </a:pPr>
            <a:endParaRPr lang="en-US" altLang="en-US" dirty="0"/>
          </a:p>
          <a:p>
            <a:pPr eaLnBrk="1" hangingPunct="1">
              <a:spcBef>
                <a:spcPct val="0"/>
              </a:spcBef>
              <a:buFont typeface="Wingdings" panose="05000000000000000000" pitchFamily="2" charset="2"/>
              <a:buNone/>
            </a:pPr>
            <a:endParaRPr lang="en-US" altLang="en-US" dirty="0"/>
          </a:p>
          <a:p>
            <a:pPr eaLnBrk="1" hangingPunct="1">
              <a:spcBef>
                <a:spcPct val="0"/>
              </a:spcBef>
              <a:buFontTx/>
              <a:buNone/>
            </a:pPr>
            <a:r>
              <a:rPr lang="en-US" altLang="en-US" b="1" dirty="0"/>
              <a:t>Entity</a:t>
            </a:r>
            <a:r>
              <a:rPr lang="en-US" altLang="en-US" dirty="0"/>
              <a:t>: a person, place, object, event or concept in the user environment about which data is to be maintained.</a:t>
            </a:r>
          </a:p>
          <a:p>
            <a:pPr eaLnBrk="1" hangingPunct="1">
              <a:lnSpc>
                <a:spcPct val="90000"/>
              </a:lnSpc>
              <a:spcBef>
                <a:spcPct val="0"/>
              </a:spcBef>
            </a:pPr>
            <a:r>
              <a:rPr lang="en-US" altLang="en-US" dirty="0"/>
              <a:t>The entity is the basic building block for a data model.  It is a person, place, event, or thing about which data is collected. 	</a:t>
            </a:r>
            <a:r>
              <a:rPr lang="en-US" altLang="en-US" sz="1600" dirty="0"/>
              <a:t>E.g. an employee, an order and a product</a:t>
            </a:r>
          </a:p>
          <a:p>
            <a:pPr eaLnBrk="1" hangingPunct="1">
              <a:lnSpc>
                <a:spcPct val="90000"/>
              </a:lnSpc>
              <a:spcBef>
                <a:spcPct val="0"/>
              </a:spcBef>
            </a:pPr>
            <a:r>
              <a:rPr lang="en-US" altLang="en-US" dirty="0"/>
              <a:t> </a:t>
            </a:r>
            <a:r>
              <a:rPr lang="en-US" altLang="en-US" b="1" dirty="0">
                <a:solidFill>
                  <a:srgbClr val="0000FF"/>
                </a:solidFill>
              </a:rPr>
              <a:t>Entities</a:t>
            </a:r>
            <a:r>
              <a:rPr lang="en-US" altLang="en-US" dirty="0"/>
              <a:t> represent something for which there exist multiple </a:t>
            </a:r>
            <a:r>
              <a:rPr lang="en-US" altLang="en-US" b="1" i="1" dirty="0">
                <a:solidFill>
                  <a:srgbClr val="0000FF"/>
                </a:solidFill>
              </a:rPr>
              <a:t>instances</a:t>
            </a:r>
            <a:r>
              <a:rPr lang="en-US" altLang="en-US" dirty="0"/>
              <a:t>, or </a:t>
            </a:r>
            <a:r>
              <a:rPr lang="en-US" altLang="en-US" i="1" dirty="0">
                <a:solidFill>
                  <a:srgbClr val="0000FF"/>
                </a:solidFill>
              </a:rPr>
              <a:t>occurrences</a:t>
            </a:r>
            <a:r>
              <a:rPr lang="en-US" altLang="en-US" dirty="0"/>
              <a:t>. </a:t>
            </a:r>
          </a:p>
          <a:p>
            <a:pPr eaLnBrk="1" hangingPunct="1">
              <a:lnSpc>
                <a:spcPct val="90000"/>
              </a:lnSpc>
              <a:spcBef>
                <a:spcPct val="0"/>
              </a:spcBef>
              <a:buFont typeface="Wingdings" panose="05000000000000000000" pitchFamily="2" charset="2"/>
              <a:buNone/>
            </a:pPr>
            <a:r>
              <a:rPr lang="en-US" altLang="en-US" sz="1400" dirty="0"/>
              <a:t>    	E.g. John Smith could be an instance of the Student entity.</a:t>
            </a:r>
          </a:p>
          <a:p>
            <a:pPr eaLnBrk="1" hangingPunct="1">
              <a:spcBef>
                <a:spcPct val="0"/>
              </a:spcBef>
              <a:buFontTx/>
              <a:buNone/>
            </a:pPr>
            <a:endParaRPr lang="en-US" altLang="en-US" dirty="0"/>
          </a:p>
          <a:p>
            <a:pPr eaLnBrk="1" hangingPunct="1">
              <a:spcBef>
                <a:spcPct val="0"/>
              </a:spcBef>
              <a:buFont typeface="Wingdings" panose="05000000000000000000" pitchFamily="2" charset="2"/>
              <a:buNone/>
            </a:pPr>
            <a:endParaRPr lang="en-US" altLang="en-US" dirty="0"/>
          </a:p>
        </p:txBody>
      </p:sp>
      <p:sp>
        <p:nvSpPr>
          <p:cNvPr id="17412" name="TextBox 3"/>
          <p:cNvSpPr txBox="1">
            <a:spLocks noChangeArrowheads="1"/>
          </p:cNvSpPr>
          <p:nvPr/>
        </p:nvSpPr>
        <p:spPr bwMode="auto">
          <a:xfrm>
            <a:off x="1433513" y="2552700"/>
            <a:ext cx="1692275"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algn="ctr"/>
            <a:r>
              <a:rPr lang="en-GB" altLang="en-US" sz="1600"/>
              <a:t>University </a:t>
            </a:r>
          </a:p>
        </p:txBody>
      </p:sp>
      <p:sp>
        <p:nvSpPr>
          <p:cNvPr id="17413" name="TextBox 5"/>
          <p:cNvSpPr txBox="1">
            <a:spLocks noChangeArrowheads="1"/>
          </p:cNvSpPr>
          <p:nvPr/>
        </p:nvSpPr>
        <p:spPr bwMode="auto">
          <a:xfrm>
            <a:off x="3538538" y="2565400"/>
            <a:ext cx="1693862" cy="339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algn="ctr"/>
            <a:r>
              <a:rPr lang="en-GB" altLang="en-US" sz="1600"/>
              <a:t>Student</a:t>
            </a:r>
          </a:p>
        </p:txBody>
      </p:sp>
      <p:sp>
        <p:nvSpPr>
          <p:cNvPr id="17414" name="TextBox 6"/>
          <p:cNvSpPr txBox="1">
            <a:spLocks noChangeArrowheads="1"/>
          </p:cNvSpPr>
          <p:nvPr/>
        </p:nvSpPr>
        <p:spPr bwMode="auto">
          <a:xfrm>
            <a:off x="5534025" y="2565400"/>
            <a:ext cx="1692275" cy="339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algn="ctr"/>
            <a:r>
              <a:rPr lang="en-GB" altLang="en-US" sz="1600"/>
              <a:t>Lecturer </a:t>
            </a:r>
          </a:p>
        </p:txBody>
      </p:sp>
    </p:spTree>
    <p:extLst>
      <p:ext uri="{BB962C8B-B14F-4D97-AF65-F5344CB8AC3E}">
        <p14:creationId xmlns:p14="http://schemas.microsoft.com/office/powerpoint/2010/main" val="21677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g_06_03"/>
          <p:cNvPicPr preferRelativeResize="0">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641350" y="849313"/>
            <a:ext cx="7807325"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54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lstStyle/>
          <a:p>
            <a:r>
              <a:rPr lang="en-US" altLang="en-US" dirty="0"/>
              <a:t>Attribute: a named property or characteristic of an entity that is of interest to the organization</a:t>
            </a:r>
          </a:p>
          <a:p>
            <a:pPr lvl="1"/>
            <a:r>
              <a:rPr lang="en-US" altLang="en-US" dirty="0"/>
              <a:t>Naming an attribute: i.e. </a:t>
            </a:r>
            <a:r>
              <a:rPr lang="en-US" altLang="en-US" dirty="0" err="1"/>
              <a:t>Vehicle_ID</a:t>
            </a:r>
            <a:endParaRPr lang="en-US" altLang="en-US" dirty="0"/>
          </a:p>
          <a:p>
            <a:pPr lvl="1"/>
            <a:r>
              <a:rPr lang="en-US" altLang="en-US" dirty="0"/>
              <a:t>Place its name inside the rectangle  for the associated entity in the </a:t>
            </a:r>
            <a:r>
              <a:rPr lang="en-US" altLang="en-US" dirty="0" err="1"/>
              <a:t>ERD</a:t>
            </a:r>
            <a:r>
              <a:rPr lang="en-US" altLang="en-US" dirty="0"/>
              <a:t>.</a:t>
            </a:r>
          </a:p>
          <a:p>
            <a:pPr lvl="1"/>
            <a:r>
              <a:rPr lang="en-US" altLang="en-US" dirty="0"/>
              <a:t>An attribute is some type of information that is captured about an entity.</a:t>
            </a:r>
          </a:p>
          <a:p>
            <a:pPr lvl="1"/>
            <a:r>
              <a:rPr lang="en-US" altLang="en-US" dirty="0"/>
              <a:t>Attributes are nouns that are listed with an entity. </a:t>
            </a:r>
          </a:p>
          <a:p>
            <a:pPr lvl="1"/>
            <a:endParaRPr lang="en-US" altLang="en-US" dirty="0"/>
          </a:p>
          <a:p>
            <a:endParaRPr lang="en-US" altLang="en-US" dirty="0"/>
          </a:p>
          <a:p>
            <a:endParaRPr lang="en-GB" altLang="en-US" dirty="0"/>
          </a:p>
        </p:txBody>
      </p:sp>
      <p:sp>
        <p:nvSpPr>
          <p:cNvPr id="19458" name="Title 1"/>
          <p:cNvSpPr>
            <a:spLocks noGrp="1"/>
          </p:cNvSpPr>
          <p:nvPr>
            <p:ph type="title"/>
          </p:nvPr>
        </p:nvSpPr>
        <p:spPr>
          <a:xfrm>
            <a:off x="352847" y="332656"/>
            <a:ext cx="8335714" cy="854075"/>
          </a:xfrm>
        </p:spPr>
        <p:txBody>
          <a:bodyPr/>
          <a:lstStyle/>
          <a:p>
            <a:r>
              <a:rPr lang="en-US" altLang="en-US" dirty="0"/>
              <a:t>2. add the appropriate attributes to each entity;</a:t>
            </a:r>
          </a:p>
        </p:txBody>
      </p:sp>
      <p:grpSp>
        <p:nvGrpSpPr>
          <p:cNvPr id="19460" name="Group 4"/>
          <p:cNvGrpSpPr>
            <a:grpSpLocks/>
          </p:cNvGrpSpPr>
          <p:nvPr/>
        </p:nvGrpSpPr>
        <p:grpSpPr bwMode="auto">
          <a:xfrm>
            <a:off x="1422400" y="5078437"/>
            <a:ext cx="5956300" cy="1158875"/>
            <a:chOff x="1433018" y="3152634"/>
            <a:chExt cx="5957233" cy="1160060"/>
          </a:xfrm>
        </p:grpSpPr>
        <p:sp>
          <p:nvSpPr>
            <p:cNvPr id="19461" name="Rectangle 5"/>
            <p:cNvSpPr>
              <a:spLocks noChangeArrowheads="1"/>
            </p:cNvSpPr>
            <p:nvPr/>
          </p:nvSpPr>
          <p:spPr bwMode="auto">
            <a:xfrm>
              <a:off x="1433018" y="3152634"/>
              <a:ext cx="1692323"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University</a:t>
              </a:r>
            </a:p>
            <a:p>
              <a:r>
                <a:rPr lang="en-GB" altLang="en-US" sz="1400"/>
                <a:t>Name</a:t>
              </a:r>
            </a:p>
            <a:p>
              <a:r>
                <a:rPr lang="en-GB" altLang="en-US" sz="1400"/>
                <a:t>Enrolment</a:t>
              </a:r>
            </a:p>
            <a:p>
              <a:r>
                <a:rPr lang="en-GB" altLang="en-US" sz="1400"/>
                <a:t>Date Founded</a:t>
              </a:r>
            </a:p>
            <a:p>
              <a:r>
                <a:rPr lang="en-GB" altLang="en-US" sz="1400"/>
                <a:t>President</a:t>
              </a:r>
            </a:p>
            <a:p>
              <a:endParaRPr lang="en-GB" altLang="en-US" sz="1400"/>
            </a:p>
          </p:txBody>
        </p:sp>
        <p:cxnSp>
          <p:nvCxnSpPr>
            <p:cNvPr id="19462" name="Straight Connector 6"/>
            <p:cNvCxnSpPr>
              <a:cxnSpLocks noChangeShapeType="1"/>
            </p:cNvCxnSpPr>
            <p:nvPr/>
          </p:nvCxnSpPr>
          <p:spPr bwMode="auto">
            <a:xfrm>
              <a:off x="1433018" y="3411941"/>
              <a:ext cx="1692323"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3" name="Rectangle 7"/>
            <p:cNvSpPr>
              <a:spLocks noChangeArrowheads="1"/>
            </p:cNvSpPr>
            <p:nvPr/>
          </p:nvSpPr>
          <p:spPr bwMode="auto">
            <a:xfrm>
              <a:off x="3593913" y="3152634"/>
              <a:ext cx="1692323"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Student</a:t>
              </a:r>
            </a:p>
            <a:p>
              <a:r>
                <a:rPr lang="en-GB" altLang="en-US" sz="1400"/>
                <a:t>Name</a:t>
              </a:r>
            </a:p>
            <a:p>
              <a:r>
                <a:rPr lang="en-GB" altLang="en-US" sz="1400"/>
                <a:t>Address</a:t>
              </a:r>
            </a:p>
            <a:p>
              <a:r>
                <a:rPr lang="en-GB" altLang="en-US" sz="1400"/>
                <a:t>Telephone</a:t>
              </a:r>
            </a:p>
            <a:p>
              <a:r>
                <a:rPr lang="en-GB" altLang="en-US" sz="1400"/>
                <a:t>Age</a:t>
              </a:r>
            </a:p>
          </p:txBody>
        </p:sp>
        <p:cxnSp>
          <p:nvCxnSpPr>
            <p:cNvPr id="19464" name="Straight Connector 8"/>
            <p:cNvCxnSpPr>
              <a:cxnSpLocks noChangeShapeType="1"/>
            </p:cNvCxnSpPr>
            <p:nvPr/>
          </p:nvCxnSpPr>
          <p:spPr bwMode="auto">
            <a:xfrm>
              <a:off x="3591674" y="3400565"/>
              <a:ext cx="1692323"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5" name="Rectangle 9"/>
            <p:cNvSpPr>
              <a:spLocks noChangeArrowheads="1"/>
            </p:cNvSpPr>
            <p:nvPr/>
          </p:nvSpPr>
          <p:spPr bwMode="auto">
            <a:xfrm>
              <a:off x="5697928" y="3152634"/>
              <a:ext cx="1692323"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Lecturer</a:t>
              </a:r>
            </a:p>
            <a:p>
              <a:r>
                <a:rPr lang="en-GB" altLang="en-US" sz="1400"/>
                <a:t>Name</a:t>
              </a:r>
            </a:p>
            <a:p>
              <a:r>
                <a:rPr lang="en-GB" altLang="en-US" sz="1400"/>
                <a:t>Module Leader</a:t>
              </a:r>
            </a:p>
            <a:p>
              <a:r>
                <a:rPr lang="en-GB" altLang="en-US" sz="1400"/>
                <a:t>Research</a:t>
              </a:r>
            </a:p>
            <a:p>
              <a:r>
                <a:rPr lang="en-GB" altLang="en-US" sz="1400"/>
                <a:t>Qualification</a:t>
              </a:r>
            </a:p>
          </p:txBody>
        </p:sp>
        <p:cxnSp>
          <p:nvCxnSpPr>
            <p:cNvPr id="19466" name="Straight Connector 10"/>
            <p:cNvCxnSpPr>
              <a:cxnSpLocks noChangeShapeType="1"/>
            </p:cNvCxnSpPr>
            <p:nvPr/>
          </p:nvCxnSpPr>
          <p:spPr bwMode="auto">
            <a:xfrm>
              <a:off x="5695689" y="3400565"/>
              <a:ext cx="1692323"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36312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12750" y="558800"/>
            <a:ext cx="8731250" cy="854075"/>
          </a:xfrm>
        </p:spPr>
        <p:txBody>
          <a:bodyPr/>
          <a:lstStyle/>
          <a:p>
            <a:r>
              <a:rPr lang="en-US" altLang="en-US" dirty="0"/>
              <a:t>3. draw relationships among entities.</a:t>
            </a:r>
            <a:endParaRPr lang="en-US" altLang="en-US" sz="2000" dirty="0"/>
          </a:p>
        </p:txBody>
      </p:sp>
      <p:sp>
        <p:nvSpPr>
          <p:cNvPr id="20483" name="Content Placeholder 2"/>
          <p:cNvSpPr>
            <a:spLocks noGrp="1"/>
          </p:cNvSpPr>
          <p:nvPr>
            <p:ph idx="1"/>
          </p:nvPr>
        </p:nvSpPr>
        <p:spPr>
          <a:xfrm>
            <a:off x="381000" y="1447800"/>
            <a:ext cx="8305800" cy="5170488"/>
          </a:xfrm>
        </p:spPr>
        <p:txBody>
          <a:bodyPr/>
          <a:lstStyle/>
          <a:p>
            <a:pPr marL="0" indent="0">
              <a:buFontTx/>
              <a:buNone/>
            </a:pPr>
            <a:r>
              <a:rPr lang="en-US" altLang="en-US" b="1"/>
              <a:t>Relationship</a:t>
            </a:r>
            <a:r>
              <a:rPr lang="en-US" altLang="en-US"/>
              <a:t>: an association between the instances of one or more entity types that is of interest to the organization.</a:t>
            </a:r>
          </a:p>
          <a:p>
            <a:pPr marL="0" indent="0">
              <a:buFontTx/>
              <a:buNone/>
            </a:pPr>
            <a:endParaRPr lang="en-US" altLang="en-US"/>
          </a:p>
          <a:p>
            <a:pPr marL="0" indent="0">
              <a:buFontTx/>
              <a:buNone/>
            </a:pPr>
            <a:endParaRPr lang="en-US" altLang="en-US"/>
          </a:p>
          <a:p>
            <a:pPr marL="0" indent="0">
              <a:buFontTx/>
              <a:buNone/>
            </a:pPr>
            <a:endParaRPr lang="en-US" altLang="en-US"/>
          </a:p>
          <a:p>
            <a:pPr marL="0" indent="0">
              <a:buFontTx/>
              <a:buNone/>
            </a:pPr>
            <a:endParaRPr lang="en-US" altLang="en-US"/>
          </a:p>
          <a:p>
            <a:pPr marL="0" indent="0">
              <a:buFontTx/>
              <a:buNone/>
            </a:pPr>
            <a:endParaRPr lang="en-US" altLang="en-US"/>
          </a:p>
          <a:p>
            <a:pPr marL="0" indent="0" eaLnBrk="1" hangingPunct="1">
              <a:lnSpc>
                <a:spcPct val="90000"/>
              </a:lnSpc>
              <a:spcBef>
                <a:spcPct val="0"/>
              </a:spcBef>
              <a:buFontTx/>
              <a:buNone/>
            </a:pPr>
            <a:r>
              <a:rPr lang="en-US" altLang="en-US"/>
              <a:t>….how the entities are related to each other.</a:t>
            </a:r>
          </a:p>
          <a:p>
            <a:pPr marL="0" indent="0" eaLnBrk="1" hangingPunct="1">
              <a:lnSpc>
                <a:spcPct val="90000"/>
              </a:lnSpc>
              <a:spcBef>
                <a:spcPct val="0"/>
              </a:spcBef>
            </a:pPr>
            <a:r>
              <a:rPr lang="en-US" altLang="en-US"/>
              <a:t>Lines are drawn between the entities  that have </a:t>
            </a:r>
            <a:r>
              <a:rPr lang="en-US" altLang="en-US" b="1">
                <a:solidFill>
                  <a:srgbClr val="0000FF"/>
                </a:solidFill>
              </a:rPr>
              <a:t>relationships</a:t>
            </a:r>
            <a:r>
              <a:rPr lang="en-US" altLang="en-US"/>
              <a:t>.</a:t>
            </a:r>
          </a:p>
          <a:p>
            <a:pPr marL="0" indent="0">
              <a:buFontTx/>
              <a:buNone/>
            </a:pPr>
            <a:endParaRPr lang="en-US" altLang="en-US"/>
          </a:p>
          <a:p>
            <a:pPr marL="0" indent="0"/>
            <a:endParaRPr lang="en-GB" altLang="en-US"/>
          </a:p>
        </p:txBody>
      </p:sp>
      <p:grpSp>
        <p:nvGrpSpPr>
          <p:cNvPr id="20484" name="Group 20"/>
          <p:cNvGrpSpPr>
            <a:grpSpLocks/>
          </p:cNvGrpSpPr>
          <p:nvPr/>
        </p:nvGrpSpPr>
        <p:grpSpPr bwMode="auto">
          <a:xfrm>
            <a:off x="1023938" y="2854325"/>
            <a:ext cx="7246937" cy="1160463"/>
            <a:chOff x="655093" y="2854658"/>
            <a:chExt cx="7246961" cy="1160060"/>
          </a:xfrm>
        </p:grpSpPr>
        <p:sp>
          <p:nvSpPr>
            <p:cNvPr id="20485" name="Rectangle 7"/>
            <p:cNvSpPr>
              <a:spLocks noChangeArrowheads="1"/>
            </p:cNvSpPr>
            <p:nvPr/>
          </p:nvSpPr>
          <p:spPr bwMode="auto">
            <a:xfrm>
              <a:off x="655094" y="2854658"/>
              <a:ext cx="1774208"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University</a:t>
              </a:r>
            </a:p>
            <a:p>
              <a:r>
                <a:rPr lang="en-GB" altLang="en-US" sz="1400"/>
                <a:t>Name</a:t>
              </a:r>
            </a:p>
            <a:p>
              <a:r>
                <a:rPr lang="en-GB" altLang="en-US" sz="1400"/>
                <a:t>Enrolment</a:t>
              </a:r>
            </a:p>
            <a:p>
              <a:r>
                <a:rPr lang="en-GB" altLang="en-US" sz="1400"/>
                <a:t>Date Founded</a:t>
              </a:r>
            </a:p>
            <a:p>
              <a:r>
                <a:rPr lang="en-GB" altLang="en-US" sz="1400"/>
                <a:t>President</a:t>
              </a:r>
            </a:p>
            <a:p>
              <a:endParaRPr lang="en-GB" altLang="en-US" sz="1400"/>
            </a:p>
          </p:txBody>
        </p:sp>
        <p:cxnSp>
          <p:nvCxnSpPr>
            <p:cNvPr id="20486" name="Straight Connector 8"/>
            <p:cNvCxnSpPr>
              <a:cxnSpLocks noChangeShapeType="1"/>
            </p:cNvCxnSpPr>
            <p:nvPr/>
          </p:nvCxnSpPr>
          <p:spPr bwMode="auto">
            <a:xfrm>
              <a:off x="655093" y="3113965"/>
              <a:ext cx="1774209"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7" name="Rectangle 9"/>
            <p:cNvSpPr>
              <a:spLocks noChangeArrowheads="1"/>
            </p:cNvSpPr>
            <p:nvPr/>
          </p:nvSpPr>
          <p:spPr bwMode="auto">
            <a:xfrm>
              <a:off x="3283817" y="2854658"/>
              <a:ext cx="1656673"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Student</a:t>
              </a:r>
            </a:p>
            <a:p>
              <a:r>
                <a:rPr lang="en-GB" altLang="en-US" sz="1400"/>
                <a:t>Name</a:t>
              </a:r>
            </a:p>
            <a:p>
              <a:r>
                <a:rPr lang="en-GB" altLang="en-US" sz="1400"/>
                <a:t>Address</a:t>
              </a:r>
            </a:p>
            <a:p>
              <a:r>
                <a:rPr lang="en-GB" altLang="en-US" sz="1400"/>
                <a:t>Telephone</a:t>
              </a:r>
            </a:p>
            <a:p>
              <a:r>
                <a:rPr lang="en-GB" altLang="en-US" sz="1400"/>
                <a:t>Age</a:t>
              </a:r>
            </a:p>
          </p:txBody>
        </p:sp>
        <p:cxnSp>
          <p:nvCxnSpPr>
            <p:cNvPr id="20488" name="Straight Connector 10"/>
            <p:cNvCxnSpPr>
              <a:cxnSpLocks noChangeShapeType="1"/>
            </p:cNvCxnSpPr>
            <p:nvPr/>
          </p:nvCxnSpPr>
          <p:spPr bwMode="auto">
            <a:xfrm>
              <a:off x="3281093" y="3102589"/>
              <a:ext cx="1656673"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9" name="Rectangle 11"/>
            <p:cNvSpPr>
              <a:spLocks noChangeArrowheads="1"/>
            </p:cNvSpPr>
            <p:nvPr/>
          </p:nvSpPr>
          <p:spPr bwMode="auto">
            <a:xfrm>
              <a:off x="5843347" y="2854658"/>
              <a:ext cx="2058707"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Lecturer</a:t>
              </a:r>
            </a:p>
            <a:p>
              <a:r>
                <a:rPr lang="en-GB" altLang="en-US" sz="1400"/>
                <a:t>Name</a:t>
              </a:r>
            </a:p>
            <a:p>
              <a:r>
                <a:rPr lang="en-GB" altLang="en-US" sz="1400"/>
                <a:t>Address</a:t>
              </a:r>
            </a:p>
            <a:p>
              <a:r>
                <a:rPr lang="en-GB" altLang="en-US" sz="1400"/>
                <a:t>Research</a:t>
              </a:r>
            </a:p>
            <a:p>
              <a:r>
                <a:rPr lang="en-GB" altLang="en-US" sz="1400"/>
                <a:t>Qualification</a:t>
              </a:r>
            </a:p>
          </p:txBody>
        </p:sp>
        <p:cxnSp>
          <p:nvCxnSpPr>
            <p:cNvPr id="20490" name="Straight Connector 12"/>
            <p:cNvCxnSpPr>
              <a:cxnSpLocks noChangeShapeType="1"/>
            </p:cNvCxnSpPr>
            <p:nvPr/>
          </p:nvCxnSpPr>
          <p:spPr bwMode="auto">
            <a:xfrm>
              <a:off x="5840623" y="3102589"/>
              <a:ext cx="2058707"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1" name="Straight Connector 5"/>
            <p:cNvCxnSpPr>
              <a:cxnSpLocks noChangeShapeType="1"/>
              <a:stCxn id="20485" idx="3"/>
              <a:endCxn id="20487" idx="1"/>
            </p:cNvCxnSpPr>
            <p:nvPr/>
          </p:nvCxnSpPr>
          <p:spPr bwMode="auto">
            <a:xfrm>
              <a:off x="2429302" y="3434688"/>
              <a:ext cx="854515"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2" name="Straight Connector 6"/>
            <p:cNvCxnSpPr>
              <a:cxnSpLocks noChangeShapeType="1"/>
              <a:stCxn id="20487" idx="3"/>
              <a:endCxn id="20489" idx="1"/>
            </p:cNvCxnSpPr>
            <p:nvPr/>
          </p:nvCxnSpPr>
          <p:spPr bwMode="auto">
            <a:xfrm>
              <a:off x="4940490" y="3434688"/>
              <a:ext cx="902857"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3" name="TextBox 18"/>
            <p:cNvSpPr txBox="1">
              <a:spLocks noChangeArrowheads="1"/>
            </p:cNvSpPr>
            <p:nvPr/>
          </p:nvSpPr>
          <p:spPr bwMode="auto">
            <a:xfrm>
              <a:off x="5076967" y="3113965"/>
              <a:ext cx="6550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a:t>have</a:t>
              </a:r>
            </a:p>
          </p:txBody>
        </p:sp>
        <p:sp>
          <p:nvSpPr>
            <p:cNvPr id="20494" name="TextBox 19"/>
            <p:cNvSpPr txBox="1">
              <a:spLocks noChangeArrowheads="1"/>
            </p:cNvSpPr>
            <p:nvPr/>
          </p:nvSpPr>
          <p:spPr bwMode="auto">
            <a:xfrm>
              <a:off x="2530463" y="3118515"/>
              <a:ext cx="6550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a:t>require</a:t>
              </a:r>
            </a:p>
          </p:txBody>
        </p:sp>
      </p:grpSp>
    </p:spTree>
    <p:extLst>
      <p:ext uri="{BB962C8B-B14F-4D97-AF65-F5344CB8AC3E}">
        <p14:creationId xmlns:p14="http://schemas.microsoft.com/office/powerpoint/2010/main" val="222664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noAutofit/>
          </a:bodyPr>
          <a:lstStyle/>
          <a:p>
            <a:r>
              <a:rPr lang="en-GB" altLang="en-US" sz="2000" dirty="0"/>
              <a:t>Most relationships are not one-to-one</a:t>
            </a:r>
          </a:p>
          <a:p>
            <a:pPr lvl="1"/>
            <a:r>
              <a:rPr lang="en-GB" altLang="en-US" sz="1800" dirty="0"/>
              <a:t>For example a manager usually manages more than one employee</a:t>
            </a:r>
          </a:p>
          <a:p>
            <a:r>
              <a:rPr lang="en-GB" altLang="en-US" sz="2000" dirty="0"/>
              <a:t>This is described by the cardinality of the relationship for which there are four possible categories:</a:t>
            </a:r>
          </a:p>
          <a:p>
            <a:pPr lvl="1"/>
            <a:r>
              <a:rPr lang="en-GB" altLang="en-US" sz="1400" dirty="0"/>
              <a:t>One to one (1:1) relationship</a:t>
            </a:r>
          </a:p>
          <a:p>
            <a:pPr lvl="1"/>
            <a:r>
              <a:rPr lang="en-GB" altLang="en-US" sz="1400" dirty="0"/>
              <a:t>One to many (1:m) relationship</a:t>
            </a:r>
          </a:p>
          <a:p>
            <a:pPr lvl="1"/>
            <a:r>
              <a:rPr lang="en-GB" altLang="en-US" sz="1400" dirty="0"/>
              <a:t>Many to one (m:1) relationship</a:t>
            </a:r>
          </a:p>
          <a:p>
            <a:pPr lvl="1"/>
            <a:r>
              <a:rPr lang="en-GB" altLang="en-US" sz="1400" dirty="0"/>
              <a:t>Many to many (</a:t>
            </a:r>
            <a:r>
              <a:rPr lang="en-GB" altLang="en-US" sz="1400" dirty="0" err="1"/>
              <a:t>m:n</a:t>
            </a:r>
            <a:r>
              <a:rPr lang="en-GB" altLang="en-US" sz="1400" dirty="0"/>
              <a:t>) relationship</a:t>
            </a:r>
          </a:p>
          <a:p>
            <a:r>
              <a:rPr lang="en-GB" altLang="en-US" sz="2000" dirty="0"/>
              <a:t>On an </a:t>
            </a:r>
            <a:r>
              <a:rPr lang="en-GB" altLang="en-US" sz="2000" dirty="0" err="1"/>
              <a:t>ERD</a:t>
            </a:r>
            <a:r>
              <a:rPr lang="en-GB" altLang="en-US" sz="2000" dirty="0"/>
              <a:t> if the end of a relationship is straight it represents 1 while a “crow’s foot” end represents many.</a:t>
            </a:r>
          </a:p>
        </p:txBody>
      </p:sp>
      <p:sp>
        <p:nvSpPr>
          <p:cNvPr id="21506" name="Title 1"/>
          <p:cNvSpPr>
            <a:spLocks noGrp="1"/>
          </p:cNvSpPr>
          <p:nvPr>
            <p:ph type="title"/>
          </p:nvPr>
        </p:nvSpPr>
        <p:spPr/>
        <p:txBody>
          <a:bodyPr/>
          <a:lstStyle/>
          <a:p>
            <a:r>
              <a:rPr lang="en-GB" altLang="en-US"/>
              <a:t>4. Identify cardinality</a:t>
            </a:r>
          </a:p>
        </p:txBody>
      </p:sp>
      <p:grpSp>
        <p:nvGrpSpPr>
          <p:cNvPr id="4" name="Group 3"/>
          <p:cNvGrpSpPr/>
          <p:nvPr/>
        </p:nvGrpSpPr>
        <p:grpSpPr>
          <a:xfrm>
            <a:off x="611560" y="5297040"/>
            <a:ext cx="7246937" cy="1160463"/>
            <a:chOff x="573088" y="4737100"/>
            <a:chExt cx="7246937" cy="1160463"/>
          </a:xfrm>
        </p:grpSpPr>
        <p:grpSp>
          <p:nvGrpSpPr>
            <p:cNvPr id="21508" name="Group 3"/>
            <p:cNvGrpSpPr>
              <a:grpSpLocks/>
            </p:cNvGrpSpPr>
            <p:nvPr/>
          </p:nvGrpSpPr>
          <p:grpSpPr bwMode="auto">
            <a:xfrm>
              <a:off x="573088" y="4737100"/>
              <a:ext cx="7246937" cy="1160463"/>
              <a:chOff x="1024142" y="2854325"/>
              <a:chExt cx="7246937" cy="1160463"/>
            </a:xfrm>
          </p:grpSpPr>
          <p:grpSp>
            <p:nvGrpSpPr>
              <p:cNvPr id="21513" name="Group 20"/>
              <p:cNvGrpSpPr>
                <a:grpSpLocks/>
              </p:cNvGrpSpPr>
              <p:nvPr/>
            </p:nvGrpSpPr>
            <p:grpSpPr bwMode="auto">
              <a:xfrm>
                <a:off x="1024142" y="2854325"/>
                <a:ext cx="7246937" cy="1160463"/>
                <a:chOff x="655093" y="2854658"/>
                <a:chExt cx="7246961" cy="1160060"/>
              </a:xfrm>
            </p:grpSpPr>
            <p:sp>
              <p:nvSpPr>
                <p:cNvPr id="21516" name="Rectangle 7"/>
                <p:cNvSpPr>
                  <a:spLocks noChangeArrowheads="1"/>
                </p:cNvSpPr>
                <p:nvPr/>
              </p:nvSpPr>
              <p:spPr bwMode="auto">
                <a:xfrm>
                  <a:off x="655094" y="2854658"/>
                  <a:ext cx="1774208"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University</a:t>
                  </a:r>
                </a:p>
                <a:p>
                  <a:r>
                    <a:rPr lang="en-GB" altLang="en-US" sz="1400"/>
                    <a:t>Name</a:t>
                  </a:r>
                </a:p>
                <a:p>
                  <a:r>
                    <a:rPr lang="en-GB" altLang="en-US" sz="1400"/>
                    <a:t>Enrolment</a:t>
                  </a:r>
                </a:p>
                <a:p>
                  <a:r>
                    <a:rPr lang="en-GB" altLang="en-US" sz="1400"/>
                    <a:t>Date Founded</a:t>
                  </a:r>
                </a:p>
                <a:p>
                  <a:r>
                    <a:rPr lang="en-GB" altLang="en-US" sz="1400"/>
                    <a:t>President</a:t>
                  </a:r>
                </a:p>
                <a:p>
                  <a:endParaRPr lang="en-GB" altLang="en-US" sz="1400"/>
                </a:p>
              </p:txBody>
            </p:sp>
            <p:cxnSp>
              <p:nvCxnSpPr>
                <p:cNvPr id="21517" name="Straight Connector 8"/>
                <p:cNvCxnSpPr>
                  <a:cxnSpLocks noChangeShapeType="1"/>
                </p:cNvCxnSpPr>
                <p:nvPr/>
              </p:nvCxnSpPr>
              <p:spPr bwMode="auto">
                <a:xfrm>
                  <a:off x="655093" y="3113965"/>
                  <a:ext cx="1774209"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8" name="Rectangle 9"/>
                <p:cNvSpPr>
                  <a:spLocks noChangeArrowheads="1"/>
                </p:cNvSpPr>
                <p:nvPr/>
              </p:nvSpPr>
              <p:spPr bwMode="auto">
                <a:xfrm>
                  <a:off x="3283817" y="2854658"/>
                  <a:ext cx="1656673"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dirty="0"/>
                    <a:t>Student</a:t>
                  </a:r>
                </a:p>
                <a:p>
                  <a:r>
                    <a:rPr lang="en-GB" altLang="en-US" sz="1400" dirty="0"/>
                    <a:t>Name</a:t>
                  </a:r>
                </a:p>
                <a:p>
                  <a:r>
                    <a:rPr lang="en-GB" altLang="en-US" sz="1400" dirty="0"/>
                    <a:t>Address</a:t>
                  </a:r>
                </a:p>
                <a:p>
                  <a:r>
                    <a:rPr lang="en-GB" altLang="en-US" sz="1400" dirty="0"/>
                    <a:t>Telephone</a:t>
                  </a:r>
                </a:p>
                <a:p>
                  <a:r>
                    <a:rPr lang="en-GB" altLang="en-US" sz="1400" dirty="0"/>
                    <a:t>Age</a:t>
                  </a:r>
                </a:p>
              </p:txBody>
            </p:sp>
            <p:cxnSp>
              <p:nvCxnSpPr>
                <p:cNvPr id="21519" name="Straight Connector 10"/>
                <p:cNvCxnSpPr>
                  <a:cxnSpLocks noChangeShapeType="1"/>
                </p:cNvCxnSpPr>
                <p:nvPr/>
              </p:nvCxnSpPr>
              <p:spPr bwMode="auto">
                <a:xfrm>
                  <a:off x="3281093" y="3102589"/>
                  <a:ext cx="1656673"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0" name="Rectangle 11"/>
                <p:cNvSpPr>
                  <a:spLocks noChangeArrowheads="1"/>
                </p:cNvSpPr>
                <p:nvPr/>
              </p:nvSpPr>
              <p:spPr bwMode="auto">
                <a:xfrm>
                  <a:off x="5843347" y="2854658"/>
                  <a:ext cx="2058707"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Lecturer</a:t>
                  </a:r>
                </a:p>
                <a:p>
                  <a:r>
                    <a:rPr lang="en-GB" altLang="en-US" sz="1400"/>
                    <a:t>Name</a:t>
                  </a:r>
                </a:p>
                <a:p>
                  <a:r>
                    <a:rPr lang="en-GB" altLang="en-US" sz="1400"/>
                    <a:t>Address</a:t>
                  </a:r>
                </a:p>
                <a:p>
                  <a:r>
                    <a:rPr lang="en-GB" altLang="en-US" sz="1400"/>
                    <a:t>Research</a:t>
                  </a:r>
                </a:p>
                <a:p>
                  <a:r>
                    <a:rPr lang="en-GB" altLang="en-US" sz="1400"/>
                    <a:t>Qualification</a:t>
                  </a:r>
                </a:p>
              </p:txBody>
            </p:sp>
            <p:cxnSp>
              <p:nvCxnSpPr>
                <p:cNvPr id="21521" name="Straight Connector 12"/>
                <p:cNvCxnSpPr>
                  <a:cxnSpLocks noChangeShapeType="1"/>
                </p:cNvCxnSpPr>
                <p:nvPr/>
              </p:nvCxnSpPr>
              <p:spPr bwMode="auto">
                <a:xfrm>
                  <a:off x="5840623" y="3102589"/>
                  <a:ext cx="2058707"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2" name="Straight Connector 5"/>
                <p:cNvCxnSpPr>
                  <a:cxnSpLocks noChangeShapeType="1"/>
                  <a:stCxn id="21516" idx="3"/>
                  <a:endCxn id="21518" idx="1"/>
                </p:cNvCxnSpPr>
                <p:nvPr/>
              </p:nvCxnSpPr>
              <p:spPr bwMode="auto">
                <a:xfrm>
                  <a:off x="2429302" y="3434688"/>
                  <a:ext cx="854515"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3" name="Straight Connector 6"/>
                <p:cNvCxnSpPr>
                  <a:cxnSpLocks noChangeShapeType="1"/>
                  <a:stCxn id="21518" idx="3"/>
                  <a:endCxn id="21520" idx="1"/>
                </p:cNvCxnSpPr>
                <p:nvPr/>
              </p:nvCxnSpPr>
              <p:spPr bwMode="auto">
                <a:xfrm>
                  <a:off x="4940490" y="3434688"/>
                  <a:ext cx="902857"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4" name="TextBox 18"/>
                <p:cNvSpPr txBox="1">
                  <a:spLocks noChangeArrowheads="1"/>
                </p:cNvSpPr>
                <p:nvPr/>
              </p:nvSpPr>
              <p:spPr bwMode="auto">
                <a:xfrm>
                  <a:off x="5076967" y="3113965"/>
                  <a:ext cx="6550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a:t>have</a:t>
                  </a:r>
                </a:p>
              </p:txBody>
            </p:sp>
            <p:sp>
              <p:nvSpPr>
                <p:cNvPr id="21525" name="TextBox 19"/>
                <p:cNvSpPr txBox="1">
                  <a:spLocks noChangeArrowheads="1"/>
                </p:cNvSpPr>
                <p:nvPr/>
              </p:nvSpPr>
              <p:spPr bwMode="auto">
                <a:xfrm>
                  <a:off x="2530463" y="3118515"/>
                  <a:ext cx="6550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a:t>require</a:t>
                  </a:r>
                </a:p>
              </p:txBody>
            </p:sp>
          </p:grpSp>
          <p:sp>
            <p:nvSpPr>
              <p:cNvPr id="21514" name="Line 17"/>
              <p:cNvSpPr>
                <a:spLocks noChangeShapeType="1"/>
              </p:cNvSpPr>
              <p:nvPr/>
            </p:nvSpPr>
            <p:spPr bwMode="auto">
              <a:xfrm rot="16200000" flipV="1">
                <a:off x="6013418" y="3456924"/>
                <a:ext cx="199739" cy="1714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15" name="Line 18"/>
              <p:cNvSpPr>
                <a:spLocks noChangeShapeType="1"/>
              </p:cNvSpPr>
              <p:nvPr/>
            </p:nvSpPr>
            <p:spPr bwMode="auto">
              <a:xfrm rot="-5400000" flipH="1" flipV="1">
                <a:off x="6027419" y="3271189"/>
                <a:ext cx="171737"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21509" name="Line 4"/>
            <p:cNvSpPr>
              <a:spLocks noChangeShapeType="1"/>
            </p:cNvSpPr>
            <p:nvPr/>
          </p:nvSpPr>
          <p:spPr bwMode="auto">
            <a:xfrm rot="-5400000">
              <a:off x="2334419" y="5309394"/>
              <a:ext cx="1524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cxnSp>
          <p:nvCxnSpPr>
            <p:cNvPr id="21510" name="AutoShape 8"/>
            <p:cNvCxnSpPr>
              <a:cxnSpLocks noChangeShapeType="1"/>
            </p:cNvCxnSpPr>
            <p:nvPr/>
          </p:nvCxnSpPr>
          <p:spPr bwMode="auto">
            <a:xfrm flipH="1">
              <a:off x="3041650" y="5156200"/>
              <a:ext cx="150813" cy="1555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511" name="AutoShape 9"/>
            <p:cNvCxnSpPr>
              <a:cxnSpLocks noChangeShapeType="1"/>
            </p:cNvCxnSpPr>
            <p:nvPr/>
          </p:nvCxnSpPr>
          <p:spPr bwMode="auto">
            <a:xfrm>
              <a:off x="3041650" y="5308600"/>
              <a:ext cx="166688" cy="1555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1512" name="Line 4"/>
            <p:cNvSpPr>
              <a:spLocks noChangeShapeType="1"/>
            </p:cNvSpPr>
            <p:nvPr/>
          </p:nvSpPr>
          <p:spPr bwMode="auto">
            <a:xfrm rot="-5400000">
              <a:off x="4888707" y="5325269"/>
              <a:ext cx="1524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359274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a:t>5. Identify modality</a:t>
            </a:r>
          </a:p>
        </p:txBody>
      </p:sp>
      <p:sp>
        <p:nvSpPr>
          <p:cNvPr id="22531" name="Content Placeholder 2"/>
          <p:cNvSpPr>
            <a:spLocks noGrp="1"/>
          </p:cNvSpPr>
          <p:nvPr>
            <p:ph idx="1"/>
          </p:nvPr>
        </p:nvSpPr>
        <p:spPr>
          <a:xfrm>
            <a:off x="381000" y="1447800"/>
            <a:ext cx="8305800" cy="2797175"/>
          </a:xfrm>
        </p:spPr>
        <p:txBody>
          <a:bodyPr>
            <a:normAutofit fontScale="92500" lnSpcReduction="10000"/>
          </a:bodyPr>
          <a:lstStyle/>
          <a:p>
            <a:r>
              <a:rPr lang="en-GB" altLang="en-US"/>
              <a:t>A relationship have a modality of null or not null which refers to whether or not an instance of a child can exist without a related instance in the parent entity.</a:t>
            </a:r>
          </a:p>
          <a:p>
            <a:r>
              <a:rPr lang="en-GB" altLang="en-US"/>
              <a:t>It indicates whether the child-entity instance is required to participate in the relationship.</a:t>
            </a:r>
          </a:p>
          <a:p>
            <a:r>
              <a:rPr lang="en-GB" altLang="en-US"/>
              <a:t>It ask question like:</a:t>
            </a:r>
          </a:p>
          <a:p>
            <a:pPr lvl="1"/>
            <a:r>
              <a:rPr lang="en-GB" altLang="en-US"/>
              <a:t>Can you have a university without any student?</a:t>
            </a:r>
          </a:p>
        </p:txBody>
      </p:sp>
      <p:grpSp>
        <p:nvGrpSpPr>
          <p:cNvPr id="2" name="Group 1"/>
          <p:cNvGrpSpPr/>
          <p:nvPr/>
        </p:nvGrpSpPr>
        <p:grpSpPr>
          <a:xfrm>
            <a:off x="573088" y="4737100"/>
            <a:ext cx="7246937" cy="1160463"/>
            <a:chOff x="573088" y="4737100"/>
            <a:chExt cx="7246937" cy="1160463"/>
          </a:xfrm>
        </p:grpSpPr>
        <p:grpSp>
          <p:nvGrpSpPr>
            <p:cNvPr id="22532" name="Group 20"/>
            <p:cNvGrpSpPr>
              <a:grpSpLocks/>
            </p:cNvGrpSpPr>
            <p:nvPr/>
          </p:nvGrpSpPr>
          <p:grpSpPr bwMode="auto">
            <a:xfrm>
              <a:off x="573088" y="4737100"/>
              <a:ext cx="7246937" cy="1160463"/>
              <a:chOff x="655093" y="2854658"/>
              <a:chExt cx="7246961" cy="1160060"/>
            </a:xfrm>
          </p:grpSpPr>
          <p:sp>
            <p:nvSpPr>
              <p:cNvPr id="22543" name="Rectangle 7"/>
              <p:cNvSpPr>
                <a:spLocks noChangeArrowheads="1"/>
              </p:cNvSpPr>
              <p:nvPr/>
            </p:nvSpPr>
            <p:spPr bwMode="auto">
              <a:xfrm>
                <a:off x="655094" y="2854658"/>
                <a:ext cx="1774208"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University</a:t>
                </a:r>
              </a:p>
              <a:p>
                <a:r>
                  <a:rPr lang="en-GB" altLang="en-US" sz="1400"/>
                  <a:t>Name</a:t>
                </a:r>
              </a:p>
              <a:p>
                <a:r>
                  <a:rPr lang="en-GB" altLang="en-US" sz="1400"/>
                  <a:t>Enrolment</a:t>
                </a:r>
              </a:p>
              <a:p>
                <a:r>
                  <a:rPr lang="en-GB" altLang="en-US" sz="1400"/>
                  <a:t>Date Founded</a:t>
                </a:r>
              </a:p>
              <a:p>
                <a:r>
                  <a:rPr lang="en-GB" altLang="en-US" sz="1400"/>
                  <a:t>President</a:t>
                </a:r>
              </a:p>
              <a:p>
                <a:endParaRPr lang="en-GB" altLang="en-US" sz="1400"/>
              </a:p>
            </p:txBody>
          </p:sp>
          <p:cxnSp>
            <p:nvCxnSpPr>
              <p:cNvPr id="22544" name="Straight Connector 8"/>
              <p:cNvCxnSpPr>
                <a:cxnSpLocks noChangeShapeType="1"/>
              </p:cNvCxnSpPr>
              <p:nvPr/>
            </p:nvCxnSpPr>
            <p:spPr bwMode="auto">
              <a:xfrm>
                <a:off x="655093" y="3113965"/>
                <a:ext cx="1774209"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45" name="Rectangle 9"/>
              <p:cNvSpPr>
                <a:spLocks noChangeArrowheads="1"/>
              </p:cNvSpPr>
              <p:nvPr/>
            </p:nvSpPr>
            <p:spPr bwMode="auto">
              <a:xfrm>
                <a:off x="3283817" y="2854658"/>
                <a:ext cx="1656673"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Student</a:t>
                </a:r>
              </a:p>
              <a:p>
                <a:r>
                  <a:rPr lang="en-GB" altLang="en-US" sz="1400"/>
                  <a:t>Name</a:t>
                </a:r>
              </a:p>
              <a:p>
                <a:r>
                  <a:rPr lang="en-GB" altLang="en-US" sz="1400"/>
                  <a:t>Address</a:t>
                </a:r>
              </a:p>
              <a:p>
                <a:r>
                  <a:rPr lang="en-GB" altLang="en-US" sz="1400"/>
                  <a:t>Telephone</a:t>
                </a:r>
              </a:p>
              <a:p>
                <a:r>
                  <a:rPr lang="en-GB" altLang="en-US" sz="1400"/>
                  <a:t>Age</a:t>
                </a:r>
              </a:p>
            </p:txBody>
          </p:sp>
          <p:cxnSp>
            <p:nvCxnSpPr>
              <p:cNvPr id="22546" name="Straight Connector 10"/>
              <p:cNvCxnSpPr>
                <a:cxnSpLocks noChangeShapeType="1"/>
              </p:cNvCxnSpPr>
              <p:nvPr/>
            </p:nvCxnSpPr>
            <p:spPr bwMode="auto">
              <a:xfrm>
                <a:off x="3281093" y="3102589"/>
                <a:ext cx="1656673"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47" name="Rectangle 11"/>
              <p:cNvSpPr>
                <a:spLocks noChangeArrowheads="1"/>
              </p:cNvSpPr>
              <p:nvPr/>
            </p:nvSpPr>
            <p:spPr bwMode="auto">
              <a:xfrm>
                <a:off x="5843347" y="2854658"/>
                <a:ext cx="2058707" cy="1160060"/>
              </a:xfrm>
              <a:prstGeom prst="rect">
                <a:avLst/>
              </a:prstGeom>
              <a:solidFill>
                <a:schemeClr val="bg1"/>
              </a:solidFill>
              <a:ln w="9525" algn="ctr">
                <a:solidFill>
                  <a:schemeClr val="tx1"/>
                </a:solidFill>
                <a:round/>
                <a:headEnd/>
                <a:tailEnd/>
              </a:ln>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400"/>
                  <a:t>Lecturer</a:t>
                </a:r>
              </a:p>
              <a:p>
                <a:r>
                  <a:rPr lang="en-GB" altLang="en-US" sz="1400"/>
                  <a:t>Name</a:t>
                </a:r>
              </a:p>
              <a:p>
                <a:r>
                  <a:rPr lang="en-GB" altLang="en-US" sz="1400"/>
                  <a:t>Address</a:t>
                </a:r>
              </a:p>
              <a:p>
                <a:r>
                  <a:rPr lang="en-GB" altLang="en-US" sz="1400"/>
                  <a:t>Research</a:t>
                </a:r>
              </a:p>
              <a:p>
                <a:r>
                  <a:rPr lang="en-GB" altLang="en-US" sz="1400"/>
                  <a:t>Qualification</a:t>
                </a:r>
              </a:p>
            </p:txBody>
          </p:sp>
          <p:cxnSp>
            <p:nvCxnSpPr>
              <p:cNvPr id="22548" name="Straight Connector 12"/>
              <p:cNvCxnSpPr>
                <a:cxnSpLocks noChangeShapeType="1"/>
              </p:cNvCxnSpPr>
              <p:nvPr/>
            </p:nvCxnSpPr>
            <p:spPr bwMode="auto">
              <a:xfrm>
                <a:off x="5840623" y="3102589"/>
                <a:ext cx="2058707"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9" name="Straight Connector 5"/>
              <p:cNvCxnSpPr>
                <a:cxnSpLocks noChangeShapeType="1"/>
                <a:stCxn id="22543" idx="3"/>
                <a:endCxn id="22545" idx="1"/>
              </p:cNvCxnSpPr>
              <p:nvPr/>
            </p:nvCxnSpPr>
            <p:spPr bwMode="auto">
              <a:xfrm>
                <a:off x="2429302" y="3434688"/>
                <a:ext cx="854515"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0" name="Straight Connector 6"/>
              <p:cNvCxnSpPr>
                <a:cxnSpLocks noChangeShapeType="1"/>
                <a:stCxn id="22545" idx="3"/>
                <a:endCxn id="22547" idx="1"/>
              </p:cNvCxnSpPr>
              <p:nvPr/>
            </p:nvCxnSpPr>
            <p:spPr bwMode="auto">
              <a:xfrm>
                <a:off x="4940490" y="3434688"/>
                <a:ext cx="902857"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51" name="TextBox 18"/>
              <p:cNvSpPr txBox="1">
                <a:spLocks noChangeArrowheads="1"/>
              </p:cNvSpPr>
              <p:nvPr/>
            </p:nvSpPr>
            <p:spPr bwMode="auto">
              <a:xfrm>
                <a:off x="5076967" y="3113965"/>
                <a:ext cx="6550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a:t>have</a:t>
                </a:r>
              </a:p>
            </p:txBody>
          </p:sp>
          <p:sp>
            <p:nvSpPr>
              <p:cNvPr id="22552" name="TextBox 19"/>
              <p:cNvSpPr txBox="1">
                <a:spLocks noChangeArrowheads="1"/>
              </p:cNvSpPr>
              <p:nvPr/>
            </p:nvSpPr>
            <p:spPr bwMode="auto">
              <a:xfrm>
                <a:off x="2530463" y="3118515"/>
                <a:ext cx="6550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a:t>require</a:t>
                </a:r>
              </a:p>
            </p:txBody>
          </p:sp>
        </p:grpSp>
        <p:sp>
          <p:nvSpPr>
            <p:cNvPr id="22533" name="Line 4"/>
            <p:cNvSpPr>
              <a:spLocks noChangeShapeType="1"/>
            </p:cNvSpPr>
            <p:nvPr/>
          </p:nvSpPr>
          <p:spPr bwMode="auto">
            <a:xfrm rot="-5400000">
              <a:off x="2334419" y="5309394"/>
              <a:ext cx="1524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4" name="Line 5"/>
            <p:cNvSpPr>
              <a:spLocks noChangeShapeType="1"/>
            </p:cNvSpPr>
            <p:nvPr/>
          </p:nvSpPr>
          <p:spPr bwMode="auto">
            <a:xfrm rot="-5400000">
              <a:off x="2391569" y="5309394"/>
              <a:ext cx="1524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cxnSp>
          <p:nvCxnSpPr>
            <p:cNvPr id="22535" name="AutoShape 8"/>
            <p:cNvCxnSpPr>
              <a:cxnSpLocks noChangeShapeType="1"/>
            </p:cNvCxnSpPr>
            <p:nvPr/>
          </p:nvCxnSpPr>
          <p:spPr bwMode="auto">
            <a:xfrm flipH="1">
              <a:off x="3041650" y="5156200"/>
              <a:ext cx="150813" cy="1555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536" name="AutoShape 9"/>
            <p:cNvCxnSpPr>
              <a:cxnSpLocks noChangeShapeType="1"/>
            </p:cNvCxnSpPr>
            <p:nvPr/>
          </p:nvCxnSpPr>
          <p:spPr bwMode="auto">
            <a:xfrm>
              <a:off x="3041650" y="5308600"/>
              <a:ext cx="166688" cy="1555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537" name="AutoShape 10"/>
            <p:cNvCxnSpPr>
              <a:cxnSpLocks noChangeShapeType="1"/>
            </p:cNvCxnSpPr>
            <p:nvPr/>
          </p:nvCxnSpPr>
          <p:spPr bwMode="auto">
            <a:xfrm>
              <a:off x="3040063" y="5202238"/>
              <a:ext cx="0" cy="2127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2538" name="Line 4"/>
            <p:cNvSpPr>
              <a:spLocks noChangeShapeType="1"/>
            </p:cNvSpPr>
            <p:nvPr/>
          </p:nvSpPr>
          <p:spPr bwMode="auto">
            <a:xfrm rot="-5400000">
              <a:off x="4888707" y="5325269"/>
              <a:ext cx="1524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9" name="Line 17"/>
            <p:cNvSpPr>
              <a:spLocks noChangeShapeType="1"/>
            </p:cNvSpPr>
            <p:nvPr/>
          </p:nvSpPr>
          <p:spPr bwMode="auto">
            <a:xfrm rot="16200000" flipV="1">
              <a:off x="5562600" y="5340351"/>
              <a:ext cx="200025"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40" name="Line 18"/>
            <p:cNvSpPr>
              <a:spLocks noChangeShapeType="1"/>
            </p:cNvSpPr>
            <p:nvPr/>
          </p:nvSpPr>
          <p:spPr bwMode="auto">
            <a:xfrm rot="-5400000" flipH="1" flipV="1">
              <a:off x="5576888" y="5154613"/>
              <a:ext cx="17145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cxnSp>
          <p:nvCxnSpPr>
            <p:cNvPr id="22541" name="AutoShape 10"/>
            <p:cNvCxnSpPr>
              <a:cxnSpLocks noChangeShapeType="1"/>
            </p:cNvCxnSpPr>
            <p:nvPr/>
          </p:nvCxnSpPr>
          <p:spPr bwMode="auto">
            <a:xfrm>
              <a:off x="5581650" y="5245100"/>
              <a:ext cx="0" cy="2127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2542" name="Line 5"/>
            <p:cNvSpPr>
              <a:spLocks noChangeShapeType="1"/>
            </p:cNvSpPr>
            <p:nvPr/>
          </p:nvSpPr>
          <p:spPr bwMode="auto">
            <a:xfrm rot="-5400000">
              <a:off x="4945857" y="5325269"/>
              <a:ext cx="1524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159409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6" descr="Noname.jpg"/>
          <p:cNvPicPr>
            <a:picLocks noGrp="1" noChangeAspect="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539552" y="1412875"/>
            <a:ext cx="8081962" cy="4862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title"/>
          </p:nvPr>
        </p:nvSpPr>
        <p:spPr/>
        <p:txBody>
          <a:bodyPr/>
          <a:lstStyle/>
          <a:p>
            <a:r>
              <a:rPr lang="en-US" altLang="en-US"/>
              <a:t>ERD</a:t>
            </a:r>
          </a:p>
        </p:txBody>
      </p:sp>
      <p:sp>
        <p:nvSpPr>
          <p:cNvPr id="23556" name="Rectangle 2"/>
          <p:cNvSpPr>
            <a:spLocks noGrp="1" noChangeArrowheads="1"/>
          </p:cNvSpPr>
          <p:nvPr>
            <p:ph type="ftr" sz="quarter" idx="10"/>
          </p:nvPr>
        </p:nvSpPr>
        <p:spPr>
          <a:xfrm>
            <a:off x="2195736" y="6400800"/>
            <a:ext cx="4191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dirty="0">
                <a:solidFill>
                  <a:schemeClr val="tx1"/>
                </a:solidFill>
                <a:latin typeface="Arial" panose="020B0604020202020204" pitchFamily="34" charset="0"/>
              </a:rPr>
              <a:t>© 2014 Pearson Education, Inc. Publishing as Prentice Hall</a:t>
            </a:r>
          </a:p>
        </p:txBody>
      </p:sp>
    </p:spTree>
    <p:extLst>
      <p:ext uri="{BB962C8B-B14F-4D97-AF65-F5344CB8AC3E}">
        <p14:creationId xmlns:p14="http://schemas.microsoft.com/office/powerpoint/2010/main" val="116599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381000"/>
            <a:ext cx="2484438" cy="1066800"/>
          </a:xfrm>
        </p:spPr>
        <p:txBody>
          <a:bodyPr/>
          <a:lstStyle/>
          <a:p>
            <a:r>
              <a:rPr lang="en-GB" altLang="en-US" dirty="0"/>
              <a:t>Activity</a:t>
            </a:r>
          </a:p>
        </p:txBody>
      </p:sp>
      <p:pic>
        <p:nvPicPr>
          <p:cNvPr id="2457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l="8601" t="37688" r="12309" b="11754"/>
          <a:stretch>
            <a:fillRect/>
          </a:stretch>
        </p:blipFill>
        <p:spPr bwMode="auto">
          <a:xfrm>
            <a:off x="53975" y="2265363"/>
            <a:ext cx="9037638"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Users\sst3kanize\AppData\Local\Microsoft\Windows\Temporary Internet Files\Content.IE5\L6G8I1FF\MC900383308[1].wmf"/>
          <p:cNvPicPr>
            <a:picLocks noChangeAspect="1" noChangeArrowheads="1"/>
          </p:cNvPicPr>
          <p:nvPr/>
        </p:nvPicPr>
        <p:blipFill>
          <a:blip r:embed="rId3"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373898" y="261059"/>
            <a:ext cx="2276856" cy="145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z="3600"/>
              <a:t>Recap from the previous lecture</a:t>
            </a:r>
          </a:p>
        </p:txBody>
      </p:sp>
      <p:sp>
        <p:nvSpPr>
          <p:cNvPr id="7171" name="Rectangle 3"/>
          <p:cNvSpPr>
            <a:spLocks noGrp="1" noChangeArrowheads="1"/>
          </p:cNvSpPr>
          <p:nvPr>
            <p:ph type="body" idx="1"/>
          </p:nvPr>
        </p:nvSpPr>
        <p:spPr>
          <a:xfrm>
            <a:off x="468313" y="3716338"/>
            <a:ext cx="8232775" cy="836612"/>
          </a:xfrm>
        </p:spPr>
        <p:txBody>
          <a:bodyPr/>
          <a:lstStyle/>
          <a:p>
            <a:pPr eaLnBrk="1" hangingPunct="1"/>
            <a:r>
              <a:rPr lang="en-US" altLang="en-US" sz="2200"/>
              <a:t>What is requirement? Describe by specifying the different types of requirements.</a:t>
            </a:r>
          </a:p>
        </p:txBody>
      </p:sp>
      <p:pic>
        <p:nvPicPr>
          <p:cNvPr id="4"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275856" y="1714498"/>
            <a:ext cx="2276856" cy="145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573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a:t>Answer to the class exercise</a:t>
            </a:r>
          </a:p>
        </p:txBody>
      </p:sp>
      <p:sp>
        <p:nvSpPr>
          <p:cNvPr id="25603" name="Rectangle 3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pic>
        <p:nvPicPr>
          <p:cNvPr id="25604" name="Picture 7"/>
          <p:cNvPicPr>
            <a:picLocks noChangeAspect="1" noChangeArrowheads="1"/>
          </p:cNvPicPr>
          <p:nvPr/>
        </p:nvPicPr>
        <p:blipFill>
          <a:blip r:embed="rId2">
            <a:extLst>
              <a:ext uri="{28A0092B-C50C-407E-A947-70E740481C1C}">
                <a14:useLocalDpi xmlns:a14="http://schemas.microsoft.com/office/drawing/2010/main" val="0"/>
              </a:ext>
            </a:extLst>
          </a:blip>
          <a:srcRect l="19031" t="30223" r="30457" b="15485"/>
          <a:stretch>
            <a:fillRect/>
          </a:stretch>
        </p:blipFill>
        <p:spPr bwMode="auto">
          <a:xfrm>
            <a:off x="1763688" y="1556792"/>
            <a:ext cx="5453063"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35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99393" y="258762"/>
            <a:ext cx="8305800" cy="506413"/>
          </a:xfrm>
        </p:spPr>
        <p:txBody>
          <a:bodyPr/>
          <a:lstStyle/>
          <a:p>
            <a:r>
              <a:rPr lang="en-GB" altLang="en-US"/>
              <a:t>Designing an ERD</a:t>
            </a:r>
          </a:p>
        </p:txBody>
      </p:sp>
      <p:sp>
        <p:nvSpPr>
          <p:cNvPr id="26627" name="Content Placeholder 2"/>
          <p:cNvSpPr>
            <a:spLocks noGrp="1"/>
          </p:cNvSpPr>
          <p:nvPr>
            <p:ph idx="1"/>
          </p:nvPr>
        </p:nvSpPr>
        <p:spPr>
          <a:xfrm>
            <a:off x="179512" y="1352327"/>
            <a:ext cx="8305800" cy="4896073"/>
          </a:xfrm>
        </p:spPr>
        <p:txBody>
          <a:bodyPr>
            <a:normAutofit/>
          </a:bodyPr>
          <a:lstStyle/>
          <a:p>
            <a:pPr lvl="1" eaLnBrk="1" hangingPunct="1"/>
            <a:r>
              <a:rPr lang="en-US" altLang="en-US" sz="2000" dirty="0"/>
              <a:t>What are subjects/objects of the business?</a:t>
            </a:r>
          </a:p>
          <a:p>
            <a:pPr lvl="2" eaLnBrk="1" hangingPunct="1"/>
            <a:r>
              <a:rPr lang="en-US" altLang="en-US" dirty="0">
                <a:sym typeface="Wingdings" panose="05000000000000000000" pitchFamily="2" charset="2"/>
              </a:rPr>
              <a:t>Data entities and descriptions</a:t>
            </a:r>
          </a:p>
          <a:p>
            <a:pPr lvl="1" eaLnBrk="1" hangingPunct="1"/>
            <a:r>
              <a:rPr lang="en-US" altLang="en-US" sz="2000" dirty="0"/>
              <a:t>What unique characteristics distinguish between subjects/objects of the same type?</a:t>
            </a:r>
          </a:p>
          <a:p>
            <a:pPr lvl="2" eaLnBrk="1" hangingPunct="1"/>
            <a:r>
              <a:rPr lang="en-US" altLang="en-US" dirty="0">
                <a:sym typeface="Wingdings" panose="05000000000000000000" pitchFamily="2" charset="2"/>
              </a:rPr>
              <a:t>Primary keys</a:t>
            </a:r>
            <a:endParaRPr lang="en-US" altLang="en-US" dirty="0"/>
          </a:p>
          <a:p>
            <a:pPr lvl="1" eaLnBrk="1" hangingPunct="1"/>
            <a:r>
              <a:rPr lang="en-US" altLang="en-US" sz="2000" dirty="0"/>
              <a:t>What characteristics describe each subject/object?</a:t>
            </a:r>
          </a:p>
          <a:p>
            <a:pPr lvl="2" eaLnBrk="1" hangingPunct="1"/>
            <a:r>
              <a:rPr lang="en-US" altLang="en-US" dirty="0">
                <a:sym typeface="Wingdings" panose="05000000000000000000" pitchFamily="2" charset="2"/>
              </a:rPr>
              <a:t>Attributes and secondary keys</a:t>
            </a:r>
          </a:p>
          <a:p>
            <a:pPr lvl="1" eaLnBrk="1" hangingPunct="1"/>
            <a:r>
              <a:rPr lang="en-US" altLang="en-US" sz="2000" dirty="0"/>
              <a:t>How do you use the data?</a:t>
            </a:r>
          </a:p>
          <a:p>
            <a:pPr lvl="2" eaLnBrk="1" hangingPunct="1"/>
            <a:r>
              <a:rPr lang="en-US" altLang="en-US" dirty="0">
                <a:sym typeface="Wingdings" panose="05000000000000000000" pitchFamily="2" charset="2"/>
              </a:rPr>
              <a:t>Security controls and user access privileges</a:t>
            </a:r>
            <a:endParaRPr lang="en-US" altLang="en-US" dirty="0"/>
          </a:p>
          <a:p>
            <a:pPr lvl="1" eaLnBrk="1" hangingPunct="1"/>
            <a:r>
              <a:rPr lang="en-US" altLang="en-US" sz="2000" dirty="0"/>
              <a:t>Over what period of time are you interested in the data?</a:t>
            </a:r>
          </a:p>
          <a:p>
            <a:pPr lvl="2" eaLnBrk="1" hangingPunct="1"/>
            <a:r>
              <a:rPr lang="en-US" altLang="en-US" dirty="0">
                <a:sym typeface="Wingdings" panose="05000000000000000000" pitchFamily="2" charset="2"/>
              </a:rPr>
              <a:t>Cardinality and time dimensions</a:t>
            </a:r>
          </a:p>
          <a:p>
            <a:pPr marL="0" indent="0">
              <a:buNone/>
            </a:pPr>
            <a:endParaRPr lang="en-GB" altLang="en-US" dirty="0"/>
          </a:p>
        </p:txBody>
      </p:sp>
      <p:sp>
        <p:nvSpPr>
          <p:cNvPr id="26628" name="Rectangle 2"/>
          <p:cNvSpPr>
            <a:spLocks noGrp="1" noChangeArrowheads="1"/>
          </p:cNvSpPr>
          <p:nvPr>
            <p:ph type="ftr" sz="quarter" idx="10"/>
          </p:nvPr>
        </p:nvSpPr>
        <p:spPr>
          <a:xfrm>
            <a:off x="2590800" y="6356176"/>
            <a:ext cx="4191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dirty="0">
                <a:solidFill>
                  <a:schemeClr val="tx1"/>
                </a:solidFill>
                <a:latin typeface="Arial" panose="020B0604020202020204" pitchFamily="34" charset="0"/>
              </a:rPr>
              <a:t>© 2014 Pearson Education, Inc. Publishing as Prentice Hall</a:t>
            </a:r>
          </a:p>
        </p:txBody>
      </p:sp>
    </p:spTree>
    <p:extLst>
      <p:ext uri="{BB962C8B-B14F-4D97-AF65-F5344CB8AC3E}">
        <p14:creationId xmlns:p14="http://schemas.microsoft.com/office/powerpoint/2010/main" val="2056704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2725" y="1931193"/>
            <a:ext cx="2827338" cy="2606675"/>
          </a:xfrm>
        </p:spPr>
        <p:txBody>
          <a:bodyPr/>
          <a:lstStyle/>
          <a:p>
            <a:r>
              <a:rPr lang="en-GB" altLang="en-US" sz="2000" dirty="0"/>
              <a:t>Elements of </a:t>
            </a:r>
            <a:r>
              <a:rPr lang="en-GB" altLang="en-US" sz="2000" dirty="0" err="1"/>
              <a:t>ERD</a:t>
            </a:r>
            <a:r>
              <a:rPr lang="en-GB" altLang="en-US" sz="2000" dirty="0"/>
              <a:t>:</a:t>
            </a:r>
            <a:br>
              <a:rPr lang="en-GB" altLang="en-US" sz="2000" dirty="0"/>
            </a:br>
            <a:br>
              <a:rPr lang="en-GB" altLang="en-US" sz="2000" dirty="0"/>
            </a:br>
            <a:r>
              <a:rPr lang="en-GB" altLang="en-US" sz="2000" dirty="0"/>
              <a:t>Entity</a:t>
            </a:r>
            <a:br>
              <a:rPr lang="en-GB" altLang="en-US" sz="2000" dirty="0"/>
            </a:br>
            <a:r>
              <a:rPr lang="en-GB" altLang="en-US" sz="2000" dirty="0"/>
              <a:t>Attribute</a:t>
            </a:r>
            <a:br>
              <a:rPr lang="en-GB" altLang="en-US" sz="2000" dirty="0"/>
            </a:br>
            <a:r>
              <a:rPr lang="en-GB" altLang="en-US" sz="2000" dirty="0"/>
              <a:t>Relationship</a:t>
            </a:r>
          </a:p>
        </p:txBody>
      </p:sp>
      <p:pic>
        <p:nvPicPr>
          <p:cNvPr id="27651" name="Picture 2" descr="fig_06_02"/>
          <p:cNvPicPr preferRelativeResize="0">
            <a:picLocks noGrp="1" noChangeAspect="1" noChangeArrowheads="1"/>
          </p:cNvPicPr>
          <p:nvPr>
            <p:ph idx="1"/>
            <p:custDataLst>
              <p:tags r:id="rId1"/>
            </p:custDataLst>
          </p:nvPr>
        </p:nvPicPr>
        <p:blipFill>
          <a:blip r:embed="rId3" cstate="email">
            <a:extLst>
              <a:ext uri="{28A0092B-C50C-407E-A947-70E740481C1C}">
                <a14:useLocalDpi xmlns:a14="http://schemas.microsoft.com/office/drawing/2010/main" val="0"/>
              </a:ext>
            </a:extLst>
          </a:blip>
          <a:srcRect/>
          <a:stretch>
            <a:fillRect/>
          </a:stretch>
        </p:blipFill>
        <p:spPr>
          <a:xfrm>
            <a:off x="3040063" y="519113"/>
            <a:ext cx="5659437" cy="5430837"/>
          </a:xfrm>
        </p:spPr>
      </p:pic>
    </p:spTree>
    <p:extLst>
      <p:ext uri="{BB962C8B-B14F-4D97-AF65-F5344CB8AC3E}">
        <p14:creationId xmlns:p14="http://schemas.microsoft.com/office/powerpoint/2010/main" val="3017451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Noname.gif"/>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39775" y="900113"/>
            <a:ext cx="7267575"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381000" y="271463"/>
            <a:ext cx="8305800" cy="533400"/>
          </a:xfrm>
          <a:prstGeom prst="rect">
            <a:avLst/>
          </a:prstGeom>
        </p:spPr>
        <p:txBody>
          <a:bodyPr/>
          <a:lstStyle>
            <a:lvl1pPr algn="l" rtl="0" eaLnBrk="0" fontAlgn="base" hangingPunct="0">
              <a:spcBef>
                <a:spcPct val="0"/>
              </a:spcBef>
              <a:spcAft>
                <a:spcPct val="0"/>
              </a:spcAft>
              <a:defRPr sz="2400">
                <a:solidFill>
                  <a:srgbClr val="004D75"/>
                </a:solidFill>
                <a:latin typeface="+mj-lt"/>
                <a:ea typeface="+mj-ea"/>
                <a:cs typeface="+mj-cs"/>
              </a:defRPr>
            </a:lvl1pPr>
            <a:lvl2pPr algn="l" rtl="0" eaLnBrk="0" fontAlgn="base" hangingPunct="0">
              <a:spcBef>
                <a:spcPct val="0"/>
              </a:spcBef>
              <a:spcAft>
                <a:spcPct val="0"/>
              </a:spcAft>
              <a:defRPr sz="2400">
                <a:solidFill>
                  <a:srgbClr val="004D75"/>
                </a:solidFill>
                <a:latin typeface="Verdana" pitchFamily="34" charset="0"/>
              </a:defRPr>
            </a:lvl2pPr>
            <a:lvl3pPr algn="l" rtl="0" eaLnBrk="0" fontAlgn="base" hangingPunct="0">
              <a:spcBef>
                <a:spcPct val="0"/>
              </a:spcBef>
              <a:spcAft>
                <a:spcPct val="0"/>
              </a:spcAft>
              <a:defRPr sz="2400">
                <a:solidFill>
                  <a:srgbClr val="004D75"/>
                </a:solidFill>
                <a:latin typeface="Verdana" pitchFamily="34" charset="0"/>
              </a:defRPr>
            </a:lvl3pPr>
            <a:lvl4pPr algn="l" rtl="0" eaLnBrk="0" fontAlgn="base" hangingPunct="0">
              <a:spcBef>
                <a:spcPct val="0"/>
              </a:spcBef>
              <a:spcAft>
                <a:spcPct val="0"/>
              </a:spcAft>
              <a:defRPr sz="2400">
                <a:solidFill>
                  <a:srgbClr val="004D75"/>
                </a:solidFill>
                <a:latin typeface="Verdana" pitchFamily="34" charset="0"/>
              </a:defRPr>
            </a:lvl4pPr>
            <a:lvl5pPr algn="l" rtl="0" eaLnBrk="0" fontAlgn="base" hangingPunct="0">
              <a:spcBef>
                <a:spcPct val="0"/>
              </a:spcBef>
              <a:spcAft>
                <a:spcPct val="0"/>
              </a:spcAft>
              <a:defRPr sz="24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a:lstStyle>
          <a:p>
            <a:pPr algn="ctr">
              <a:defRPr/>
            </a:pPr>
            <a:r>
              <a:rPr lang="en-US" kern="0" dirty="0"/>
              <a:t>ERD notation</a:t>
            </a:r>
          </a:p>
        </p:txBody>
      </p:sp>
      <p:sp>
        <p:nvSpPr>
          <p:cNvPr id="28676" name="Rectangle 2"/>
          <p:cNvSpPr>
            <a:spLocks noGrp="1" noChangeArrowheads="1"/>
          </p:cNvSpPr>
          <p:nvPr>
            <p:ph type="ftr" sz="quarter" idx="10"/>
          </p:nvPr>
        </p:nvSpPr>
        <p:spPr>
          <a:xfrm>
            <a:off x="2590800" y="6248400"/>
            <a:ext cx="4191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US" altLang="en-US" sz="1400">
                <a:solidFill>
                  <a:schemeClr val="tx1"/>
                </a:solidFill>
                <a:latin typeface="Arial" panose="020B0604020202020204" pitchFamily="34" charset="0"/>
              </a:rPr>
              <a:t>© 2014 Pearson Education, Inc. Publishing as Prentice Hall</a:t>
            </a:r>
          </a:p>
        </p:txBody>
      </p:sp>
    </p:spTree>
    <p:extLst>
      <p:ext uri="{BB962C8B-B14F-4D97-AF65-F5344CB8AC3E}">
        <p14:creationId xmlns:p14="http://schemas.microsoft.com/office/powerpoint/2010/main" val="78812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_06_09"/>
          <p:cNvPicPr preferRelativeResize="0">
            <a:picLocks noChangeAspect="1" noChangeArrowheads="1"/>
          </p:cNvPicPr>
          <p:nvPr>
            <p:custDataLst>
              <p:tags r:id="rId1"/>
            </p:custDataLst>
          </p:nvPr>
        </p:nvPicPr>
        <p:blipFill>
          <a:blip r:embed="rId3" cstate="email">
            <a:extLst>
              <a:ext uri="{28A0092B-C50C-407E-A947-70E740481C1C}">
                <a14:useLocalDpi xmlns:a14="http://schemas.microsoft.com/office/drawing/2010/main" val="0"/>
              </a:ext>
            </a:extLst>
          </a:blip>
          <a:srcRect/>
          <a:stretch>
            <a:fillRect/>
          </a:stretch>
        </p:blipFill>
        <p:spPr bwMode="auto">
          <a:xfrm>
            <a:off x="488950" y="379413"/>
            <a:ext cx="8205788" cy="568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362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lstStyle/>
          <a:p>
            <a:r>
              <a:rPr lang="en-GB" altLang="en-US"/>
              <a:t>Dennis, A., and Wixom, B. H, “Systems Analysis and Design”, 5th  Edition, John Wiley &amp; Sons (2013), Chapter Six.</a:t>
            </a:r>
          </a:p>
          <a:p>
            <a:r>
              <a:rPr lang="en-GB" altLang="en-US"/>
              <a:t>Hoffer, J. A., George, J. F., Valacich J. S., “Modern Systems Analysis and Design”, 7th Edition, Pearson Education. Chapter Eight.</a:t>
            </a:r>
          </a:p>
        </p:txBody>
      </p:sp>
      <p:sp>
        <p:nvSpPr>
          <p:cNvPr id="30722" name="Rectangle 2"/>
          <p:cNvSpPr>
            <a:spLocks noGrp="1" noChangeArrowheads="1"/>
          </p:cNvSpPr>
          <p:nvPr>
            <p:ph type="title"/>
          </p:nvPr>
        </p:nvSpPr>
        <p:spPr/>
        <p:txBody>
          <a:bodyPr/>
          <a:lstStyle/>
          <a:p>
            <a:r>
              <a:rPr lang="en-GB" altLang="en-US"/>
              <a:t>References</a:t>
            </a:r>
          </a:p>
        </p:txBody>
      </p:sp>
    </p:spTree>
    <p:extLst>
      <p:ext uri="{BB962C8B-B14F-4D97-AF65-F5344CB8AC3E}">
        <p14:creationId xmlns:p14="http://schemas.microsoft.com/office/powerpoint/2010/main" val="24587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a:t>Requirement</a:t>
            </a:r>
          </a:p>
        </p:txBody>
      </p:sp>
      <p:sp>
        <p:nvSpPr>
          <p:cNvPr id="8195" name="Content Placeholder 2"/>
          <p:cNvSpPr>
            <a:spLocks noGrp="1"/>
          </p:cNvSpPr>
          <p:nvPr>
            <p:ph idx="1"/>
          </p:nvPr>
        </p:nvSpPr>
        <p:spPr>
          <a:xfrm>
            <a:off x="381000" y="1447800"/>
            <a:ext cx="8305800" cy="3392488"/>
          </a:xfrm>
        </p:spPr>
        <p:txBody>
          <a:bodyPr>
            <a:normAutofit fontScale="92500" lnSpcReduction="20000"/>
          </a:bodyPr>
          <a:lstStyle/>
          <a:p>
            <a:r>
              <a:rPr lang="en-GB" altLang="en-US"/>
              <a:t>A requirement is an statement of what the system must do or what characteristics it needs to have. During a systems development project, requirements will be created that describe:</a:t>
            </a:r>
          </a:p>
          <a:p>
            <a:pPr lvl="1"/>
            <a:r>
              <a:rPr lang="en-GB" altLang="en-US"/>
              <a:t>What the business needs (business requirement);</a:t>
            </a:r>
          </a:p>
          <a:p>
            <a:pPr lvl="1"/>
            <a:r>
              <a:rPr lang="en-GB" altLang="en-US"/>
              <a:t>What the users need to do (user requirements);</a:t>
            </a:r>
          </a:p>
          <a:p>
            <a:pPr lvl="1"/>
            <a:r>
              <a:rPr lang="en-GB" altLang="en-US"/>
              <a:t>What the software should do (functional requirements);</a:t>
            </a:r>
          </a:p>
          <a:p>
            <a:pPr lvl="1"/>
            <a:r>
              <a:rPr lang="en-GB" altLang="en-US"/>
              <a:t>What characteristics the system should have (non-functional requirements);</a:t>
            </a:r>
          </a:p>
          <a:p>
            <a:pPr lvl="1"/>
            <a:r>
              <a:rPr lang="en-GB" altLang="en-US"/>
              <a:t>How the system should be built (system requirements).</a:t>
            </a:r>
          </a:p>
        </p:txBody>
      </p:sp>
    </p:spTree>
    <p:extLst>
      <p:ext uri="{BB962C8B-B14F-4D97-AF65-F5344CB8AC3E}">
        <p14:creationId xmlns:p14="http://schemas.microsoft.com/office/powerpoint/2010/main" val="32962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468313" y="2360613"/>
            <a:ext cx="8232775" cy="2671762"/>
          </a:xfrm>
        </p:spPr>
        <p:txBody>
          <a:bodyPr/>
          <a:lstStyle/>
          <a:p>
            <a:pPr eaLnBrk="1" hangingPunct="1"/>
            <a:r>
              <a:rPr lang="en-US" altLang="en-US" sz="2400" i="1"/>
              <a:t>Review the Amazon.com Web site. Create a list of </a:t>
            </a:r>
            <a:r>
              <a:rPr lang="en-US" altLang="en-US" sz="2400" b="1" i="1"/>
              <a:t>functional requirements </a:t>
            </a:r>
            <a:r>
              <a:rPr lang="en-US" altLang="en-US" sz="2400" i="1"/>
              <a:t>that the system meets.  What different kinds of </a:t>
            </a:r>
            <a:r>
              <a:rPr lang="en-US" altLang="en-US" sz="2400" b="1" i="1"/>
              <a:t>non-functional requirements</a:t>
            </a:r>
            <a:r>
              <a:rPr lang="en-US" altLang="en-US" sz="2400" i="1"/>
              <a:t> does the system meet?  Provide examples of each kind.</a:t>
            </a:r>
            <a:endParaRPr lang="en-GB" altLang="en-US" sz="2400"/>
          </a:p>
          <a:p>
            <a:pPr eaLnBrk="1" hangingPunct="1">
              <a:buFontTx/>
              <a:buNone/>
            </a:pPr>
            <a:endParaRPr lang="en-US" altLang="en-US" sz="2200"/>
          </a:p>
        </p:txBody>
      </p:sp>
      <p:pic>
        <p:nvPicPr>
          <p:cNvPr id="4"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275856" y="431609"/>
            <a:ext cx="2276856" cy="145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83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fontScale="77500" lnSpcReduction="20000"/>
          </a:bodyPr>
          <a:lstStyle/>
          <a:p>
            <a:pPr marL="0" indent="0">
              <a:buNone/>
            </a:pPr>
            <a:r>
              <a:rPr lang="en-US" altLang="en-US" b="1" u="sng" dirty="0"/>
              <a:t>Functional Requirements</a:t>
            </a:r>
          </a:p>
          <a:p>
            <a:r>
              <a:rPr lang="en-US" altLang="en-US" dirty="0"/>
              <a:t>The system </a:t>
            </a:r>
            <a:r>
              <a:rPr lang="en-US" altLang="en-US" b="1" dirty="0">
                <a:solidFill>
                  <a:srgbClr val="FF0000"/>
                </a:solidFill>
              </a:rPr>
              <a:t>should</a:t>
            </a:r>
            <a:r>
              <a:rPr lang="en-US" altLang="en-US" dirty="0"/>
              <a:t> :</a:t>
            </a:r>
          </a:p>
          <a:p>
            <a:pPr lvl="1"/>
            <a:r>
              <a:rPr lang="en-US" altLang="en-US" dirty="0"/>
              <a:t>enable user to find item(s) based on variety of item characteristics</a:t>
            </a:r>
            <a:endParaRPr lang="en-GB" altLang="en-US" dirty="0"/>
          </a:p>
          <a:p>
            <a:pPr lvl="1"/>
            <a:r>
              <a:rPr lang="en-US" altLang="en-US" dirty="0"/>
              <a:t>enable user to look through items</a:t>
            </a:r>
            <a:endParaRPr lang="en-GB" altLang="en-US" dirty="0"/>
          </a:p>
          <a:p>
            <a:pPr lvl="1"/>
            <a:r>
              <a:rPr lang="en-US" altLang="en-US" dirty="0"/>
              <a:t>enable user to select and purchase items</a:t>
            </a:r>
            <a:endParaRPr lang="en-GB" altLang="en-US" dirty="0"/>
          </a:p>
          <a:p>
            <a:pPr lvl="1"/>
            <a:r>
              <a:rPr lang="en-US" altLang="en-US" dirty="0"/>
              <a:t>enable user to submit his/her comments on items and read other users' comments on items</a:t>
            </a:r>
            <a:endParaRPr lang="en-GB" altLang="en-US" dirty="0"/>
          </a:p>
          <a:p>
            <a:pPr lvl="1"/>
            <a:r>
              <a:rPr lang="en-US" altLang="en-US" dirty="0"/>
              <a:t>enable site to remember user's preferences based on previous use of the site and orders placed</a:t>
            </a:r>
            <a:endParaRPr lang="en-GB" altLang="en-US" dirty="0"/>
          </a:p>
          <a:p>
            <a:pPr lvl="1"/>
            <a:r>
              <a:rPr lang="en-US" altLang="en-US" dirty="0"/>
              <a:t>enable user to participate in registry (e.g., wedding, baby); enable users to search registries</a:t>
            </a:r>
            <a:endParaRPr lang="en-GB" altLang="en-US" dirty="0"/>
          </a:p>
          <a:p>
            <a:pPr lvl="1"/>
            <a:r>
              <a:rPr lang="en-US" altLang="en-US" dirty="0"/>
              <a:t>enable user to create and maintain a wish list of desired items; enable users to search a person's wish list for gift ideas.</a:t>
            </a:r>
            <a:endParaRPr lang="en-GB" altLang="en-US" dirty="0"/>
          </a:p>
          <a:p>
            <a:endParaRPr lang="en-GB" altLang="en-US" dirty="0"/>
          </a:p>
        </p:txBody>
      </p:sp>
      <p:sp>
        <p:nvSpPr>
          <p:cNvPr id="10242" name="Title 1"/>
          <p:cNvSpPr>
            <a:spLocks noGrp="1"/>
          </p:cNvSpPr>
          <p:nvPr>
            <p:ph type="title"/>
          </p:nvPr>
        </p:nvSpPr>
        <p:spPr/>
        <p:txBody>
          <a:bodyPr/>
          <a:lstStyle/>
          <a:p>
            <a:r>
              <a:rPr lang="en-GB" altLang="en-US"/>
              <a:t>Answer (1/2)</a:t>
            </a:r>
          </a:p>
        </p:txBody>
      </p:sp>
    </p:spTree>
    <p:extLst>
      <p:ext uri="{BB962C8B-B14F-4D97-AF65-F5344CB8AC3E}">
        <p14:creationId xmlns:p14="http://schemas.microsoft.com/office/powerpoint/2010/main" val="280207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pPr marL="0" indent="0">
              <a:buNone/>
            </a:pPr>
            <a:r>
              <a:rPr lang="en-US" altLang="en-US" b="1" u="sng" dirty="0"/>
              <a:t>Non-functional Requirements</a:t>
            </a:r>
          </a:p>
          <a:p>
            <a:endParaRPr lang="en-US" altLang="en-US" dirty="0"/>
          </a:p>
          <a:p>
            <a:r>
              <a:rPr lang="en-US" altLang="en-US" dirty="0"/>
              <a:t>Operational - the system should work on any web browser</a:t>
            </a:r>
            <a:endParaRPr lang="en-GB" altLang="en-US" dirty="0"/>
          </a:p>
          <a:p>
            <a:r>
              <a:rPr lang="en-US" altLang="en-US" dirty="0"/>
              <a:t>Performance - the system should be available 24/7/365.</a:t>
            </a:r>
            <a:endParaRPr lang="en-GB" altLang="en-US" dirty="0"/>
          </a:p>
          <a:p>
            <a:r>
              <a:rPr lang="en-US" altLang="en-US" dirty="0"/>
              <a:t>Security - the system enables registered customers to review their own accounts</a:t>
            </a:r>
            <a:endParaRPr lang="en-GB" altLang="en-US" dirty="0"/>
          </a:p>
          <a:p>
            <a:r>
              <a:rPr lang="en-US" altLang="en-US" dirty="0"/>
              <a:t>Cultural - the system exists in versions tailored to global users, e.g., French, Japanese, German, etc.</a:t>
            </a:r>
            <a:endParaRPr lang="en-GB" altLang="en-US" dirty="0"/>
          </a:p>
          <a:p>
            <a:endParaRPr lang="en-GB" altLang="en-US" dirty="0"/>
          </a:p>
        </p:txBody>
      </p:sp>
      <p:sp>
        <p:nvSpPr>
          <p:cNvPr id="11266" name="Title 1"/>
          <p:cNvSpPr>
            <a:spLocks noGrp="1"/>
          </p:cNvSpPr>
          <p:nvPr>
            <p:ph type="title"/>
          </p:nvPr>
        </p:nvSpPr>
        <p:spPr/>
        <p:txBody>
          <a:bodyPr/>
          <a:lstStyle/>
          <a:p>
            <a:r>
              <a:rPr lang="en-GB" altLang="en-US"/>
              <a:t>Answer (2/2)</a:t>
            </a:r>
          </a:p>
        </p:txBody>
      </p:sp>
    </p:spTree>
    <p:extLst>
      <p:ext uri="{BB962C8B-B14F-4D97-AF65-F5344CB8AC3E}">
        <p14:creationId xmlns:p14="http://schemas.microsoft.com/office/powerpoint/2010/main" val="5057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1"/>
          <p:cNvGrpSpPr>
            <a:grpSpLocks/>
          </p:cNvGrpSpPr>
          <p:nvPr/>
        </p:nvGrpSpPr>
        <p:grpSpPr bwMode="auto">
          <a:xfrm>
            <a:off x="315913" y="954088"/>
            <a:ext cx="8459787" cy="5043487"/>
            <a:chOff x="315913" y="954088"/>
            <a:chExt cx="8459787" cy="5043487"/>
          </a:xfrm>
        </p:grpSpPr>
        <p:graphicFrame>
          <p:nvGraphicFramePr>
            <p:cNvPr id="12292" name="Object 3">
              <a:hlinkClick r:id="" action="ppaction://ole?verb=0"/>
            </p:cNvPr>
            <p:cNvGraphicFramePr>
              <a:graphicFrameLocks/>
            </p:cNvGraphicFramePr>
            <p:nvPr/>
          </p:nvGraphicFramePr>
          <p:xfrm>
            <a:off x="6962775" y="1460500"/>
            <a:ext cx="971550" cy="1401763"/>
          </p:xfrm>
          <a:graphic>
            <a:graphicData uri="http://schemas.openxmlformats.org/presentationml/2006/ole">
              <mc:AlternateContent xmlns:mc="http://schemas.openxmlformats.org/markup-compatibility/2006">
                <mc:Choice xmlns:v="urn:schemas-microsoft-com:vml" Requires="v">
                  <p:oleObj name="Microsoft ClipArt Gallery" r:id="rId3" imgW="3429000" imgH="4953000" progId="MS_ClipArt_Gallery">
                    <p:embed/>
                  </p:oleObj>
                </mc:Choice>
                <mc:Fallback>
                  <p:oleObj name="Microsoft ClipArt Gallery" r:id="rId3" imgW="3429000" imgH="49530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75" y="1460500"/>
                          <a:ext cx="97155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4"/>
            <p:cNvSpPr>
              <a:spLocks noChangeArrowheads="1"/>
            </p:cNvSpPr>
            <p:nvPr/>
          </p:nvSpPr>
          <p:spPr bwMode="auto">
            <a:xfrm>
              <a:off x="469900" y="5295900"/>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algn="ctr" eaLnBrk="1" hangingPunct="1">
                <a:lnSpc>
                  <a:spcPct val="110000"/>
                </a:lnSpc>
                <a:spcBef>
                  <a:spcPct val="30000"/>
                </a:spcBef>
                <a:spcAft>
                  <a:spcPct val="20000"/>
                </a:spcAft>
              </a:pPr>
              <a:r>
                <a:rPr lang="en-US" altLang="en-US" sz="1800">
                  <a:solidFill>
                    <a:srgbClr val="C04C73"/>
                  </a:solidFill>
                </a:rPr>
                <a:t>Systems Analysis and Design is about getting people, processes and technology together to sort out the bit in the middle!</a:t>
              </a:r>
              <a:endParaRPr lang="en-US" altLang="en-US" sz="1800"/>
            </a:p>
          </p:txBody>
        </p:sp>
        <p:sp>
          <p:nvSpPr>
            <p:cNvPr id="12294" name="Freeform 5"/>
            <p:cNvSpPr>
              <a:spLocks/>
            </p:cNvSpPr>
            <p:nvPr/>
          </p:nvSpPr>
          <p:spPr bwMode="auto">
            <a:xfrm>
              <a:off x="2786063" y="1422400"/>
              <a:ext cx="4403725" cy="3810000"/>
            </a:xfrm>
            <a:custGeom>
              <a:avLst/>
              <a:gdLst>
                <a:gd name="T0" fmla="*/ 2147483647 w 3580"/>
                <a:gd name="T1" fmla="*/ 2147483647 h 2144"/>
                <a:gd name="T2" fmla="*/ 2147483647 w 3580"/>
                <a:gd name="T3" fmla="*/ 2147483647 h 2144"/>
                <a:gd name="T4" fmla="*/ 2147483647 w 3580"/>
                <a:gd name="T5" fmla="*/ 2147483647 h 2144"/>
                <a:gd name="T6" fmla="*/ 2147483647 w 3580"/>
                <a:gd name="T7" fmla="*/ 2147483647 h 2144"/>
                <a:gd name="T8" fmla="*/ 2147483647 w 3580"/>
                <a:gd name="T9" fmla="*/ 2147483647 h 2144"/>
                <a:gd name="T10" fmla="*/ 2147483647 w 3580"/>
                <a:gd name="T11" fmla="*/ 2147483647 h 2144"/>
                <a:gd name="T12" fmla="*/ 2147483647 w 3580"/>
                <a:gd name="T13" fmla="*/ 2147483647 h 2144"/>
                <a:gd name="T14" fmla="*/ 2147483647 w 3580"/>
                <a:gd name="T15" fmla="*/ 2147483647 h 2144"/>
                <a:gd name="T16" fmla="*/ 2147483647 w 3580"/>
                <a:gd name="T17" fmla="*/ 2147483647 h 2144"/>
                <a:gd name="T18" fmla="*/ 2147483647 w 3580"/>
                <a:gd name="T19" fmla="*/ 2147483647 h 2144"/>
                <a:gd name="T20" fmla="*/ 2147483647 w 3580"/>
                <a:gd name="T21" fmla="*/ 2147483647 h 2144"/>
                <a:gd name="T22" fmla="*/ 2147483647 w 3580"/>
                <a:gd name="T23" fmla="*/ 2147483647 h 2144"/>
                <a:gd name="T24" fmla="*/ 2147483647 w 3580"/>
                <a:gd name="T25" fmla="*/ 2147483647 h 2144"/>
                <a:gd name="T26" fmla="*/ 2147483647 w 3580"/>
                <a:gd name="T27" fmla="*/ 2147483647 h 2144"/>
                <a:gd name="T28" fmla="*/ 2147483647 w 3580"/>
                <a:gd name="T29" fmla="*/ 2147483647 h 2144"/>
                <a:gd name="T30" fmla="*/ 2147483647 w 3580"/>
                <a:gd name="T31" fmla="*/ 2147483647 h 2144"/>
                <a:gd name="T32" fmla="*/ 2147483647 w 3580"/>
                <a:gd name="T33" fmla="*/ 2147483647 h 2144"/>
                <a:gd name="T34" fmla="*/ 2147483647 w 3580"/>
                <a:gd name="T35" fmla="*/ 2147483647 h 2144"/>
                <a:gd name="T36" fmla="*/ 2147483647 w 3580"/>
                <a:gd name="T37" fmla="*/ 2147483647 h 2144"/>
                <a:gd name="T38" fmla="*/ 2147483647 w 3580"/>
                <a:gd name="T39" fmla="*/ 2147483647 h 2144"/>
                <a:gd name="T40" fmla="*/ 2147483647 w 3580"/>
                <a:gd name="T41" fmla="*/ 2147483647 h 2144"/>
                <a:gd name="T42" fmla="*/ 2147483647 w 3580"/>
                <a:gd name="T43" fmla="*/ 2147483647 h 2144"/>
                <a:gd name="T44" fmla="*/ 2147483647 w 3580"/>
                <a:gd name="T45" fmla="*/ 2147483647 h 2144"/>
                <a:gd name="T46" fmla="*/ 2147483647 w 3580"/>
                <a:gd name="T47" fmla="*/ 2147483647 h 2144"/>
                <a:gd name="T48" fmla="*/ 2147483647 w 3580"/>
                <a:gd name="T49" fmla="*/ 2147483647 h 2144"/>
                <a:gd name="T50" fmla="*/ 2147483647 w 3580"/>
                <a:gd name="T51" fmla="*/ 2147483647 h 2144"/>
                <a:gd name="T52" fmla="*/ 2147483647 w 3580"/>
                <a:gd name="T53" fmla="*/ 2147483647 h 2144"/>
                <a:gd name="T54" fmla="*/ 2147483647 w 3580"/>
                <a:gd name="T55" fmla="*/ 2147483647 h 2144"/>
                <a:gd name="T56" fmla="*/ 2147483647 w 3580"/>
                <a:gd name="T57" fmla="*/ 2147483647 h 2144"/>
                <a:gd name="T58" fmla="*/ 2147483647 w 3580"/>
                <a:gd name="T59" fmla="*/ 2147483647 h 2144"/>
                <a:gd name="T60" fmla="*/ 2147483647 w 3580"/>
                <a:gd name="T61" fmla="*/ 2147483647 h 2144"/>
                <a:gd name="T62" fmla="*/ 0 w 3580"/>
                <a:gd name="T63" fmla="*/ 2147483647 h 2144"/>
                <a:gd name="T64" fmla="*/ 2147483647 w 3580"/>
                <a:gd name="T65" fmla="*/ 2147483647 h 2144"/>
                <a:gd name="T66" fmla="*/ 2147483647 w 3580"/>
                <a:gd name="T67" fmla="*/ 2147483647 h 2144"/>
                <a:gd name="T68" fmla="*/ 2147483647 w 3580"/>
                <a:gd name="T69" fmla="*/ 2147483647 h 2144"/>
                <a:gd name="T70" fmla="*/ 2147483647 w 3580"/>
                <a:gd name="T71" fmla="*/ 2147483647 h 21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580" h="2144">
                  <a:moveTo>
                    <a:pt x="272" y="1072"/>
                  </a:moveTo>
                  <a:cubicBezTo>
                    <a:pt x="267" y="1053"/>
                    <a:pt x="266" y="1033"/>
                    <a:pt x="256" y="1016"/>
                  </a:cubicBezTo>
                  <a:cubicBezTo>
                    <a:pt x="244" y="997"/>
                    <a:pt x="224" y="984"/>
                    <a:pt x="208" y="968"/>
                  </a:cubicBezTo>
                  <a:cubicBezTo>
                    <a:pt x="199" y="959"/>
                    <a:pt x="194" y="945"/>
                    <a:pt x="184" y="936"/>
                  </a:cubicBezTo>
                  <a:cubicBezTo>
                    <a:pt x="136" y="893"/>
                    <a:pt x="109" y="882"/>
                    <a:pt x="72" y="832"/>
                  </a:cubicBezTo>
                  <a:cubicBezTo>
                    <a:pt x="63" y="794"/>
                    <a:pt x="45" y="766"/>
                    <a:pt x="32" y="728"/>
                  </a:cubicBezTo>
                  <a:cubicBezTo>
                    <a:pt x="29" y="720"/>
                    <a:pt x="24" y="704"/>
                    <a:pt x="24" y="704"/>
                  </a:cubicBezTo>
                  <a:cubicBezTo>
                    <a:pt x="34" y="618"/>
                    <a:pt x="49" y="574"/>
                    <a:pt x="96" y="504"/>
                  </a:cubicBezTo>
                  <a:cubicBezTo>
                    <a:pt x="136" y="444"/>
                    <a:pt x="40" y="528"/>
                    <a:pt x="136" y="432"/>
                  </a:cubicBezTo>
                  <a:cubicBezTo>
                    <a:pt x="161" y="407"/>
                    <a:pt x="183" y="389"/>
                    <a:pt x="216" y="376"/>
                  </a:cubicBezTo>
                  <a:cubicBezTo>
                    <a:pt x="232" y="370"/>
                    <a:pt x="264" y="360"/>
                    <a:pt x="264" y="360"/>
                  </a:cubicBezTo>
                  <a:cubicBezTo>
                    <a:pt x="296" y="328"/>
                    <a:pt x="326" y="326"/>
                    <a:pt x="368" y="312"/>
                  </a:cubicBezTo>
                  <a:cubicBezTo>
                    <a:pt x="437" y="315"/>
                    <a:pt x="507" y="322"/>
                    <a:pt x="576" y="320"/>
                  </a:cubicBezTo>
                  <a:cubicBezTo>
                    <a:pt x="593" y="319"/>
                    <a:pt x="608" y="309"/>
                    <a:pt x="624" y="304"/>
                  </a:cubicBezTo>
                  <a:cubicBezTo>
                    <a:pt x="632" y="301"/>
                    <a:pt x="648" y="296"/>
                    <a:pt x="648" y="296"/>
                  </a:cubicBezTo>
                  <a:cubicBezTo>
                    <a:pt x="679" y="250"/>
                    <a:pt x="658" y="280"/>
                    <a:pt x="712" y="208"/>
                  </a:cubicBezTo>
                  <a:cubicBezTo>
                    <a:pt x="746" y="162"/>
                    <a:pt x="713" y="206"/>
                    <a:pt x="736" y="160"/>
                  </a:cubicBezTo>
                  <a:cubicBezTo>
                    <a:pt x="760" y="113"/>
                    <a:pt x="807" y="84"/>
                    <a:pt x="856" y="72"/>
                  </a:cubicBezTo>
                  <a:cubicBezTo>
                    <a:pt x="908" y="33"/>
                    <a:pt x="969" y="16"/>
                    <a:pt x="1032" y="0"/>
                  </a:cubicBezTo>
                  <a:cubicBezTo>
                    <a:pt x="1101" y="3"/>
                    <a:pt x="1171" y="4"/>
                    <a:pt x="1240" y="8"/>
                  </a:cubicBezTo>
                  <a:cubicBezTo>
                    <a:pt x="1250" y="9"/>
                    <a:pt x="1300" y="20"/>
                    <a:pt x="1312" y="24"/>
                  </a:cubicBezTo>
                  <a:cubicBezTo>
                    <a:pt x="1328" y="29"/>
                    <a:pt x="1360" y="40"/>
                    <a:pt x="1360" y="40"/>
                  </a:cubicBezTo>
                  <a:cubicBezTo>
                    <a:pt x="1401" y="70"/>
                    <a:pt x="1422" y="108"/>
                    <a:pt x="1472" y="120"/>
                  </a:cubicBezTo>
                  <a:cubicBezTo>
                    <a:pt x="1517" y="150"/>
                    <a:pt x="1567" y="136"/>
                    <a:pt x="1616" y="120"/>
                  </a:cubicBezTo>
                  <a:cubicBezTo>
                    <a:pt x="1658" y="88"/>
                    <a:pt x="1694" y="80"/>
                    <a:pt x="1744" y="72"/>
                  </a:cubicBezTo>
                  <a:cubicBezTo>
                    <a:pt x="1787" y="75"/>
                    <a:pt x="1829" y="76"/>
                    <a:pt x="1872" y="80"/>
                  </a:cubicBezTo>
                  <a:cubicBezTo>
                    <a:pt x="1880" y="81"/>
                    <a:pt x="1888" y="86"/>
                    <a:pt x="1896" y="88"/>
                  </a:cubicBezTo>
                  <a:cubicBezTo>
                    <a:pt x="1922" y="94"/>
                    <a:pt x="1976" y="104"/>
                    <a:pt x="1976" y="104"/>
                  </a:cubicBezTo>
                  <a:cubicBezTo>
                    <a:pt x="2025" y="136"/>
                    <a:pt x="2034" y="152"/>
                    <a:pt x="2096" y="168"/>
                  </a:cubicBezTo>
                  <a:cubicBezTo>
                    <a:pt x="2227" y="163"/>
                    <a:pt x="2358" y="163"/>
                    <a:pt x="2488" y="144"/>
                  </a:cubicBezTo>
                  <a:cubicBezTo>
                    <a:pt x="2500" y="146"/>
                    <a:pt x="2555" y="148"/>
                    <a:pt x="2576" y="160"/>
                  </a:cubicBezTo>
                  <a:cubicBezTo>
                    <a:pt x="2623" y="187"/>
                    <a:pt x="2661" y="225"/>
                    <a:pt x="2704" y="256"/>
                  </a:cubicBezTo>
                  <a:cubicBezTo>
                    <a:pt x="2714" y="263"/>
                    <a:pt x="2727" y="264"/>
                    <a:pt x="2736" y="272"/>
                  </a:cubicBezTo>
                  <a:cubicBezTo>
                    <a:pt x="2785" y="312"/>
                    <a:pt x="2822" y="357"/>
                    <a:pt x="2856" y="408"/>
                  </a:cubicBezTo>
                  <a:cubicBezTo>
                    <a:pt x="2889" y="458"/>
                    <a:pt x="2859" y="421"/>
                    <a:pt x="2880" y="464"/>
                  </a:cubicBezTo>
                  <a:cubicBezTo>
                    <a:pt x="2913" y="530"/>
                    <a:pt x="2951" y="594"/>
                    <a:pt x="2992" y="656"/>
                  </a:cubicBezTo>
                  <a:cubicBezTo>
                    <a:pt x="3015" y="690"/>
                    <a:pt x="2999" y="683"/>
                    <a:pt x="3024" y="712"/>
                  </a:cubicBezTo>
                  <a:cubicBezTo>
                    <a:pt x="3119" y="823"/>
                    <a:pt x="3222" y="925"/>
                    <a:pt x="3304" y="1048"/>
                  </a:cubicBezTo>
                  <a:cubicBezTo>
                    <a:pt x="3310" y="1057"/>
                    <a:pt x="3322" y="1062"/>
                    <a:pt x="3328" y="1072"/>
                  </a:cubicBezTo>
                  <a:cubicBezTo>
                    <a:pt x="3384" y="1160"/>
                    <a:pt x="3419" y="1268"/>
                    <a:pt x="3528" y="1304"/>
                  </a:cubicBezTo>
                  <a:cubicBezTo>
                    <a:pt x="3536" y="1314"/>
                    <a:pt x="3575" y="1365"/>
                    <a:pt x="3576" y="1376"/>
                  </a:cubicBezTo>
                  <a:cubicBezTo>
                    <a:pt x="3580" y="1432"/>
                    <a:pt x="3577" y="1489"/>
                    <a:pt x="3568" y="1544"/>
                  </a:cubicBezTo>
                  <a:cubicBezTo>
                    <a:pt x="3566" y="1559"/>
                    <a:pt x="3551" y="1570"/>
                    <a:pt x="3544" y="1584"/>
                  </a:cubicBezTo>
                  <a:cubicBezTo>
                    <a:pt x="3528" y="1616"/>
                    <a:pt x="3515" y="1660"/>
                    <a:pt x="3480" y="1680"/>
                  </a:cubicBezTo>
                  <a:cubicBezTo>
                    <a:pt x="3367" y="1743"/>
                    <a:pt x="3059" y="1719"/>
                    <a:pt x="3008" y="1720"/>
                  </a:cubicBezTo>
                  <a:cubicBezTo>
                    <a:pt x="3000" y="1723"/>
                    <a:pt x="2992" y="1726"/>
                    <a:pt x="2984" y="1728"/>
                  </a:cubicBezTo>
                  <a:cubicBezTo>
                    <a:pt x="2968" y="1732"/>
                    <a:pt x="2952" y="1731"/>
                    <a:pt x="2936" y="1736"/>
                  </a:cubicBezTo>
                  <a:cubicBezTo>
                    <a:pt x="2906" y="1745"/>
                    <a:pt x="2880" y="1760"/>
                    <a:pt x="2848" y="1768"/>
                  </a:cubicBezTo>
                  <a:cubicBezTo>
                    <a:pt x="2815" y="1793"/>
                    <a:pt x="2776" y="1807"/>
                    <a:pt x="2744" y="1832"/>
                  </a:cubicBezTo>
                  <a:cubicBezTo>
                    <a:pt x="2732" y="1841"/>
                    <a:pt x="2725" y="1856"/>
                    <a:pt x="2712" y="1864"/>
                  </a:cubicBezTo>
                  <a:cubicBezTo>
                    <a:pt x="2680" y="1886"/>
                    <a:pt x="2621" y="1913"/>
                    <a:pt x="2584" y="1928"/>
                  </a:cubicBezTo>
                  <a:cubicBezTo>
                    <a:pt x="2532" y="1980"/>
                    <a:pt x="2463" y="1988"/>
                    <a:pt x="2408" y="2032"/>
                  </a:cubicBezTo>
                  <a:cubicBezTo>
                    <a:pt x="2368" y="2064"/>
                    <a:pt x="2354" y="2078"/>
                    <a:pt x="2304" y="2088"/>
                  </a:cubicBezTo>
                  <a:cubicBezTo>
                    <a:pt x="2257" y="2119"/>
                    <a:pt x="2206" y="2130"/>
                    <a:pt x="2152" y="2144"/>
                  </a:cubicBezTo>
                  <a:cubicBezTo>
                    <a:pt x="2037" y="2139"/>
                    <a:pt x="1922" y="2137"/>
                    <a:pt x="1808" y="2128"/>
                  </a:cubicBezTo>
                  <a:cubicBezTo>
                    <a:pt x="1696" y="2119"/>
                    <a:pt x="1588" y="2035"/>
                    <a:pt x="1480" y="2008"/>
                  </a:cubicBezTo>
                  <a:cubicBezTo>
                    <a:pt x="1411" y="1962"/>
                    <a:pt x="1355" y="1960"/>
                    <a:pt x="1272" y="1952"/>
                  </a:cubicBezTo>
                  <a:cubicBezTo>
                    <a:pt x="1189" y="1957"/>
                    <a:pt x="1107" y="1961"/>
                    <a:pt x="1024" y="1968"/>
                  </a:cubicBezTo>
                  <a:cubicBezTo>
                    <a:pt x="990" y="1971"/>
                    <a:pt x="967" y="2004"/>
                    <a:pt x="936" y="2016"/>
                  </a:cubicBezTo>
                  <a:cubicBezTo>
                    <a:pt x="873" y="2040"/>
                    <a:pt x="787" y="2049"/>
                    <a:pt x="720" y="2056"/>
                  </a:cubicBezTo>
                  <a:cubicBezTo>
                    <a:pt x="563" y="2047"/>
                    <a:pt x="405" y="2043"/>
                    <a:pt x="248" y="2032"/>
                  </a:cubicBezTo>
                  <a:cubicBezTo>
                    <a:pt x="158" y="2014"/>
                    <a:pt x="100" y="1959"/>
                    <a:pt x="56" y="1880"/>
                  </a:cubicBezTo>
                  <a:cubicBezTo>
                    <a:pt x="30" y="1833"/>
                    <a:pt x="33" y="1834"/>
                    <a:pt x="16" y="1784"/>
                  </a:cubicBezTo>
                  <a:cubicBezTo>
                    <a:pt x="11" y="1768"/>
                    <a:pt x="0" y="1736"/>
                    <a:pt x="0" y="1736"/>
                  </a:cubicBezTo>
                  <a:cubicBezTo>
                    <a:pt x="3" y="1685"/>
                    <a:pt x="1" y="1634"/>
                    <a:pt x="8" y="1584"/>
                  </a:cubicBezTo>
                  <a:cubicBezTo>
                    <a:pt x="9" y="1574"/>
                    <a:pt x="19" y="1568"/>
                    <a:pt x="24" y="1560"/>
                  </a:cubicBezTo>
                  <a:cubicBezTo>
                    <a:pt x="35" y="1539"/>
                    <a:pt x="45" y="1517"/>
                    <a:pt x="56" y="1496"/>
                  </a:cubicBezTo>
                  <a:cubicBezTo>
                    <a:pt x="65" y="1479"/>
                    <a:pt x="82" y="1466"/>
                    <a:pt x="88" y="1448"/>
                  </a:cubicBezTo>
                  <a:cubicBezTo>
                    <a:pt x="102" y="1407"/>
                    <a:pt x="139" y="1376"/>
                    <a:pt x="152" y="1336"/>
                  </a:cubicBezTo>
                  <a:cubicBezTo>
                    <a:pt x="167" y="1291"/>
                    <a:pt x="189" y="1258"/>
                    <a:pt x="208" y="1216"/>
                  </a:cubicBezTo>
                  <a:cubicBezTo>
                    <a:pt x="220" y="1188"/>
                    <a:pt x="218" y="1155"/>
                    <a:pt x="232" y="1128"/>
                  </a:cubicBezTo>
                  <a:cubicBezTo>
                    <a:pt x="242" y="1107"/>
                    <a:pt x="262" y="1093"/>
                    <a:pt x="272" y="1072"/>
                  </a:cubicBezTo>
                  <a:close/>
                </a:path>
              </a:pathLst>
            </a:custGeom>
            <a:noFill/>
            <a:ln w="3175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5" name="AutoShape 6"/>
            <p:cNvSpPr>
              <a:spLocks noChangeArrowheads="1"/>
            </p:cNvSpPr>
            <p:nvPr/>
          </p:nvSpPr>
          <p:spPr bwMode="auto">
            <a:xfrm>
              <a:off x="6505575" y="3227388"/>
              <a:ext cx="958850" cy="431800"/>
            </a:xfrm>
            <a:prstGeom prst="rightArrow">
              <a:avLst>
                <a:gd name="adj1" fmla="val 50000"/>
                <a:gd name="adj2" fmla="val 55515"/>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12296" name="AutoShape 7"/>
            <p:cNvSpPr>
              <a:spLocks noChangeArrowheads="1"/>
            </p:cNvSpPr>
            <p:nvPr/>
          </p:nvSpPr>
          <p:spPr bwMode="auto">
            <a:xfrm rot="-2048494">
              <a:off x="6061075" y="2219325"/>
              <a:ext cx="954088" cy="431800"/>
            </a:xfrm>
            <a:prstGeom prst="rightArrow">
              <a:avLst>
                <a:gd name="adj1" fmla="val 50000"/>
                <a:gd name="adj2" fmla="val 55239"/>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12297" name="Rectangle 8"/>
            <p:cNvSpPr>
              <a:spLocks noChangeArrowheads="1"/>
            </p:cNvSpPr>
            <p:nvPr/>
          </p:nvSpPr>
          <p:spPr bwMode="auto">
            <a:xfrm>
              <a:off x="714375" y="954088"/>
              <a:ext cx="173513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2400" b="1">
                  <a:solidFill>
                    <a:schemeClr val="accent2"/>
                  </a:solidFill>
                </a:rPr>
                <a:t>Input</a:t>
              </a:r>
            </a:p>
          </p:txBody>
        </p:sp>
        <p:sp>
          <p:nvSpPr>
            <p:cNvPr id="12298" name="Rectangle 9"/>
            <p:cNvSpPr>
              <a:spLocks noChangeArrowheads="1"/>
            </p:cNvSpPr>
            <p:nvPr/>
          </p:nvSpPr>
          <p:spPr bwMode="auto">
            <a:xfrm>
              <a:off x="3322638" y="954088"/>
              <a:ext cx="28082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2400" b="1">
                  <a:solidFill>
                    <a:schemeClr val="accent2"/>
                  </a:solidFill>
                </a:rPr>
                <a:t>Process</a:t>
              </a:r>
            </a:p>
          </p:txBody>
        </p:sp>
        <p:sp>
          <p:nvSpPr>
            <p:cNvPr id="12299" name="Rectangle 10"/>
            <p:cNvSpPr>
              <a:spLocks noChangeArrowheads="1"/>
            </p:cNvSpPr>
            <p:nvPr/>
          </p:nvSpPr>
          <p:spPr bwMode="auto">
            <a:xfrm>
              <a:off x="6696075" y="954088"/>
              <a:ext cx="172243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2400" b="1">
                  <a:solidFill>
                    <a:schemeClr val="accent2"/>
                  </a:solidFill>
                </a:rPr>
                <a:t>Output</a:t>
              </a:r>
            </a:p>
          </p:txBody>
        </p:sp>
        <p:sp>
          <p:nvSpPr>
            <p:cNvPr id="12300" name="Rectangle 11"/>
            <p:cNvSpPr>
              <a:spLocks noChangeArrowheads="1"/>
            </p:cNvSpPr>
            <p:nvPr/>
          </p:nvSpPr>
          <p:spPr bwMode="auto">
            <a:xfrm>
              <a:off x="3092450" y="1992313"/>
              <a:ext cx="3689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rgbClr val="C04C73"/>
                  </a:solidFill>
                </a:rPr>
                <a:t>Systems Development Process</a:t>
              </a:r>
            </a:p>
          </p:txBody>
        </p:sp>
        <p:grpSp>
          <p:nvGrpSpPr>
            <p:cNvPr id="12301" name="Group 12"/>
            <p:cNvGrpSpPr>
              <a:grpSpLocks/>
            </p:cNvGrpSpPr>
            <p:nvPr/>
          </p:nvGrpSpPr>
          <p:grpSpPr bwMode="auto">
            <a:xfrm>
              <a:off x="1816100" y="2273300"/>
              <a:ext cx="1384300" cy="2273300"/>
              <a:chOff x="1144" y="1432"/>
              <a:chExt cx="872" cy="1432"/>
            </a:xfrm>
          </p:grpSpPr>
          <p:sp>
            <p:nvSpPr>
              <p:cNvPr id="12319" name="AutoShape 13"/>
              <p:cNvSpPr>
                <a:spLocks noChangeArrowheads="1"/>
              </p:cNvSpPr>
              <p:nvPr/>
            </p:nvSpPr>
            <p:spPr bwMode="auto">
              <a:xfrm>
                <a:off x="1256" y="2040"/>
                <a:ext cx="760" cy="272"/>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12320" name="AutoShape 14"/>
              <p:cNvSpPr>
                <a:spLocks noChangeArrowheads="1"/>
              </p:cNvSpPr>
              <p:nvPr/>
            </p:nvSpPr>
            <p:spPr bwMode="auto">
              <a:xfrm rot="921965">
                <a:off x="1208" y="1432"/>
                <a:ext cx="760" cy="272"/>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sp>
            <p:nvSpPr>
              <p:cNvPr id="12321" name="AutoShape 15"/>
              <p:cNvSpPr>
                <a:spLocks noChangeArrowheads="1"/>
              </p:cNvSpPr>
              <p:nvPr/>
            </p:nvSpPr>
            <p:spPr bwMode="auto">
              <a:xfrm rot="-352644">
                <a:off x="1144" y="2592"/>
                <a:ext cx="760" cy="272"/>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grpSp>
        <p:sp>
          <p:nvSpPr>
            <p:cNvPr id="12302" name="AutoShape 16"/>
            <p:cNvSpPr>
              <a:spLocks noChangeArrowheads="1"/>
            </p:cNvSpPr>
            <p:nvPr/>
          </p:nvSpPr>
          <p:spPr bwMode="auto">
            <a:xfrm rot="1139868">
              <a:off x="6286500" y="4241800"/>
              <a:ext cx="1206500" cy="431800"/>
            </a:xfrm>
            <a:prstGeom prst="rightArrow">
              <a:avLst>
                <a:gd name="adj1" fmla="val 50000"/>
                <a:gd name="adj2" fmla="val 69853"/>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endParaRPr lang="en-US" altLang="en-US"/>
            </a:p>
          </p:txBody>
        </p:sp>
        <p:pic>
          <p:nvPicPr>
            <p:cNvPr id="12303" name="Picture 17" descr="MPj0431735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91000" y="29337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4" name="Rectangle 18"/>
            <p:cNvSpPr>
              <a:spLocks noChangeArrowheads="1"/>
            </p:cNvSpPr>
            <p:nvPr/>
          </p:nvSpPr>
          <p:spPr bwMode="auto">
            <a:xfrm>
              <a:off x="4108450" y="2424113"/>
              <a:ext cx="1149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Planning</a:t>
              </a:r>
            </a:p>
          </p:txBody>
        </p:sp>
        <p:sp>
          <p:nvSpPr>
            <p:cNvPr id="12305" name="Rectangle 19"/>
            <p:cNvSpPr>
              <a:spLocks noChangeArrowheads="1"/>
            </p:cNvSpPr>
            <p:nvPr/>
          </p:nvSpPr>
          <p:spPr bwMode="auto">
            <a:xfrm>
              <a:off x="5314950" y="3198813"/>
              <a:ext cx="1149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Analysis</a:t>
              </a:r>
            </a:p>
          </p:txBody>
        </p:sp>
        <p:sp>
          <p:nvSpPr>
            <p:cNvPr id="12306" name="Rectangle 20"/>
            <p:cNvSpPr>
              <a:spLocks noChangeArrowheads="1"/>
            </p:cNvSpPr>
            <p:nvPr/>
          </p:nvSpPr>
          <p:spPr bwMode="auto">
            <a:xfrm>
              <a:off x="4235450" y="4202113"/>
              <a:ext cx="10223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Design</a:t>
              </a:r>
            </a:p>
          </p:txBody>
        </p:sp>
        <p:sp>
          <p:nvSpPr>
            <p:cNvPr id="12307" name="Rectangle 21"/>
            <p:cNvSpPr>
              <a:spLocks noChangeArrowheads="1"/>
            </p:cNvSpPr>
            <p:nvPr/>
          </p:nvSpPr>
          <p:spPr bwMode="auto">
            <a:xfrm>
              <a:off x="3181350" y="3135313"/>
              <a:ext cx="9080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rgbClr val="004D75"/>
                  </a:solidFill>
                  <a:latin typeface="Verdana" panose="020B0604030504040204" pitchFamily="34" charset="0"/>
                  <a:cs typeface="Arial" panose="020B0604020202020204" pitchFamily="34" charset="0"/>
                </a:defRPr>
              </a:lvl1pPr>
              <a:lvl2pPr marL="742950" indent="-285750">
                <a:defRPr sz="1000">
                  <a:solidFill>
                    <a:srgbClr val="004D75"/>
                  </a:solidFill>
                  <a:latin typeface="Verdana" panose="020B0604030504040204" pitchFamily="34" charset="0"/>
                  <a:cs typeface="Arial" panose="020B0604020202020204" pitchFamily="34" charset="0"/>
                </a:defRPr>
              </a:lvl2pPr>
              <a:lvl3pPr marL="1143000" indent="-228600">
                <a:defRPr sz="1000">
                  <a:solidFill>
                    <a:srgbClr val="004D75"/>
                  </a:solidFill>
                  <a:latin typeface="Verdana" panose="020B0604030504040204" pitchFamily="34" charset="0"/>
                  <a:cs typeface="Arial" panose="020B0604020202020204" pitchFamily="34" charset="0"/>
                </a:defRPr>
              </a:lvl3pPr>
              <a:lvl4pPr marL="1600200" indent="-228600">
                <a:defRPr sz="1000">
                  <a:solidFill>
                    <a:srgbClr val="004D75"/>
                  </a:solidFill>
                  <a:latin typeface="Verdana" panose="020B0604030504040204" pitchFamily="34" charset="0"/>
                  <a:cs typeface="Arial" panose="020B0604020202020204" pitchFamily="34" charset="0"/>
                </a:defRPr>
              </a:lvl4pPr>
              <a:lvl5pPr marL="2057400" indent="-228600">
                <a:defRPr sz="10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pPr eaLnBrk="1" hangingPunct="1">
                <a:lnSpc>
                  <a:spcPct val="110000"/>
                </a:lnSpc>
                <a:spcBef>
                  <a:spcPct val="30000"/>
                </a:spcBef>
                <a:spcAft>
                  <a:spcPct val="20000"/>
                </a:spcAft>
              </a:pPr>
              <a:r>
                <a:rPr lang="en-GB" altLang="en-US" sz="1400" b="1">
                  <a:solidFill>
                    <a:schemeClr val="hlink"/>
                  </a:solidFill>
                </a:rPr>
                <a:t>Implementation.</a:t>
              </a:r>
            </a:p>
          </p:txBody>
        </p:sp>
        <p:sp>
          <p:nvSpPr>
            <p:cNvPr id="12308" name="Freeform 22"/>
            <p:cNvSpPr>
              <a:spLocks/>
            </p:cNvSpPr>
            <p:nvPr/>
          </p:nvSpPr>
          <p:spPr bwMode="auto">
            <a:xfrm>
              <a:off x="5295900" y="2654300"/>
              <a:ext cx="533400" cy="546100"/>
            </a:xfrm>
            <a:custGeom>
              <a:avLst/>
              <a:gdLst>
                <a:gd name="T0" fmla="*/ 0 w 336"/>
                <a:gd name="T1" fmla="*/ 0 h 344"/>
                <a:gd name="T2" fmla="*/ 2147483647 w 336"/>
                <a:gd name="T3" fmla="*/ 2147483647 h 344"/>
                <a:gd name="T4" fmla="*/ 2147483647 w 336"/>
                <a:gd name="T5" fmla="*/ 2147483647 h 344"/>
                <a:gd name="T6" fmla="*/ 0 60000 65536"/>
                <a:gd name="T7" fmla="*/ 0 60000 65536"/>
                <a:gd name="T8" fmla="*/ 0 60000 65536"/>
              </a:gdLst>
              <a:ahLst/>
              <a:cxnLst>
                <a:cxn ang="T6">
                  <a:pos x="T0" y="T1"/>
                </a:cxn>
                <a:cxn ang="T7">
                  <a:pos x="T2" y="T3"/>
                </a:cxn>
                <a:cxn ang="T8">
                  <a:pos x="T4" y="T5"/>
                </a:cxn>
              </a:cxnLst>
              <a:rect l="0" t="0" r="r" b="b"/>
              <a:pathLst>
                <a:path w="336" h="344">
                  <a:moveTo>
                    <a:pt x="0" y="0"/>
                  </a:moveTo>
                  <a:cubicBezTo>
                    <a:pt x="84" y="23"/>
                    <a:pt x="168" y="47"/>
                    <a:pt x="224" y="104"/>
                  </a:cubicBezTo>
                  <a:cubicBezTo>
                    <a:pt x="280" y="161"/>
                    <a:pt x="317" y="304"/>
                    <a:pt x="336" y="344"/>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9" name="Freeform 23"/>
            <p:cNvSpPr>
              <a:spLocks/>
            </p:cNvSpPr>
            <p:nvPr/>
          </p:nvSpPr>
          <p:spPr bwMode="auto">
            <a:xfrm>
              <a:off x="5308600" y="3619500"/>
              <a:ext cx="577850" cy="723900"/>
            </a:xfrm>
            <a:custGeom>
              <a:avLst/>
              <a:gdLst>
                <a:gd name="T0" fmla="*/ 2147483647 w 372"/>
                <a:gd name="T1" fmla="*/ 0 h 488"/>
                <a:gd name="T2" fmla="*/ 2147483647 w 372"/>
                <a:gd name="T3" fmla="*/ 2147483647 h 488"/>
                <a:gd name="T4" fmla="*/ 0 w 372"/>
                <a:gd name="T5" fmla="*/ 2147483647 h 488"/>
                <a:gd name="T6" fmla="*/ 0 60000 65536"/>
                <a:gd name="T7" fmla="*/ 0 60000 65536"/>
                <a:gd name="T8" fmla="*/ 0 60000 65536"/>
              </a:gdLst>
              <a:ahLst/>
              <a:cxnLst>
                <a:cxn ang="T6">
                  <a:pos x="T0" y="T1"/>
                </a:cxn>
                <a:cxn ang="T7">
                  <a:pos x="T2" y="T3"/>
                </a:cxn>
                <a:cxn ang="T8">
                  <a:pos x="T4" y="T5"/>
                </a:cxn>
              </a:cxnLst>
              <a:rect l="0" t="0" r="r" b="b"/>
              <a:pathLst>
                <a:path w="372" h="488">
                  <a:moveTo>
                    <a:pt x="360" y="0"/>
                  </a:moveTo>
                  <a:cubicBezTo>
                    <a:pt x="366" y="99"/>
                    <a:pt x="372" y="199"/>
                    <a:pt x="312" y="280"/>
                  </a:cubicBezTo>
                  <a:cubicBezTo>
                    <a:pt x="252" y="361"/>
                    <a:pt x="52" y="453"/>
                    <a:pt x="0" y="488"/>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0" name="Freeform 24"/>
            <p:cNvSpPr>
              <a:spLocks/>
            </p:cNvSpPr>
            <p:nvPr/>
          </p:nvSpPr>
          <p:spPr bwMode="auto">
            <a:xfrm>
              <a:off x="3517900" y="3949700"/>
              <a:ext cx="596900" cy="444500"/>
            </a:xfrm>
            <a:custGeom>
              <a:avLst/>
              <a:gdLst>
                <a:gd name="T0" fmla="*/ 2147483647 w 432"/>
                <a:gd name="T1" fmla="*/ 2147483647 h 232"/>
                <a:gd name="T2" fmla="*/ 2147483647 w 432"/>
                <a:gd name="T3" fmla="*/ 2147483647 h 232"/>
                <a:gd name="T4" fmla="*/ 0 w 432"/>
                <a:gd name="T5" fmla="*/ 0 h 232"/>
                <a:gd name="T6" fmla="*/ 0 60000 65536"/>
                <a:gd name="T7" fmla="*/ 0 60000 65536"/>
                <a:gd name="T8" fmla="*/ 0 60000 65536"/>
              </a:gdLst>
              <a:ahLst/>
              <a:cxnLst>
                <a:cxn ang="T6">
                  <a:pos x="T0" y="T1"/>
                </a:cxn>
                <a:cxn ang="T7">
                  <a:pos x="T2" y="T3"/>
                </a:cxn>
                <a:cxn ang="T8">
                  <a:pos x="T4" y="T5"/>
                </a:cxn>
              </a:cxnLst>
              <a:rect l="0" t="0" r="r" b="b"/>
              <a:pathLst>
                <a:path w="432" h="232">
                  <a:moveTo>
                    <a:pt x="432" y="232"/>
                  </a:moveTo>
                  <a:cubicBezTo>
                    <a:pt x="312" y="223"/>
                    <a:pt x="192" y="215"/>
                    <a:pt x="120" y="176"/>
                  </a:cubicBezTo>
                  <a:cubicBezTo>
                    <a:pt x="48" y="137"/>
                    <a:pt x="20" y="29"/>
                    <a:pt x="0" y="0"/>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1" name="Freeform 25"/>
            <p:cNvSpPr>
              <a:spLocks/>
            </p:cNvSpPr>
            <p:nvPr/>
          </p:nvSpPr>
          <p:spPr bwMode="auto">
            <a:xfrm>
              <a:off x="3371850" y="2578100"/>
              <a:ext cx="704850" cy="533400"/>
            </a:xfrm>
            <a:custGeom>
              <a:avLst/>
              <a:gdLst>
                <a:gd name="T0" fmla="*/ 2147483647 w 444"/>
                <a:gd name="T1" fmla="*/ 2147483647 h 336"/>
                <a:gd name="T2" fmla="*/ 2147483647 w 444"/>
                <a:gd name="T3" fmla="*/ 2147483647 h 336"/>
                <a:gd name="T4" fmla="*/ 2147483647 w 444"/>
                <a:gd name="T5" fmla="*/ 0 h 336"/>
                <a:gd name="T6" fmla="*/ 0 60000 65536"/>
                <a:gd name="T7" fmla="*/ 0 60000 65536"/>
                <a:gd name="T8" fmla="*/ 0 60000 65536"/>
              </a:gdLst>
              <a:ahLst/>
              <a:cxnLst>
                <a:cxn ang="T6">
                  <a:pos x="T0" y="T1"/>
                </a:cxn>
                <a:cxn ang="T7">
                  <a:pos x="T2" y="T3"/>
                </a:cxn>
                <a:cxn ang="T8">
                  <a:pos x="T4" y="T5"/>
                </a:cxn>
              </a:cxnLst>
              <a:rect l="0" t="0" r="r" b="b"/>
              <a:pathLst>
                <a:path w="444" h="336">
                  <a:moveTo>
                    <a:pt x="36" y="336"/>
                  </a:moveTo>
                  <a:cubicBezTo>
                    <a:pt x="18" y="232"/>
                    <a:pt x="0" y="128"/>
                    <a:pt x="68" y="72"/>
                  </a:cubicBezTo>
                  <a:cubicBezTo>
                    <a:pt x="136" y="16"/>
                    <a:pt x="381" y="12"/>
                    <a:pt x="444" y="0"/>
                  </a:cubicBezTo>
                </a:path>
              </a:pathLst>
            </a:custGeom>
            <a:noFill/>
            <a:ln w="25400">
              <a:solidFill>
                <a:schemeClr val="tx1"/>
              </a:solidFill>
              <a:round/>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2312" name="Group 26"/>
            <p:cNvGrpSpPr>
              <a:grpSpLocks/>
            </p:cNvGrpSpPr>
            <p:nvPr/>
          </p:nvGrpSpPr>
          <p:grpSpPr bwMode="auto">
            <a:xfrm>
              <a:off x="320675" y="3033713"/>
              <a:ext cx="1558925" cy="958850"/>
              <a:chOff x="202" y="1911"/>
              <a:chExt cx="982" cy="604"/>
            </a:xfrm>
          </p:grpSpPr>
          <p:pic>
            <p:nvPicPr>
              <p:cNvPr id="12317" name="Picture 27" descr="MPj04392750000[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24" y="1911"/>
                <a:ext cx="760"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318" name="Object 28">
                <a:hlinkClick r:id="" action="ppaction://ole?verb=0"/>
              </p:cNvPr>
              <p:cNvGraphicFramePr>
                <a:graphicFrameLocks/>
              </p:cNvGraphicFramePr>
              <p:nvPr/>
            </p:nvGraphicFramePr>
            <p:xfrm>
              <a:off x="202" y="2224"/>
              <a:ext cx="292" cy="291"/>
            </p:xfrm>
            <a:graphic>
              <a:graphicData uri="http://schemas.openxmlformats.org/presentationml/2006/ole">
                <mc:AlternateContent xmlns:mc="http://schemas.openxmlformats.org/markup-compatibility/2006">
                  <mc:Choice xmlns:v="urn:schemas-microsoft-com:vml" Requires="v">
                    <p:oleObj name="Microsoft ClipArt Gallery" r:id="rId7" imgW="3429000" imgH="4953000" progId="MS_ClipArt_Gallery">
                      <p:embed/>
                    </p:oleObj>
                  </mc:Choice>
                  <mc:Fallback>
                    <p:oleObj name="Microsoft ClipArt Gallery" r:id="rId7" imgW="3429000" imgH="49530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 y="2224"/>
                            <a:ext cx="2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2313" name="Picture 29" descr="MPj04373780000[1]"/>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31800" y="1768475"/>
              <a:ext cx="127476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4" name="Picture 30" descr="MCj04127620000[1]"/>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313613" y="4706938"/>
              <a:ext cx="14255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5" name="Picture 31" descr="MCj04127620000[1]"/>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15913" y="4262438"/>
              <a:ext cx="14255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6" name="Picture 32" descr="MCj02997290000[1]"/>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391400" y="2924175"/>
              <a:ext cx="1154113"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TextBox 32"/>
          <p:cNvSpPr txBox="1"/>
          <p:nvPr/>
        </p:nvSpPr>
        <p:spPr>
          <a:xfrm>
            <a:off x="615950" y="1235075"/>
            <a:ext cx="8066088" cy="2092325"/>
          </a:xfrm>
          <a:prstGeom prst="rect">
            <a:avLst/>
          </a:prstGeom>
          <a:solidFill>
            <a:schemeClr val="accent1">
              <a:lumMod val="75000"/>
            </a:schemeClr>
          </a:solidFill>
        </p:spPr>
        <p:txBody>
          <a:bodyPr>
            <a:spAutoFit/>
          </a:bodyPr>
          <a:lstStyle/>
          <a:p>
            <a:pPr algn="ctr">
              <a:defRPr/>
            </a:pPr>
            <a:r>
              <a:rPr lang="en-GB" sz="13000" dirty="0">
                <a:cs typeface="Arial" charset="0"/>
              </a:rPr>
              <a:t>Analysis</a:t>
            </a:r>
          </a:p>
        </p:txBody>
      </p:sp>
    </p:spTree>
    <p:extLst>
      <p:ext uri="{BB962C8B-B14F-4D97-AF65-F5344CB8AC3E}">
        <p14:creationId xmlns:p14="http://schemas.microsoft.com/office/powerpoint/2010/main" val="1739926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260350"/>
            <a:ext cx="8305800" cy="527050"/>
          </a:xfrm>
        </p:spPr>
        <p:txBody>
          <a:bodyPr/>
          <a:lstStyle/>
          <a:p>
            <a:r>
              <a:rPr lang="en-GB" altLang="en-US" b="1"/>
              <a:t>Analysis</a:t>
            </a:r>
          </a:p>
        </p:txBody>
      </p:sp>
      <p:graphicFrame>
        <p:nvGraphicFramePr>
          <p:cNvPr id="941059" name="Group 3"/>
          <p:cNvGraphicFramePr>
            <a:graphicFrameLocks noGrp="1"/>
          </p:cNvGraphicFramePr>
          <p:nvPr>
            <p:ph idx="1"/>
          </p:nvPr>
        </p:nvGraphicFramePr>
        <p:xfrm>
          <a:off x="698500" y="1192213"/>
          <a:ext cx="7704138" cy="4283076"/>
        </p:xfrm>
        <a:graphic>
          <a:graphicData uri="http://schemas.openxmlformats.org/drawingml/2006/table">
            <a:tbl>
              <a:tblPr/>
              <a:tblGrid>
                <a:gridCol w="1785938">
                  <a:extLst>
                    <a:ext uri="{9D8B030D-6E8A-4147-A177-3AD203B41FA5}">
                      <a16:colId xmlns:a16="http://schemas.microsoft.com/office/drawing/2014/main" val="20000"/>
                    </a:ext>
                  </a:extLst>
                </a:gridCol>
                <a:gridCol w="3349625">
                  <a:extLst>
                    <a:ext uri="{9D8B030D-6E8A-4147-A177-3AD203B41FA5}">
                      <a16:colId xmlns:a16="http://schemas.microsoft.com/office/drawing/2014/main" val="20001"/>
                    </a:ext>
                  </a:extLst>
                </a:gridCol>
                <a:gridCol w="2568575">
                  <a:extLst>
                    <a:ext uri="{9D8B030D-6E8A-4147-A177-3AD203B41FA5}">
                      <a16:colId xmlns:a16="http://schemas.microsoft.com/office/drawing/2014/main" val="20002"/>
                    </a:ext>
                  </a:extLst>
                </a:gridCol>
              </a:tblGrid>
              <a:tr h="393700">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just" defTabSz="914400" rtl="0" eaLnBrk="0" fontAlgn="base" latinLnBrk="0" hangingPunct="0">
                        <a:lnSpc>
                          <a:spcPct val="110000"/>
                        </a:lnSpc>
                        <a:spcBef>
                          <a:spcPct val="0"/>
                        </a:spcBef>
                        <a:spcAft>
                          <a:spcPct val="20000"/>
                        </a:spcAft>
                        <a:buClrTx/>
                        <a:buSzTx/>
                        <a:buFontTx/>
                        <a:buNone/>
                        <a:tabLst/>
                      </a:pPr>
                      <a:r>
                        <a:rPr kumimoji="0" lang="en-GB" altLang="en-US" sz="1800" b="1" i="1" u="none" strike="noStrike" cap="none" normalizeH="0" baseline="0">
                          <a:ln>
                            <a:noFill/>
                          </a:ln>
                          <a:solidFill>
                            <a:srgbClr val="004D75"/>
                          </a:solidFill>
                          <a:effectLst/>
                          <a:latin typeface="Verdana" panose="020B0604030504040204" pitchFamily="34" charset="0"/>
                          <a:cs typeface="Times New Roman" panose="02020603050405020304" pitchFamily="18" charset="0"/>
                        </a:rPr>
                        <a:t>Step</a:t>
                      </a:r>
                      <a:endParaRPr kumimoji="0" lang="en-GB" altLang="en-US" sz="1800" b="0" i="0" u="none" strike="noStrike" cap="none" normalizeH="0" baseline="0">
                        <a:ln>
                          <a:noFill/>
                        </a:ln>
                        <a:solidFill>
                          <a:srgbClr val="004D75"/>
                        </a:solidFill>
                        <a:effectLst/>
                        <a:latin typeface="Verdana" panose="020B0604030504040204" pitchFamily="34" charset="0"/>
                        <a:cs typeface="Arial" panose="020B0604020202020204" pitchFamily="34" charset="0"/>
                      </a:endParaRPr>
                    </a:p>
                  </a:txBody>
                  <a:tcPr marL="92075" marR="92075" marT="46025" marB="46025" horzOverflow="overflow">
                    <a:lnL w="9525" cap="flat" cmpd="sng" algn="ctr">
                      <a:solidFill>
                        <a:srgbClr val="000000"/>
                      </a:solidFill>
                      <a:prstDash val="solid"/>
                      <a:round/>
                      <a:headEnd type="none" w="med" len="med"/>
                      <a:tailEnd type="none" w="med" len="med"/>
                    </a:lnL>
                    <a:lnR w="12700" cap="flat" cmpd="sng" algn="ctr">
                      <a:solidFill>
                        <a:srgbClr val="339966"/>
                      </a:solidFill>
                      <a:prstDash val="solid"/>
                      <a:round/>
                      <a:headEnd type="none" w="med" len="med"/>
                      <a:tailEnd type="none" w="med" len="med"/>
                    </a:lnR>
                    <a:lnT w="25400" cap="flat" cmpd="sng" algn="ctr">
                      <a:solidFill>
                        <a:srgbClr val="339966"/>
                      </a:solidFill>
                      <a:prstDash val="solid"/>
                      <a:round/>
                      <a:headEnd type="none" w="med" len="med"/>
                      <a:tailEnd type="none" w="med" len="med"/>
                    </a:lnT>
                    <a:lnB w="25400" cap="flat" cmpd="sng" algn="ctr">
                      <a:solidFill>
                        <a:srgbClr val="339966"/>
                      </a:solidFill>
                      <a:prstDash val="solid"/>
                      <a:round/>
                      <a:headEnd type="none" w="med" len="med"/>
                      <a:tailEnd type="none" w="med" len="med"/>
                    </a:lnB>
                    <a:lnTlToBr>
                      <a:noFill/>
                    </a:lnTlToBr>
                    <a:lnBlToTr>
                      <a:noFill/>
                    </a:lnBlToTr>
                    <a:no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just" defTabSz="914400" rtl="0" eaLnBrk="0" fontAlgn="base" latinLnBrk="0" hangingPunct="0">
                        <a:lnSpc>
                          <a:spcPct val="110000"/>
                        </a:lnSpc>
                        <a:spcBef>
                          <a:spcPct val="0"/>
                        </a:spcBef>
                        <a:spcAft>
                          <a:spcPct val="20000"/>
                        </a:spcAft>
                        <a:buClrTx/>
                        <a:buSzTx/>
                        <a:buFontTx/>
                        <a:buNone/>
                        <a:tabLst/>
                      </a:pPr>
                      <a:r>
                        <a:rPr kumimoji="0" lang="en-GB" altLang="en-US" sz="1800" b="1" i="1" u="none" strike="noStrike" cap="none" normalizeH="0" baseline="0">
                          <a:ln>
                            <a:noFill/>
                          </a:ln>
                          <a:solidFill>
                            <a:srgbClr val="004D75"/>
                          </a:solidFill>
                          <a:effectLst/>
                          <a:latin typeface="Verdana" panose="020B0604030504040204" pitchFamily="34" charset="0"/>
                          <a:cs typeface="Times New Roman" panose="02020603050405020304" pitchFamily="18" charset="0"/>
                        </a:rPr>
                        <a:t>Technique</a:t>
                      </a:r>
                      <a:endParaRPr kumimoji="0" lang="en-GB" altLang="en-US" sz="1800" b="0" i="0" u="none" strike="noStrike" cap="none" normalizeH="0" baseline="0">
                        <a:ln>
                          <a:noFill/>
                        </a:ln>
                        <a:solidFill>
                          <a:srgbClr val="004D75"/>
                        </a:solidFill>
                        <a:effectLst/>
                        <a:latin typeface="Verdana" panose="020B0604030504040204" pitchFamily="34" charset="0"/>
                        <a:cs typeface="Arial" panose="020B0604020202020204" pitchFamily="34" charset="0"/>
                      </a:endParaRPr>
                    </a:p>
                  </a:txBody>
                  <a:tcPr marL="92075" marR="92075" marT="46025" marB="46025"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5400" cap="flat" cmpd="sng" algn="ctr">
                      <a:solidFill>
                        <a:srgbClr val="339966"/>
                      </a:solidFill>
                      <a:prstDash val="solid"/>
                      <a:round/>
                      <a:headEnd type="none" w="med" len="med"/>
                      <a:tailEnd type="none" w="med" len="med"/>
                    </a:lnT>
                    <a:lnB w="25400" cap="flat" cmpd="sng" algn="ctr">
                      <a:solidFill>
                        <a:srgbClr val="339966"/>
                      </a:solidFill>
                      <a:prstDash val="solid"/>
                      <a:round/>
                      <a:headEnd type="none" w="med" len="med"/>
                      <a:tailEnd type="none" w="med" len="med"/>
                    </a:lnB>
                    <a:lnTlToBr>
                      <a:noFill/>
                    </a:lnTlToBr>
                    <a:lnBlToTr>
                      <a:noFill/>
                    </a:lnBlToTr>
                    <a:no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just" defTabSz="914400" rtl="0" eaLnBrk="0" fontAlgn="base" latinLnBrk="0" hangingPunct="0">
                        <a:lnSpc>
                          <a:spcPct val="110000"/>
                        </a:lnSpc>
                        <a:spcBef>
                          <a:spcPct val="0"/>
                        </a:spcBef>
                        <a:spcAft>
                          <a:spcPct val="20000"/>
                        </a:spcAft>
                        <a:buClrTx/>
                        <a:buSzTx/>
                        <a:buFontTx/>
                        <a:buNone/>
                        <a:tabLst/>
                      </a:pPr>
                      <a:r>
                        <a:rPr kumimoji="0" lang="en-GB" altLang="en-US" sz="1800" b="1" i="1" u="none" strike="noStrike" cap="none" normalizeH="0" baseline="0">
                          <a:ln>
                            <a:noFill/>
                          </a:ln>
                          <a:solidFill>
                            <a:srgbClr val="004D75"/>
                          </a:solidFill>
                          <a:effectLst/>
                          <a:latin typeface="Verdana" panose="020B0604030504040204" pitchFamily="34" charset="0"/>
                          <a:cs typeface="Times New Roman" panose="02020603050405020304" pitchFamily="18" charset="0"/>
                        </a:rPr>
                        <a:t> Deliverable</a:t>
                      </a:r>
                      <a:endParaRPr kumimoji="0" lang="en-GB" altLang="en-US" sz="1800" b="0" i="0" u="none" strike="noStrike" cap="none" normalizeH="0" baseline="0">
                        <a:ln>
                          <a:noFill/>
                        </a:ln>
                        <a:solidFill>
                          <a:srgbClr val="004D75"/>
                        </a:solidFill>
                        <a:effectLst/>
                        <a:latin typeface="Verdana" panose="020B0604030504040204" pitchFamily="34" charset="0"/>
                        <a:cs typeface="Arial" panose="020B0604020202020204" pitchFamily="34" charset="0"/>
                      </a:endParaRPr>
                    </a:p>
                  </a:txBody>
                  <a:tcPr marL="92075" marR="92075" marT="46025" marB="46025"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5400" cap="flat" cmpd="sng" algn="ctr">
                      <a:solidFill>
                        <a:srgbClr val="339966"/>
                      </a:solidFill>
                      <a:prstDash val="solid"/>
                      <a:round/>
                      <a:headEnd type="none" w="med" len="med"/>
                      <a:tailEnd type="none" w="med" len="med"/>
                    </a:lnT>
                    <a:lnB w="25400" cap="flat" cmpd="sng" algn="ctr">
                      <a:solidFill>
                        <a:srgbClr val="3399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98563">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0" fontAlgn="base" latinLnBrk="0" hangingPunct="0">
                        <a:lnSpc>
                          <a:spcPct val="110000"/>
                        </a:lnSpc>
                        <a:spcBef>
                          <a:spcPct val="0"/>
                        </a:spcBef>
                        <a:spcAft>
                          <a:spcPct val="20000"/>
                        </a:spcAft>
                        <a:buClrTx/>
                        <a:buSzTx/>
                        <a:buFontTx/>
                        <a:buNone/>
                        <a:tabLst/>
                      </a:pPr>
                      <a:r>
                        <a:rPr kumimoji="0" lang="en-GB" altLang="en-US" sz="1200" b="0" i="0" u="none" strike="noStrike" cap="none" normalizeH="0" baseline="0">
                          <a:ln>
                            <a:noFill/>
                          </a:ln>
                          <a:solidFill>
                            <a:srgbClr val="004D75"/>
                          </a:solidFill>
                          <a:effectLst/>
                          <a:latin typeface="Verdana" panose="020B0604030504040204" pitchFamily="34" charset="0"/>
                          <a:cs typeface="Times New Roman" panose="02020603050405020304" pitchFamily="18" charset="0"/>
                        </a:rPr>
                        <a:t>Develop Analysis Strategy</a:t>
                      </a:r>
                      <a:endPar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endParaRPr>
                    </a:p>
                  </a:txBody>
                  <a:tcPr marL="92075" marR="92075" marT="46025" marB="46025" horzOverflow="overflow">
                    <a:lnL w="9525" cap="flat" cmpd="sng" algn="ctr">
                      <a:solidFill>
                        <a:srgbClr val="000000"/>
                      </a:solidFill>
                      <a:prstDash val="solid"/>
                      <a:round/>
                      <a:headEnd type="none" w="med" len="med"/>
                      <a:tailEnd type="none" w="med" len="med"/>
                    </a:lnL>
                    <a:lnR w="12700" cap="flat" cmpd="sng" algn="ctr">
                      <a:solidFill>
                        <a:srgbClr val="339966"/>
                      </a:solidFill>
                      <a:prstDash val="solid"/>
                      <a:round/>
                      <a:headEnd type="none" w="med" len="med"/>
                      <a:tailEnd type="none" w="med" len="med"/>
                    </a:lnR>
                    <a:lnT w="25400" cap="flat" cmpd="sng" algn="ctr">
                      <a:solidFill>
                        <a:srgbClr val="339966"/>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Business Process Automation</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Business Process Improvement</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Business Process Reengineering</a:t>
                      </a:r>
                    </a:p>
                  </a:txBody>
                  <a:tcPr marL="92075" marR="92075" marT="46025" marB="46025"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5400" cap="flat" cmpd="sng" algn="ctr">
                      <a:solidFill>
                        <a:srgbClr val="339966"/>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0" fontAlgn="base" latinLnBrk="0" hangingPunct="0">
                        <a:lnSpc>
                          <a:spcPct val="110000"/>
                        </a:lnSpc>
                        <a:spcBef>
                          <a:spcPct val="0"/>
                        </a:spcBef>
                        <a:spcAft>
                          <a:spcPct val="20000"/>
                        </a:spcAft>
                        <a:buClrTx/>
                        <a:buSzTx/>
                        <a:buFontTx/>
                        <a:buNone/>
                        <a:tabLst/>
                      </a:pPr>
                      <a:r>
                        <a:rPr kumimoji="0" lang="en-GB" altLang="en-US" sz="1200" b="0" i="0" u="sng" strike="noStrike" cap="none" normalizeH="0" baseline="0">
                          <a:ln>
                            <a:noFill/>
                          </a:ln>
                          <a:solidFill>
                            <a:srgbClr val="004D75"/>
                          </a:solidFill>
                          <a:effectLst/>
                          <a:latin typeface="Verdana" panose="020B0604030504040204" pitchFamily="34" charset="0"/>
                          <a:cs typeface="Arial" panose="020B0604020202020204" pitchFamily="34" charset="0"/>
                        </a:rPr>
                        <a:t>System Proposal</a:t>
                      </a:r>
                    </a:p>
                    <a:p>
                      <a:pPr marL="0" marR="0" lvl="0" indent="0" algn="l" defTabSz="914400" rtl="0" eaLnBrk="0" fontAlgn="base" latinLnBrk="0" hangingPunct="0">
                        <a:lnSpc>
                          <a:spcPct val="110000"/>
                        </a:lnSpc>
                        <a:spcBef>
                          <a:spcPct val="0"/>
                        </a:spcBef>
                        <a:spcAft>
                          <a:spcPct val="20000"/>
                        </a:spcAft>
                        <a:buClrTx/>
                        <a:buSzTx/>
                        <a:buFont typeface="Wingdings" panose="05000000000000000000" pitchFamily="2" charset="2"/>
                        <a:buNone/>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-Requirements Definition</a:t>
                      </a:r>
                    </a:p>
                    <a:p>
                      <a:pPr marL="0" marR="0" lvl="0" indent="0" algn="l" defTabSz="914400" rtl="0" eaLnBrk="0" fontAlgn="base" latinLnBrk="0" hangingPunct="0">
                        <a:lnSpc>
                          <a:spcPct val="110000"/>
                        </a:lnSpc>
                        <a:spcBef>
                          <a:spcPct val="0"/>
                        </a:spcBef>
                        <a:spcAft>
                          <a:spcPct val="20000"/>
                        </a:spcAft>
                        <a:buClrTx/>
                        <a:buSzTx/>
                        <a:buFont typeface="Wingdings" panose="05000000000000000000" pitchFamily="2" charset="2"/>
                        <a:buNone/>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-Use-Cases</a:t>
                      </a:r>
                    </a:p>
                    <a:p>
                      <a:pPr marL="0" marR="0" lvl="0" indent="0" algn="l" defTabSz="914400" rtl="0" eaLnBrk="0" fontAlgn="base" latinLnBrk="0" hangingPunct="0">
                        <a:lnSpc>
                          <a:spcPct val="110000"/>
                        </a:lnSpc>
                        <a:spcBef>
                          <a:spcPct val="0"/>
                        </a:spcBef>
                        <a:spcAft>
                          <a:spcPct val="20000"/>
                        </a:spcAft>
                        <a:buClrTx/>
                        <a:buSzTx/>
                        <a:buFont typeface="Wingdings" panose="05000000000000000000" pitchFamily="2" charset="2"/>
                        <a:buNone/>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-Logical </a:t>
                      </a:r>
                      <a:r>
                        <a:rPr kumimoji="0" lang="en-GB" altLang="en-US" sz="1200" b="0" i="1" u="none" strike="noStrike" cap="none" normalizeH="0" baseline="0">
                          <a:ln>
                            <a:noFill/>
                          </a:ln>
                          <a:solidFill>
                            <a:srgbClr val="004D75"/>
                          </a:solidFill>
                          <a:effectLst/>
                          <a:latin typeface="Verdana" panose="020B0604030504040204" pitchFamily="34" charset="0"/>
                          <a:cs typeface="Arial" panose="020B0604020202020204" pitchFamily="34" charset="0"/>
                        </a:rPr>
                        <a:t>Process</a:t>
                      </a: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 Models</a:t>
                      </a:r>
                    </a:p>
                    <a:p>
                      <a:pPr marL="0" marR="0" lvl="0" indent="0" algn="l" defTabSz="914400" rtl="0" eaLnBrk="0" fontAlgn="base" latinLnBrk="0" hangingPunct="0">
                        <a:lnSpc>
                          <a:spcPct val="110000"/>
                        </a:lnSpc>
                        <a:spcBef>
                          <a:spcPct val="0"/>
                        </a:spcBef>
                        <a:spcAft>
                          <a:spcPct val="20000"/>
                        </a:spcAft>
                        <a:buClrTx/>
                        <a:buSzTx/>
                        <a:buFont typeface="Wingdings" panose="05000000000000000000" pitchFamily="2" charset="2"/>
                        <a:buNone/>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-‘DFD </a:t>
                      </a:r>
                      <a:r>
                        <a:rPr kumimoji="0" lang="en-GB" altLang="en-US" sz="1200" b="0" i="1" u="none" strike="noStrike" cap="none" normalizeH="0" baseline="0">
                          <a:ln>
                            <a:noFill/>
                          </a:ln>
                          <a:solidFill>
                            <a:srgbClr val="004D75"/>
                          </a:solidFill>
                          <a:effectLst/>
                          <a:latin typeface="Verdana" panose="020B0604030504040204" pitchFamily="34" charset="0"/>
                          <a:cs typeface="Arial" panose="020B0604020202020204" pitchFamily="34" charset="0"/>
                        </a:rPr>
                        <a:t>Process Logic</a:t>
                      </a: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 Specification (Logic Model)</a:t>
                      </a:r>
                    </a:p>
                    <a:p>
                      <a:pPr marL="0" marR="0" lvl="0" indent="0" algn="l" defTabSz="914400" rtl="0" eaLnBrk="0" fontAlgn="base" latinLnBrk="0" hangingPunct="0">
                        <a:lnSpc>
                          <a:spcPct val="110000"/>
                        </a:lnSpc>
                        <a:spcBef>
                          <a:spcPct val="0"/>
                        </a:spcBef>
                        <a:spcAft>
                          <a:spcPct val="20000"/>
                        </a:spcAft>
                        <a:buClrTx/>
                        <a:buSzTx/>
                        <a:buFont typeface="Wingdings" panose="05000000000000000000" pitchFamily="2" charset="2"/>
                        <a:buNone/>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a:t>
                      </a:r>
                      <a:r>
                        <a:rPr kumimoji="0" lang="en-GB" altLang="en-US" sz="1200" b="1" i="0" u="none" strike="noStrike" cap="none" normalizeH="0" baseline="0">
                          <a:ln>
                            <a:noFill/>
                          </a:ln>
                          <a:solidFill>
                            <a:srgbClr val="FF0000"/>
                          </a:solidFill>
                          <a:effectLst/>
                          <a:latin typeface="Verdana" panose="020B0604030504040204" pitchFamily="34" charset="0"/>
                          <a:cs typeface="Arial" panose="020B0604020202020204" pitchFamily="34" charset="0"/>
                        </a:rPr>
                        <a:t>Logical </a:t>
                      </a:r>
                      <a:r>
                        <a:rPr kumimoji="0" lang="en-GB" altLang="en-US" sz="1200" b="1" i="1" u="none" strike="noStrike" cap="none" normalizeH="0" baseline="0">
                          <a:ln>
                            <a:noFill/>
                          </a:ln>
                          <a:solidFill>
                            <a:srgbClr val="FF0000"/>
                          </a:solidFill>
                          <a:effectLst/>
                          <a:latin typeface="Verdana" panose="020B0604030504040204" pitchFamily="34" charset="0"/>
                          <a:cs typeface="Arial" panose="020B0604020202020204" pitchFamily="34" charset="0"/>
                        </a:rPr>
                        <a:t>Data</a:t>
                      </a:r>
                      <a:r>
                        <a:rPr kumimoji="0" lang="en-GB" altLang="en-US" sz="1200" b="1" i="0" u="none" strike="noStrike" cap="none" normalizeH="0" baseline="0">
                          <a:ln>
                            <a:noFill/>
                          </a:ln>
                          <a:solidFill>
                            <a:srgbClr val="FF0000"/>
                          </a:solidFill>
                          <a:effectLst/>
                          <a:latin typeface="Verdana" panose="020B0604030504040204" pitchFamily="34" charset="0"/>
                          <a:cs typeface="Arial" panose="020B0604020202020204" pitchFamily="34" charset="0"/>
                        </a:rPr>
                        <a:t> Model</a:t>
                      </a:r>
                    </a:p>
                    <a:p>
                      <a:pPr marL="0" marR="0" lvl="0" indent="0" algn="l" defTabSz="914400" rtl="0" eaLnBrk="0" fontAlgn="base" latinLnBrk="0" hangingPunct="0">
                        <a:lnSpc>
                          <a:spcPct val="110000"/>
                        </a:lnSpc>
                        <a:spcBef>
                          <a:spcPct val="0"/>
                        </a:spcBef>
                        <a:spcAft>
                          <a:spcPct val="20000"/>
                        </a:spcAft>
                        <a:buClrTx/>
                        <a:buSzTx/>
                        <a:buFontTx/>
                        <a:buNone/>
                        <a:tabLst/>
                      </a:pPr>
                      <a:endParaRPr kumimoji="0" lang="en-GB" altLang="en-US" sz="1200" b="0" i="0" u="sng" strike="noStrike" cap="none" normalizeH="0" baseline="0">
                        <a:ln>
                          <a:noFill/>
                        </a:ln>
                        <a:solidFill>
                          <a:srgbClr val="004D75"/>
                        </a:solidFill>
                        <a:effectLst/>
                        <a:latin typeface="Verdana" panose="020B0604030504040204" pitchFamily="34" charset="0"/>
                        <a:cs typeface="Arial" panose="020B0604020202020204" pitchFamily="34" charset="0"/>
                      </a:endParaRPr>
                    </a:p>
                  </a:txBody>
                  <a:tcPr marL="92075" marR="92075" marT="46025" marB="46025"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5400" cap="flat" cmpd="sng" algn="ctr">
                      <a:solidFill>
                        <a:srgbClr val="339966"/>
                      </a:solidFill>
                      <a:prstDash val="solid"/>
                      <a:round/>
                      <a:headEnd type="none" w="med" len="med"/>
                      <a:tailEnd type="none" w="med" len="med"/>
                    </a:lnT>
                    <a:lnB w="25400" cap="flat" cmpd="sng" algn="ctr">
                      <a:solidFill>
                        <a:srgbClr val="3399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44600">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0" fontAlgn="base" latinLnBrk="0" hangingPunct="0">
                        <a:lnSpc>
                          <a:spcPct val="110000"/>
                        </a:lnSpc>
                        <a:spcBef>
                          <a:spcPct val="0"/>
                        </a:spcBef>
                        <a:spcAft>
                          <a:spcPct val="20000"/>
                        </a:spcAft>
                        <a:buClrTx/>
                        <a:buSzTx/>
                        <a:buFontTx/>
                        <a:buNone/>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Determine Business Requirements</a:t>
                      </a:r>
                    </a:p>
                  </a:txBody>
                  <a:tcPr marL="92075" marR="92075" marT="46025" marB="46025" horzOverflow="overflow">
                    <a:lnL w="9525" cap="flat" cmpd="sng" algn="ctr">
                      <a:solidFill>
                        <a:srgbClr val="000000"/>
                      </a:solidFill>
                      <a:prstDash val="solid"/>
                      <a:round/>
                      <a:headEnd type="none" w="med" len="med"/>
                      <a:tailEnd type="none" w="med" len="med"/>
                    </a:lnL>
                    <a:lnR w="12700" cap="flat" cmpd="sng" algn="ctr">
                      <a:solidFill>
                        <a:srgbClr val="339966"/>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Interview</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Joint Application Design (JAD)</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Questionnaire </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Document Analysis </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Observation</a:t>
                      </a:r>
                    </a:p>
                  </a:txBody>
                  <a:tcPr marL="92075" marR="92075" marT="46025" marB="46025"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GB"/>
                    </a:p>
                  </a:txBody>
                  <a:tcPr/>
                </a:tc>
                <a:extLst>
                  <a:ext uri="{0D108BD9-81ED-4DB2-BD59-A6C34878D82A}">
                    <a16:rowId xmlns:a16="http://schemas.microsoft.com/office/drawing/2014/main" val="10002"/>
                  </a:ext>
                </a:extLst>
              </a:tr>
              <a:tr h="1446213">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0" fontAlgn="base" latinLnBrk="0" hangingPunct="0">
                        <a:lnSpc>
                          <a:spcPct val="110000"/>
                        </a:lnSpc>
                        <a:spcBef>
                          <a:spcPct val="0"/>
                        </a:spcBef>
                        <a:spcAft>
                          <a:spcPct val="20000"/>
                        </a:spcAft>
                        <a:buClrTx/>
                        <a:buSzTx/>
                        <a:buFontTx/>
                        <a:buNone/>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Create Logical System Models</a:t>
                      </a:r>
                    </a:p>
                  </a:txBody>
                  <a:tcPr marL="92075" marR="92075" marT="46025" marB="46025" horzOverflow="overflow">
                    <a:lnL w="9525" cap="flat" cmpd="sng" algn="ctr">
                      <a:solidFill>
                        <a:srgbClr val="000000"/>
                      </a:solidFill>
                      <a:prstDash val="solid"/>
                      <a:round/>
                      <a:headEnd type="none" w="med" len="med"/>
                      <a:tailEnd type="none" w="med" len="med"/>
                    </a:lnL>
                    <a:lnR w="12700" cap="flat" cmpd="sng" algn="ctr">
                      <a:solidFill>
                        <a:srgbClr val="339966"/>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339966"/>
                      </a:solidFill>
                      <a:prstDash val="solid"/>
                      <a:round/>
                      <a:headEnd type="none" w="med" len="med"/>
                      <a:tailEnd type="none" w="med" len="med"/>
                    </a:lnB>
                    <a:lnTlToBr>
                      <a:noFill/>
                    </a:lnTlToBr>
                    <a:lnBlToTr>
                      <a:noFill/>
                    </a:lnBlToTr>
                    <a:noFill/>
                  </a:tcPr>
                </a:tc>
                <a:tc>
                  <a:txBody>
                    <a:bodyPr/>
                    <a:lstStyle>
                      <a:lvl1pPr>
                        <a:lnSpc>
                          <a:spcPct val="110000"/>
                        </a:lnSpc>
                        <a:spcBef>
                          <a:spcPct val="30000"/>
                        </a:spcBef>
                        <a:spcAft>
                          <a:spcPct val="20000"/>
                        </a:spcAft>
                        <a:defRPr>
                          <a:solidFill>
                            <a:srgbClr val="004D75"/>
                          </a:solidFill>
                          <a:latin typeface="Verdana" panose="020B0604030504040204" pitchFamily="34" charset="0"/>
                        </a:defRPr>
                      </a:lvl1pPr>
                      <a:lvl2pPr marL="742950" indent="-285750">
                        <a:lnSpc>
                          <a:spcPct val="90000"/>
                        </a:lnSpc>
                        <a:spcBef>
                          <a:spcPct val="20000"/>
                        </a:spcBef>
                        <a:spcAft>
                          <a:spcPct val="10000"/>
                        </a:spcAft>
                        <a:defRPr sz="1600">
                          <a:solidFill>
                            <a:srgbClr val="004D75"/>
                          </a:solidFill>
                          <a:latin typeface="Verdana" panose="020B0604030504040204" pitchFamily="34" charset="0"/>
                        </a:defRPr>
                      </a:lvl2pPr>
                      <a:lvl3pPr marL="1143000" indent="-228600">
                        <a:lnSpc>
                          <a:spcPct val="90000"/>
                        </a:lnSpc>
                        <a:spcBef>
                          <a:spcPct val="20000"/>
                        </a:spcBef>
                        <a:spcAft>
                          <a:spcPct val="20000"/>
                        </a:spcAft>
                        <a:defRPr sz="1600">
                          <a:solidFill>
                            <a:srgbClr val="004D75"/>
                          </a:solidFill>
                          <a:latin typeface="Verdana" panose="020B0604030504040204" pitchFamily="34" charset="0"/>
                        </a:defRPr>
                      </a:lvl3pPr>
                      <a:lvl4pPr marL="1600200" indent="-228600">
                        <a:lnSpc>
                          <a:spcPct val="90000"/>
                        </a:lnSpc>
                        <a:spcBef>
                          <a:spcPct val="20000"/>
                        </a:spcBef>
                        <a:spcAft>
                          <a:spcPct val="20000"/>
                        </a:spcAft>
                        <a:defRPr sz="1000">
                          <a:solidFill>
                            <a:srgbClr val="004D75"/>
                          </a:solidFill>
                          <a:latin typeface="Verdana" panose="020B0604030504040204" pitchFamily="34" charset="0"/>
                        </a:defRPr>
                      </a:lvl4pPr>
                      <a:lvl5pPr marL="2057400" indent="-228600">
                        <a:lnSpc>
                          <a:spcPct val="90000"/>
                        </a:lnSpc>
                        <a:spcBef>
                          <a:spcPct val="20000"/>
                        </a:spcBef>
                        <a:spcAft>
                          <a:spcPct val="20000"/>
                        </a:spcAft>
                        <a:defRPr sz="1000">
                          <a:solidFill>
                            <a:srgbClr val="004D75"/>
                          </a:solidFill>
                          <a:latin typeface="Verdana" panose="020B0604030504040204" pitchFamily="34" charset="0"/>
                        </a:defRPr>
                      </a:lvl5pPr>
                      <a:lvl6pPr marL="25146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6pPr>
                      <a:lvl7pPr marL="29718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7pPr>
                      <a:lvl8pPr marL="34290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8pPr>
                      <a:lvl9pPr marL="3886200" indent="-228600" eaLnBrk="0" fontAlgn="base" hangingPunct="0">
                        <a:lnSpc>
                          <a:spcPct val="90000"/>
                        </a:lnSpc>
                        <a:spcBef>
                          <a:spcPct val="20000"/>
                        </a:spcBef>
                        <a:spcAft>
                          <a:spcPct val="20000"/>
                        </a:spcAft>
                        <a:defRPr sz="1000">
                          <a:solidFill>
                            <a:srgbClr val="004D75"/>
                          </a:solidFill>
                          <a:latin typeface="Verdana" panose="020B0604030504040204" pitchFamily="34" charset="0"/>
                        </a:defRPr>
                      </a:lvl9pPr>
                    </a:lstStyle>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Use-Case Analysis</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Data Flow Diagramming (DFD)</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Process Specification e.g. Structured English</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1" i="0" u="none" strike="noStrike" cap="none" normalizeH="0" baseline="0">
                          <a:ln>
                            <a:noFill/>
                          </a:ln>
                          <a:solidFill>
                            <a:srgbClr val="FF0000"/>
                          </a:solidFill>
                          <a:effectLst/>
                          <a:latin typeface="Verdana" panose="020B0604030504040204" pitchFamily="34" charset="0"/>
                          <a:cs typeface="Arial" panose="020B0604020202020204" pitchFamily="34" charset="0"/>
                        </a:rPr>
                        <a:t>Entity Relationship Diagramming </a:t>
                      </a:r>
                    </a:p>
                    <a:p>
                      <a:pPr marL="0" marR="0" lvl="0" indent="0" algn="l" defTabSz="914400" rtl="0" eaLnBrk="0" fontAlgn="base" latinLnBrk="0" hangingPunct="0">
                        <a:lnSpc>
                          <a:spcPct val="110000"/>
                        </a:lnSpc>
                        <a:spcBef>
                          <a:spcPct val="0"/>
                        </a:spcBef>
                        <a:spcAft>
                          <a:spcPct val="20000"/>
                        </a:spcAft>
                        <a:buClrTx/>
                        <a:buSzTx/>
                        <a:buFontTx/>
                        <a:buChar char="•"/>
                        <a:tabLst/>
                      </a:pPr>
                      <a:r>
                        <a:rPr kumimoji="0" lang="en-GB" altLang="en-US" sz="1200" b="0" i="0" u="none" strike="noStrike" cap="none" normalizeH="0" baseline="0">
                          <a:ln>
                            <a:noFill/>
                          </a:ln>
                          <a:solidFill>
                            <a:srgbClr val="004D75"/>
                          </a:solidFill>
                          <a:effectLst/>
                          <a:latin typeface="Verdana" panose="020B0604030504040204" pitchFamily="34" charset="0"/>
                          <a:cs typeface="Arial" panose="020B0604020202020204" pitchFamily="34" charset="0"/>
                        </a:rPr>
                        <a:t>Normalisation</a:t>
                      </a:r>
                    </a:p>
                  </a:txBody>
                  <a:tcPr marL="92075" marR="92075" marT="46025" marB="46025"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339966"/>
                      </a:solidFill>
                      <a:prstDash val="solid"/>
                      <a:round/>
                      <a:headEnd type="none" w="med" len="med"/>
                      <a:tailEnd type="none" w="med" len="med"/>
                    </a:lnB>
                    <a:lnTlToBr>
                      <a:noFill/>
                    </a:lnTlToBr>
                    <a:lnBlToTr>
                      <a:noFill/>
                    </a:lnBlToTr>
                    <a:noFill/>
                  </a:tcPr>
                </a:tc>
                <a:tc vMerge="1">
                  <a:txBody>
                    <a:bodyPr/>
                    <a:lstStyle/>
                    <a:p>
                      <a:endParaRPr lang="en-GB"/>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6367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2">
            <a:extLst>
              <a:ext uri="{28A0092B-C50C-407E-A947-70E740481C1C}">
                <a14:useLocalDpi xmlns:a14="http://schemas.microsoft.com/office/drawing/2010/main" val="0"/>
              </a:ext>
            </a:extLst>
          </a:blip>
          <a:srcRect l="7547" t="8318" r="16852"/>
          <a:stretch>
            <a:fillRect/>
          </a:stretch>
        </p:blipFill>
        <p:spPr bwMode="auto">
          <a:xfrm>
            <a:off x="6045200" y="279400"/>
            <a:ext cx="2811463"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GB" altLang="en-US"/>
              <a:t>Logical Data Model</a:t>
            </a:r>
          </a:p>
        </p:txBody>
      </p:sp>
      <p:sp>
        <p:nvSpPr>
          <p:cNvPr id="14340" name="Content Placeholder 4"/>
          <p:cNvSpPr>
            <a:spLocks noGrp="1"/>
          </p:cNvSpPr>
          <p:nvPr>
            <p:ph idx="1"/>
          </p:nvPr>
        </p:nvSpPr>
        <p:spPr>
          <a:xfrm>
            <a:off x="381000" y="2771775"/>
            <a:ext cx="8305800" cy="2954338"/>
          </a:xfrm>
        </p:spPr>
        <p:txBody>
          <a:bodyPr>
            <a:normAutofit lnSpcReduction="10000"/>
          </a:bodyPr>
          <a:lstStyle/>
          <a:p>
            <a:r>
              <a:rPr lang="en-GB" altLang="en-US"/>
              <a:t>During the analysis phase, the data model presents the logical organisation of data without indicating how the data are stored, created, or manipulated so that analysts can focus on the business without being distracted by technical details.</a:t>
            </a:r>
          </a:p>
          <a:p>
            <a:r>
              <a:rPr lang="en-GB" altLang="en-US"/>
              <a:t>Later during the design phase, the data model is changed to reflect exactly how the data will be stored in databases and files.</a:t>
            </a:r>
          </a:p>
        </p:txBody>
      </p:sp>
    </p:spTree>
    <p:extLst>
      <p:ext uri="{BB962C8B-B14F-4D97-AF65-F5344CB8AC3E}">
        <p14:creationId xmlns:p14="http://schemas.microsoft.com/office/powerpoint/2010/main" val="6515740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UWL PPT_Template May 2013 (3)">
  <a:themeElements>
    <a:clrScheme name="University of West London 1">
      <a:dk1>
        <a:srgbClr val="000000"/>
      </a:dk1>
      <a:lt1>
        <a:sysClr val="window" lastClr="FFFFFF"/>
      </a:lt1>
      <a:dk2>
        <a:srgbClr val="939598"/>
      </a:dk2>
      <a:lt2>
        <a:srgbClr val="BCBEC0"/>
      </a:lt2>
      <a:accent1>
        <a:srgbClr val="BCBEC0"/>
      </a:accent1>
      <a:accent2>
        <a:srgbClr val="CC7B16"/>
      </a:accent2>
      <a:accent3>
        <a:srgbClr val="ED1C24"/>
      </a:accent3>
      <a:accent4>
        <a:srgbClr val="B34215"/>
      </a:accent4>
      <a:accent5>
        <a:srgbClr val="7B0A6B"/>
      </a:accent5>
      <a:accent6>
        <a:srgbClr val="0039A6"/>
      </a:accent6>
      <a:hlink>
        <a:srgbClr val="00AEEF"/>
      </a:hlink>
      <a:folHlink>
        <a:srgbClr val="45196F"/>
      </a:folHlink>
    </a:clrScheme>
    <a:fontScheme name="University of West Lond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75000"/>
            </a:schemeClr>
          </a:solidFill>
        </a:ln>
      </a:spPr>
      <a:bodyPr lIns="46800" rIns="46800" rtlCol="0" anchor="ctr">
        <a:noAutofit/>
      </a:bodyPr>
      <a:lstStyle>
        <a:defPPr algn="ctr">
          <a:defRPr sz="18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rtlCol="0">
        <a:spAutoFit/>
      </a:bodyPr>
      <a:lstStyle>
        <a:defPPr>
          <a:spcAft>
            <a:spcPts val="600"/>
          </a:spcAft>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CD4B839E6E044EBC1C3559D6F5F9F9" ma:contentTypeVersion="2" ma:contentTypeDescription="Create a new document." ma:contentTypeScope="" ma:versionID="b61c29d5acf332c6ffe38381fa99b264">
  <xsd:schema xmlns:xsd="http://www.w3.org/2001/XMLSchema" xmlns:xs="http://www.w3.org/2001/XMLSchema" xmlns:p="http://schemas.microsoft.com/office/2006/metadata/properties" xmlns:ns1="http://schemas.microsoft.com/sharepoint/v3" targetNamespace="http://schemas.microsoft.com/office/2006/metadata/properties" ma:root="true" ma:fieldsID="58beda3639128f09face6fac63f93e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479A47-A809-48AE-A0D1-578CF08AE7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5726D8-EBA6-4137-8FF4-3C9ECF856578}">
  <ds:schemaRefs>
    <ds:schemaRef ds:uri="http://schemas.openxmlformats.org/package/2006/metadata/core-propertie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38A22BA-9A79-4086-A909-6C7E46CD67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UWL PPT_Template May 2013 (3)</Template>
  <TotalTime>829</TotalTime>
  <Words>1396</Words>
  <Application>Microsoft Office PowerPoint</Application>
  <PresentationFormat>On-screen Show (4:3)</PresentationFormat>
  <Paragraphs>218</Paragraphs>
  <Slides>25</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Lucida Grande</vt:lpstr>
      <vt:lpstr>Trebuchet MS</vt:lpstr>
      <vt:lpstr>Verdana</vt:lpstr>
      <vt:lpstr>Wingdings</vt:lpstr>
      <vt:lpstr>UWL PPT_Template May 2013 (3)</vt:lpstr>
      <vt:lpstr>Microsoft ClipArt Gallery</vt:lpstr>
      <vt:lpstr>Entity Relationship Diagram  1/3</vt:lpstr>
      <vt:lpstr>Recap from the previous lecture</vt:lpstr>
      <vt:lpstr>Requirement</vt:lpstr>
      <vt:lpstr>PowerPoint Presentation</vt:lpstr>
      <vt:lpstr>Answer (1/2)</vt:lpstr>
      <vt:lpstr>Answer (2/2)</vt:lpstr>
      <vt:lpstr>PowerPoint Presentation</vt:lpstr>
      <vt:lpstr>Analysis</vt:lpstr>
      <vt:lpstr>Logical Data Model</vt:lpstr>
      <vt:lpstr>Data Model</vt:lpstr>
      <vt:lpstr>Entity Relationship Diagram (ERD)</vt:lpstr>
      <vt:lpstr>Creating an ERD</vt:lpstr>
      <vt:lpstr>PowerPoint Presentation</vt:lpstr>
      <vt:lpstr>2. add the appropriate attributes to each entity;</vt:lpstr>
      <vt:lpstr>3. draw relationships among entities.</vt:lpstr>
      <vt:lpstr>4. Identify cardinality</vt:lpstr>
      <vt:lpstr>5. Identify modality</vt:lpstr>
      <vt:lpstr>ERD</vt:lpstr>
      <vt:lpstr>Activity</vt:lpstr>
      <vt:lpstr>Answer to the class exercise</vt:lpstr>
      <vt:lpstr>Designing an ERD</vt:lpstr>
      <vt:lpstr>Elements of ERD:  Entity Attribute Relationship</vt:lpstr>
      <vt:lpstr>PowerPoint Presentation</vt:lpstr>
      <vt:lpstr>PowerPoint Presentation</vt:lpstr>
      <vt:lpstr>References</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UWL PPT Guidelines</dc:title>
  <dc:creator>University of West London</dc:creator>
  <cp:lastModifiedBy>Jamie Pordoy</cp:lastModifiedBy>
  <cp:revision>101</cp:revision>
  <cp:lastPrinted>2013-02-14T16:28:41Z</cp:lastPrinted>
  <dcterms:created xsi:type="dcterms:W3CDTF">2013-05-09T14:51:02Z</dcterms:created>
  <dcterms:modified xsi:type="dcterms:W3CDTF">2024-06-10T06:43:34Z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0x010100D1CD4B839E6E044EBC1C3559D6F5F9F9</vt:lpwstr>
  </property>
</Properties>
</file>