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7" r:id="rId10"/>
    <p:sldId id="309" r:id="rId11"/>
    <p:sldId id="311" r:id="rId12"/>
    <p:sldId id="312" r:id="rId13"/>
    <p:sldId id="313" r:id="rId14"/>
    <p:sldId id="319" r:id="rId15"/>
    <p:sldId id="320" r:id="rId16"/>
    <p:sldId id="326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6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9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9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89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50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95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9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CD8F-2046-48D4-A9CC-A8B2D192C2A8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4954-B5FF-47BD-B840-2000A832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55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Use Case Modelling</a:t>
            </a:r>
          </a:p>
          <a:p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2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Identifying 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Who is interested in a certain requirement?</a:t>
            </a:r>
          </a:p>
          <a:p>
            <a:r>
              <a:rPr lang="en-GB" dirty="0"/>
              <a:t>Where in the business is the system used?</a:t>
            </a:r>
          </a:p>
          <a:p>
            <a:r>
              <a:rPr lang="en-GB" dirty="0"/>
              <a:t>Who will benefit from the use of the system?</a:t>
            </a:r>
          </a:p>
          <a:p>
            <a:r>
              <a:rPr lang="en-GB" dirty="0"/>
              <a:t>Who will supply the system with this information, use this information, and remove this information?</a:t>
            </a:r>
          </a:p>
          <a:p>
            <a:r>
              <a:rPr lang="en-GB" dirty="0"/>
              <a:t>Who will support and maintain the system?</a:t>
            </a:r>
          </a:p>
          <a:p>
            <a:r>
              <a:rPr lang="en-GB" dirty="0"/>
              <a:t>Does the system use an external resource?</a:t>
            </a:r>
          </a:p>
          <a:p>
            <a:r>
              <a:rPr lang="en-GB" dirty="0"/>
              <a:t>Does one person play several roles?</a:t>
            </a:r>
          </a:p>
          <a:p>
            <a:r>
              <a:rPr lang="en-GB" dirty="0"/>
              <a:t>Do several people play the same role?</a:t>
            </a:r>
          </a:p>
          <a:p>
            <a:r>
              <a:rPr lang="en-GB" dirty="0"/>
              <a:t>Does the system interact with a previous system?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120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Identifying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762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What are the tasks of each actor?</a:t>
            </a:r>
          </a:p>
          <a:p>
            <a:endParaRPr lang="en-GB" dirty="0"/>
          </a:p>
          <a:p>
            <a:r>
              <a:rPr lang="en-GB" dirty="0"/>
              <a:t>Will the actor create, modify, delete read or write information in the system?</a:t>
            </a:r>
          </a:p>
          <a:p>
            <a:endParaRPr lang="en-GB" dirty="0"/>
          </a:p>
          <a:p>
            <a:r>
              <a:rPr lang="en-GB" dirty="0"/>
              <a:t>What use case will create, modify, delete read or write information in the system?</a:t>
            </a:r>
          </a:p>
          <a:p>
            <a:endParaRPr lang="en-GB" dirty="0"/>
          </a:p>
          <a:p>
            <a:r>
              <a:rPr lang="en-GB" dirty="0"/>
              <a:t>Can all functional requirements be met by the use of the use cases identified?</a:t>
            </a: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430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Use Case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5775" y="1968500"/>
            <a:ext cx="75914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38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Example: Confirm Booking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Use case name: </a:t>
            </a:r>
            <a:r>
              <a:rPr lang="en-GB" dirty="0"/>
              <a:t>Confirm Booking</a:t>
            </a:r>
          </a:p>
          <a:p>
            <a:r>
              <a:rPr lang="en-GB" b="1" dirty="0">
                <a:solidFill>
                  <a:srgbClr val="0070C0"/>
                </a:solidFill>
              </a:rPr>
              <a:t>Goal: </a:t>
            </a:r>
            <a:r>
              <a:rPr lang="en-GB" dirty="0"/>
              <a:t>Ensure that the provisional booking is now confirmed so that it is saved for the customer</a:t>
            </a:r>
          </a:p>
          <a:p>
            <a:r>
              <a:rPr lang="en-GB" b="1" dirty="0">
                <a:solidFill>
                  <a:srgbClr val="0070C0"/>
                </a:solidFill>
              </a:rPr>
              <a:t>Pre-condition: </a:t>
            </a:r>
            <a:r>
              <a:rPr lang="en-GB" dirty="0"/>
              <a:t>The customer is registered and a provisional booking exists</a:t>
            </a:r>
          </a:p>
          <a:p>
            <a:r>
              <a:rPr lang="en-GB" b="1" dirty="0">
                <a:solidFill>
                  <a:srgbClr val="0070C0"/>
                </a:solidFill>
              </a:rPr>
              <a:t>Trigger: </a:t>
            </a:r>
            <a:r>
              <a:rPr lang="en-GB" dirty="0"/>
              <a:t>Customer selects confirm option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24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Structuring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Use cases can be structured in two ways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0070C0"/>
                </a:solidFill>
              </a:rPr>
              <a:t>&lt;&lt;Includes&gt;&gt;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GB" dirty="0"/>
              <a:t>– Used for factoring out common functionality</a:t>
            </a:r>
          </a:p>
          <a:p>
            <a:pPr lvl="1">
              <a:buNone/>
            </a:pPr>
            <a:r>
              <a:rPr lang="en-GB" dirty="0"/>
              <a:t>– Use case “A” &lt;&lt;includes&gt;&gt; “B” if a trace through A can exercise the script through B</a:t>
            </a:r>
          </a:p>
          <a:p>
            <a:r>
              <a:rPr lang="en-GB" b="1" dirty="0">
                <a:solidFill>
                  <a:srgbClr val="0070C0"/>
                </a:solidFill>
              </a:rPr>
              <a:t>&lt;&lt;extends&gt;&gt; </a:t>
            </a:r>
            <a:r>
              <a:rPr lang="en-GB" b="1" dirty="0">
                <a:solidFill>
                  <a:srgbClr val="FF0000"/>
                </a:solidFill>
              </a:rPr>
              <a:t>(USE WITH CAUTION)</a:t>
            </a:r>
            <a:endParaRPr lang="en-GB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GB" dirty="0"/>
              <a:t>– A primary use case is extended with alternate paths based on a condition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760" y="2560320"/>
            <a:ext cx="5731510" cy="168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184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Includes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7520" y="1935480"/>
            <a:ext cx="5731510" cy="366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409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Constructing the Use Case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Open Account </a:t>
            </a:r>
          </a:p>
          <a:p>
            <a:pPr marL="0" indent="0">
              <a:buNone/>
            </a:pPr>
            <a:r>
              <a:rPr lang="en-US" sz="2400" dirty="0"/>
              <a:t>Example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0245" y="2035937"/>
            <a:ext cx="5731510" cy="367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040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Extends and Extension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Extends: </a:t>
            </a:r>
            <a:r>
              <a:rPr lang="en-GB" dirty="0"/>
              <a:t>Relationship from a use case to another use case that specifies how the behaviour defined for the first use case can be inserted into the behaviour defined for the second use case</a:t>
            </a:r>
          </a:p>
          <a:p>
            <a:r>
              <a:rPr lang="en-GB" dirty="0"/>
              <a:t>Use when one use case is similar to another use case but does a bit more – break the “bit more” off into another use case that extends the basic one</a:t>
            </a:r>
          </a:p>
          <a:p>
            <a:r>
              <a:rPr lang="en-GB" dirty="0"/>
              <a:t>Split complex use cases into a basic use cases with extensions</a:t>
            </a:r>
          </a:p>
          <a:p>
            <a:r>
              <a:rPr lang="en-GB" dirty="0"/>
              <a:t>Define extension points where the basic use case is extended i.e. define where behaviour is inserted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6052" y="1939941"/>
            <a:ext cx="55911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09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616"/>
            <a:ext cx="10923494" cy="1325563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Gathering information (We can use these in Q1)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Surveys</a:t>
            </a:r>
          </a:p>
          <a:p>
            <a:endParaRPr lang="en-GB" dirty="0"/>
          </a:p>
          <a:p>
            <a:r>
              <a:rPr lang="en-GB" dirty="0"/>
              <a:t>Interviewing domain experts</a:t>
            </a:r>
          </a:p>
          <a:p>
            <a:endParaRPr lang="en-GB" dirty="0"/>
          </a:p>
          <a:p>
            <a:r>
              <a:rPr lang="en-GB" dirty="0"/>
              <a:t>Brainstorming  (would look nice but not expected)</a:t>
            </a:r>
          </a:p>
          <a:p>
            <a:endParaRPr lang="en-GB" dirty="0"/>
          </a:p>
          <a:p>
            <a:r>
              <a:rPr lang="en-GB" dirty="0"/>
              <a:t>Studying business documentation (We have the use case, this could sections could be highlighted to emphasise that this was undertaken)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580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Use Case Perspective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helps to define the key software deliverables</a:t>
            </a:r>
          </a:p>
          <a:p>
            <a:endParaRPr lang="en-GB" dirty="0"/>
          </a:p>
          <a:p>
            <a:r>
              <a:rPr lang="en-US" dirty="0"/>
              <a:t>It helps to breaks down complex processes into simpler steps</a:t>
            </a:r>
          </a:p>
          <a:p>
            <a:endParaRPr lang="en-GB" dirty="0"/>
          </a:p>
          <a:p>
            <a:r>
              <a:rPr lang="en-US" dirty="0"/>
              <a:t>Provides a method way to describe various actions and processes.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Helps to define the systems users (actors) (patients, external organisation, LLM Staff (doctor, surgeon, sales team)</a:t>
            </a: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641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Use Case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Actors</a:t>
            </a:r>
          </a:p>
          <a:p>
            <a:r>
              <a:rPr lang="en-GB" dirty="0"/>
              <a:t>Use Cases</a:t>
            </a:r>
          </a:p>
          <a:p>
            <a:r>
              <a:rPr lang="en-GB" dirty="0"/>
              <a:t>Communication relationships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272" y="3697224"/>
            <a:ext cx="5731510" cy="192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879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outside the system </a:t>
            </a:r>
          </a:p>
          <a:p>
            <a:endParaRPr lang="en-GB" dirty="0"/>
          </a:p>
          <a:p>
            <a:r>
              <a:rPr lang="en-GB" dirty="0"/>
              <a:t>Interact with the system</a:t>
            </a:r>
          </a:p>
          <a:p>
            <a:endParaRPr lang="en-GB" dirty="0"/>
          </a:p>
          <a:p>
            <a:r>
              <a:rPr lang="en-GB" dirty="0"/>
              <a:t>May receive or deliver information to the system or do both</a:t>
            </a: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7729" y="1690688"/>
            <a:ext cx="3076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65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A use case</a:t>
            </a:r>
          </a:p>
          <a:p>
            <a:r>
              <a:rPr lang="en-GB" dirty="0"/>
              <a:t>describes the interaction between users and an application system</a:t>
            </a:r>
          </a:p>
          <a:p>
            <a:endParaRPr lang="en-GB" dirty="0"/>
          </a:p>
          <a:p>
            <a:r>
              <a:rPr lang="en-GB" dirty="0"/>
              <a:t>use case describes what a user does with the system to produce a business process</a:t>
            </a:r>
          </a:p>
          <a:p>
            <a:endParaRPr lang="en-GB" dirty="0"/>
          </a:p>
          <a:p>
            <a:r>
              <a:rPr lang="en-GB" dirty="0"/>
              <a:t>Use case model represents the dialogue between the actor and the System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1816" y="1291432"/>
            <a:ext cx="3076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825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Use Cases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use case</a:t>
            </a:r>
          </a:p>
          <a:p>
            <a:r>
              <a:rPr lang="en-GB" dirty="0"/>
              <a:t>represents the functions which are made available by the system to the actor</a:t>
            </a:r>
          </a:p>
          <a:p>
            <a:endParaRPr lang="en-GB" dirty="0"/>
          </a:p>
          <a:p>
            <a:r>
              <a:rPr lang="en-GB" dirty="0"/>
              <a:t>is a sequence of transactions performed by a system that produces a measurable result for a particular actor (common definition)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9687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Communications Relationship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Each use case represents a task or coherent unit of functionality that is valuable for at least one actor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An actor may interact with the system to perform a task or to be the recipient of a task</a:t>
            </a:r>
          </a:p>
          <a:p>
            <a:endParaRPr lang="en-GB" dirty="0"/>
          </a:p>
          <a:p>
            <a:r>
              <a:rPr lang="en-GB" dirty="0"/>
              <a:t>Shown by a relationship line between the actor and the use case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2151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Use Case Diagram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Library System</a:t>
            </a: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3536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9759" tIns="58319" rIns="69759" bIns="3488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47957" algn="l"/>
                <a:tab pos="696194" algn="l"/>
                <a:tab pos="1044432" algn="l"/>
                <a:tab pos="1392669" algn="l"/>
                <a:tab pos="1740906" algn="l"/>
                <a:tab pos="2089143" algn="l"/>
                <a:tab pos="2437379" algn="l"/>
                <a:tab pos="2785616" algn="l"/>
                <a:tab pos="3133853" algn="l"/>
                <a:tab pos="3482090" algn="l"/>
                <a:tab pos="3830326" algn="l"/>
                <a:tab pos="4178564" algn="l"/>
                <a:tab pos="4526801" algn="l"/>
                <a:tab pos="4875038" algn="l"/>
                <a:tab pos="5223275" algn="l"/>
                <a:tab pos="5571512" algn="l"/>
                <a:tab pos="5919749" algn="l"/>
                <a:tab pos="6267985" algn="l"/>
                <a:tab pos="6616223" algn="l"/>
                <a:tab pos="6964460" algn="l"/>
              </a:tabLst>
              <a:defRPr/>
            </a:pPr>
            <a:r>
              <a:rPr kumimoji="0" lang="de-DE" i="0" u="none" strike="noStrike" kern="0" cap="none" spc="116" normalizeH="0" baseline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Introduction</a:t>
            </a:r>
            <a:r>
              <a:rPr kumimoji="0" lang="de-DE" i="0" u="none" strike="noStrike" kern="0" cap="none" spc="116" normalizeH="0" noProof="0" dirty="0">
                <a:ln w="11430"/>
                <a:effectLst/>
                <a:uLnTx/>
                <a:uFillTx/>
                <a:latin typeface="Calibri"/>
                <a:ea typeface="Lucida Sans Unicode" pitchFamily="2"/>
                <a:cs typeface="Lucida Sans Unicode" pitchFamily="2"/>
              </a:rPr>
              <a:t> to </a:t>
            </a:r>
            <a:r>
              <a:rPr lang="de-DE" kern="0" spc="116" noProof="0" dirty="0">
                <a:ln w="11430"/>
                <a:latin typeface="Calibri"/>
                <a:ea typeface="Lucida Sans Unicode" pitchFamily="2"/>
                <a:cs typeface="Lucida Sans Unicode" pitchFamily="2"/>
              </a:rPr>
              <a:t>Use Case Modelling</a:t>
            </a:r>
            <a:endParaRPr kumimoji="0" lang="de-DE" i="0" u="none" strike="noStrike" kern="0" cap="none" spc="116" normalizeH="0" baseline="0" noProof="0" dirty="0">
              <a:ln w="11430"/>
              <a:effectLst/>
              <a:uLnTx/>
              <a:uFillTx/>
              <a:latin typeface="Calibri"/>
              <a:ea typeface="Lucida Sans Unicode" pitchFamily="2"/>
              <a:cs typeface="Lucida Sans Unicode" pitchFamily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0912" y="1978152"/>
            <a:ext cx="52101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07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732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UML</vt:lpstr>
      <vt:lpstr>Gathering information (We can use these in Q1)</vt:lpstr>
      <vt:lpstr>Use Case Perspective</vt:lpstr>
      <vt:lpstr>Use Case Basics</vt:lpstr>
      <vt:lpstr>Actors</vt:lpstr>
      <vt:lpstr>Use Cases</vt:lpstr>
      <vt:lpstr>Use Cases (2)</vt:lpstr>
      <vt:lpstr>Communications Relationship</vt:lpstr>
      <vt:lpstr>Use Case Diagram Example</vt:lpstr>
      <vt:lpstr>Identifying Actors</vt:lpstr>
      <vt:lpstr>Identifying Use Cases</vt:lpstr>
      <vt:lpstr>Use Case Description</vt:lpstr>
      <vt:lpstr>Example: Confirm Booking</vt:lpstr>
      <vt:lpstr>Structuring Use Cases</vt:lpstr>
      <vt:lpstr>Includes</vt:lpstr>
      <vt:lpstr>Constructing the Use Case Model</vt:lpstr>
      <vt:lpstr>Extends and Extension Points</vt:lpstr>
    </vt:vector>
  </TitlesOfParts>
  <Company>University of West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Nasser Matoorianpour</dc:creator>
  <cp:lastModifiedBy>Jamie Pordoy</cp:lastModifiedBy>
  <cp:revision>140</cp:revision>
  <dcterms:created xsi:type="dcterms:W3CDTF">2018-09-10T15:18:02Z</dcterms:created>
  <dcterms:modified xsi:type="dcterms:W3CDTF">2024-06-12T09:08:15Z</dcterms:modified>
</cp:coreProperties>
</file>