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1"/>
  </p:notesMasterIdLst>
  <p:handoutMasterIdLst>
    <p:handoutMasterId r:id="rId12"/>
  </p:handoutMasterIdLst>
  <p:sldIdLst>
    <p:sldId id="351" r:id="rId2"/>
    <p:sldId id="280" r:id="rId3"/>
    <p:sldId id="435" r:id="rId4"/>
    <p:sldId id="460" r:id="rId5"/>
    <p:sldId id="461" r:id="rId6"/>
    <p:sldId id="459" r:id="rId7"/>
    <p:sldId id="392" r:id="rId8"/>
    <p:sldId id="464" r:id="rId9"/>
    <p:sldId id="358" r:id="rId10"/>
  </p:sldIdLst>
  <p:sldSz cx="9144000" cy="5143500" type="screen16x9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" userDrawn="1">
          <p15:clr>
            <a:srgbClr val="A4A3A4"/>
          </p15:clr>
        </p15:guide>
        <p15:guide id="2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orient="horz" pos="5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leen Watson" initials="KW" lastIdx="1" clrIdx="0">
    <p:extLst/>
  </p:cmAuthor>
  <p:cmAuthor id="2" name="Kathleen Watson" initials="KW [2]" lastIdx="1" clrIdx="1">
    <p:extLst/>
  </p:cmAuthor>
  <p:cmAuthor id="3" name="Kathleen Watson" initials="KW [3]" lastIdx="1" clrIdx="2">
    <p:extLst/>
  </p:cmAuthor>
  <p:cmAuthor id="4" name="Kathleen Watson" initials="KW [4]" lastIdx="1" clrIdx="3">
    <p:extLst/>
  </p:cmAuthor>
  <p:cmAuthor id="5" name="Kathleen Watson" initials="KW [5]" lastIdx="1" clrIdx="4">
    <p:extLst/>
  </p:cmAuthor>
  <p:cmAuthor id="6" name="Kathleen Watson" initials="KW [6]" lastIdx="1" clrIdx="5">
    <p:extLst/>
  </p:cmAuthor>
  <p:cmAuthor id="7" name="Kathleen Watson" initials="KW [7]" lastIdx="1" clrIdx="6">
    <p:extLst/>
  </p:cmAuthor>
  <p:cmAuthor id="8" name="Kathleen Watson" initials="KW [8]" lastIdx="1" clrIdx="7">
    <p:extLst/>
  </p:cmAuthor>
  <p:cmAuthor id="9" name="Kathleen Watson" initials="KW [9]" lastIdx="1" clrIdx="8">
    <p:extLst/>
  </p:cmAuthor>
  <p:cmAuthor id="10" name="Kathleen Watson" initials="KW [10]" lastIdx="1" clrIdx="9">
    <p:extLst/>
  </p:cmAuthor>
  <p:cmAuthor id="11" name="Kathleen Watson" initials="KW [11]" lastIdx="1" clrIdx="10">
    <p:extLst/>
  </p:cmAuthor>
  <p:cmAuthor id="12" name="Kathleen Watson" initials="KW [12]" lastIdx="1" clrIdx="11">
    <p:extLst/>
  </p:cmAuthor>
  <p:cmAuthor id="13" name="Jeff San Miguel" initials="JSM" lastIdx="1" clrIdx="12">
    <p:extLst/>
  </p:cmAuthor>
  <p:cmAuthor id="14" name="Jeff San Miguel" initials="JSM [2]" lastIdx="1" clrIdx="13">
    <p:extLst/>
  </p:cmAuthor>
  <p:cmAuthor id="15" name="Jeff San Miguel" initials="JSM [3]" lastIdx="1" clrIdx="14">
    <p:extLst/>
  </p:cmAuthor>
  <p:cmAuthor id="16" name="Jeff San Miguel" initials="JSM [4]" lastIdx="1" clrIdx="15">
    <p:extLst/>
  </p:cmAuthor>
  <p:cmAuthor id="17" name="Jeff San Miguel" initials="JSM [5]" lastIdx="1" clrIdx="16">
    <p:extLst/>
  </p:cmAuthor>
  <p:cmAuthor id="18" name="Jeff San Miguel" initials="JSM [6]" lastIdx="1" clrIdx="17">
    <p:extLst/>
  </p:cmAuthor>
  <p:cmAuthor id="19" name="Jeff San Miguel" initials="JSM [7]" lastIdx="1" clrIdx="18">
    <p:extLst/>
  </p:cmAuthor>
  <p:cmAuthor id="20" name="Jeff San Miguel" initials="JSM [8]" lastIdx="1" clrIdx="19">
    <p:extLst/>
  </p:cmAuthor>
  <p:cmAuthor id="21" name="Jeff San Miguel" initials="JSM [9]" lastIdx="1" clrIdx="2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628"/>
    <a:srgbClr val="000000"/>
    <a:srgbClr val="135295"/>
    <a:srgbClr val="032F46"/>
    <a:srgbClr val="06252F"/>
    <a:srgbClr val="0B3F4E"/>
    <a:srgbClr val="0A2F3B"/>
    <a:srgbClr val="155E74"/>
    <a:srgbClr val="0D143C"/>
    <a:srgbClr val="A4CE4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182" autoAdjust="0"/>
  </p:normalViewPr>
  <p:slideViewPr>
    <p:cSldViewPr snapToGrid="0" snapToObjects="1" showGuides="1">
      <p:cViewPr varScale="1">
        <p:scale>
          <a:sx n="156" d="100"/>
          <a:sy n="156" d="100"/>
        </p:scale>
        <p:origin x="128" y="352"/>
      </p:cViewPr>
      <p:guideLst>
        <p:guide orient="horz" pos="132"/>
        <p:guide/>
        <p:guide pos="5760"/>
        <p:guide orient="horz" pos="5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>
      <p:cViewPr varScale="1">
        <p:scale>
          <a:sx n="153" d="100"/>
          <a:sy n="153" d="100"/>
        </p:scale>
        <p:origin x="5880" y="176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1FA5A86-AC38-124E-BEA3-B69D85C413C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937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01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9152831" cy="5143500"/>
          </a:xfrm>
          <a:prstGeom prst="rect">
            <a:avLst/>
          </a:prstGeom>
        </p:spPr>
      </p:pic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-1" y="0"/>
            <a:ext cx="9152831" cy="1487714"/>
          </a:xfrm>
          <a:prstGeom prst="rect">
            <a:avLst/>
          </a:prstGeom>
          <a:gradFill flip="none" rotWithShape="1">
            <a:gsLst>
              <a:gs pos="11000">
                <a:srgbClr val="0E1628">
                  <a:lumMod val="0"/>
                  <a:alpha val="72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4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  <p:sp>
        <p:nvSpPr>
          <p:cNvPr id="67" name="TextBox 66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Hitachi, Ltd. employees and other audiences under NDA only.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36844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9152831" cy="5143500"/>
          </a:xfrm>
          <a:prstGeom prst="rect">
            <a:avLst/>
          </a:prstGeom>
        </p:spPr>
      </p:pic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-1" y="0"/>
            <a:ext cx="9152831" cy="1487714"/>
          </a:xfrm>
          <a:prstGeom prst="rect">
            <a:avLst/>
          </a:prstGeom>
          <a:gradFill flip="none" rotWithShape="1">
            <a:gsLst>
              <a:gs pos="11000">
                <a:srgbClr val="0E1628">
                  <a:lumMod val="0"/>
                  <a:alpha val="72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430887"/>
          </a:xfrm>
          <a:prstGeom prst="rect">
            <a:avLst/>
          </a:prstGeom>
          <a:effectLst/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8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2" name="TextBox 31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-1"/>
            <a:ext cx="9152832" cy="5143501"/>
          </a:xfrm>
          <a:prstGeom prst="rect">
            <a:avLst/>
          </a:prstGeom>
        </p:spPr>
      </p:pic>
      <p:sp>
        <p:nvSpPr>
          <p:cNvPr id="133" name="Rectangle 132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rgbClr val="0E1628">
                  <a:alpha val="40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2" name="Rectangle 151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54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430887"/>
          </a:xfrm>
          <a:prstGeom prst="rect">
            <a:avLst/>
          </a:prstGeom>
          <a:effectLst/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58" name="TextBox 157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2" name="TextBox 31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6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" y="-35787"/>
            <a:ext cx="6520607" cy="73244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263525" y="440465"/>
            <a:ext cx="6521450" cy="338554"/>
          </a:xfrm>
        </p:spPr>
        <p:txBody>
          <a:bodyPr/>
          <a:lstStyle>
            <a:lvl1pPr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591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3572"/>
            <a:ext cx="9170988" cy="61913"/>
          </a:xfrm>
          <a:prstGeom prst="rect">
            <a:avLst/>
          </a:prstGeom>
          <a:solidFill>
            <a:srgbClr val="FFB4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0" y="-3572"/>
            <a:ext cx="9170988" cy="61913"/>
          </a:xfrm>
          <a:prstGeom prst="rect">
            <a:avLst/>
          </a:prstGeom>
          <a:solidFill>
            <a:srgbClr val="FFB4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49250" y="1138421"/>
            <a:ext cx="8458200" cy="1265475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defRPr sz="2400">
                <a:solidFill>
                  <a:srgbClr val="0055B8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49250" y="594324"/>
            <a:ext cx="8458200" cy="323890"/>
          </a:xfrm>
          <a:prstGeom prst="rect">
            <a:avLst/>
          </a:prstGeom>
        </p:spPr>
        <p:txBody>
          <a:bodyPr/>
          <a:lstStyle>
            <a:lvl1pPr>
              <a:defRPr sz="1500" b="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7754071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3572"/>
            <a:ext cx="9170988" cy="61913"/>
          </a:xfrm>
          <a:prstGeom prst="rect">
            <a:avLst/>
          </a:prstGeom>
          <a:solidFill>
            <a:srgbClr val="FFB4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0" y="-3572"/>
            <a:ext cx="9170988" cy="61913"/>
          </a:xfrm>
          <a:prstGeom prst="rect">
            <a:avLst/>
          </a:prstGeom>
          <a:solidFill>
            <a:srgbClr val="FFB4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49250" y="1138421"/>
            <a:ext cx="8458200" cy="1265475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defRPr sz="2400">
                <a:solidFill>
                  <a:srgbClr val="0055B8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49250" y="594324"/>
            <a:ext cx="8458200" cy="323890"/>
          </a:xfrm>
          <a:prstGeom prst="rect">
            <a:avLst/>
          </a:prstGeom>
        </p:spPr>
        <p:txBody>
          <a:bodyPr/>
          <a:lstStyle>
            <a:lvl1pPr>
              <a:defRPr sz="1500" b="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399936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-1"/>
            <a:ext cx="9152832" cy="5143501"/>
          </a:xfrm>
          <a:prstGeom prst="rect">
            <a:avLst/>
          </a:prstGeom>
        </p:spPr>
      </p:pic>
      <p:sp>
        <p:nvSpPr>
          <p:cNvPr id="133" name="Rectangle 132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rgbClr val="0E1628">
                  <a:alpha val="40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2" name="Rectangle 151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5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54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15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56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58" name="TextBox 157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1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6" name="TextBox 35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62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6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4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4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4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41" name="Group 40"/>
          <p:cNvGrpSpPr/>
          <p:nvPr userDrawn="1"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4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Gradient Overlay"/>
          <p:cNvSpPr/>
          <p:nvPr/>
        </p:nvSpPr>
        <p:spPr>
          <a:xfrm>
            <a:off x="0" y="-7473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61" name="Smart Texture"/>
          <p:cNvPicPr>
            <a:picLocks noChangeAspect="1"/>
          </p:cNvPicPr>
          <p:nvPr userDrawn="1"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9740" y="-74140"/>
            <a:ext cx="9398875" cy="5305168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5" name="Smart Texture"/>
          <p:cNvPicPr>
            <a:picLocks noChangeAspect="1"/>
          </p:cNvPicPr>
          <p:nvPr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089" y="-74140"/>
            <a:ext cx="9398875" cy="5305168"/>
          </a:xfrm>
          <a:prstGeom prst="rect">
            <a:avLst/>
          </a:prstGeom>
        </p:spPr>
      </p:pic>
      <p:sp>
        <p:nvSpPr>
          <p:cNvPr id="56" name="Gradient Overlay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5" name="Smart Texture"/>
          <p:cNvPicPr>
            <a:picLocks noChangeAspect="1"/>
          </p:cNvPicPr>
          <p:nvPr/>
        </p:nvPicPr>
        <p:blipFill rotWithShape="1">
          <a:blip r:embed="rId2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089" y="-74140"/>
            <a:ext cx="9398875" cy="5305168"/>
          </a:xfrm>
          <a:prstGeom prst="rect">
            <a:avLst/>
          </a:prstGeom>
        </p:spPr>
      </p:pic>
      <p:sp>
        <p:nvSpPr>
          <p:cNvPr id="56" name="Gradient Overlay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Hitachi, Ltd. employees and other audiences under NDA only.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43936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TextBox 37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1819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796" r:id="rId2"/>
    <p:sldLayoutId id="2147483801" r:id="rId3"/>
    <p:sldLayoutId id="2147483802" r:id="rId4"/>
    <p:sldLayoutId id="2147483813" r:id="rId5"/>
    <p:sldLayoutId id="2147483814" r:id="rId6"/>
    <p:sldLayoutId id="2147483805" r:id="rId7"/>
    <p:sldLayoutId id="2147483806" r:id="rId8"/>
    <p:sldLayoutId id="2147483807" r:id="rId9"/>
    <p:sldLayoutId id="2147483808" r:id="rId10"/>
    <p:sldLayoutId id="2147483822" r:id="rId11"/>
    <p:sldLayoutId id="2147483823" r:id="rId12"/>
    <p:sldLayoutId id="2147483812" r:id="rId13"/>
    <p:sldLayoutId id="2147483824" r:id="rId14"/>
    <p:sldLayoutId id="2147483825" r:id="rId15"/>
    <p:sldLayoutId id="214748382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emf"/><Relationship Id="rId7" Type="http://schemas.openxmlformats.org/officeDocument/2006/relationships/image" Target="../media/image1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emf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807733" y="2131260"/>
            <a:ext cx="7653702" cy="880980"/>
          </a:xfrm>
        </p:spPr>
        <p:txBody>
          <a:bodyPr/>
          <a:lstStyle/>
          <a:p>
            <a:r>
              <a:rPr lang="en-US" dirty="0"/>
              <a:t>Pentaho Partner Program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807733" y="4068884"/>
            <a:ext cx="5221816" cy="561692"/>
          </a:xfrm>
        </p:spPr>
        <p:txBody>
          <a:bodyPr/>
          <a:lstStyle/>
          <a:p>
            <a:r>
              <a:rPr lang="en-US" dirty="0"/>
              <a:t>James O’Reilly, </a:t>
            </a:r>
            <a:r>
              <a:rPr lang="en-US" b="0" dirty="0"/>
              <a:t>Global Learning</a:t>
            </a:r>
            <a:endParaRPr lang="en-US" dirty="0"/>
          </a:p>
          <a:p>
            <a:r>
              <a:rPr lang="en-US" dirty="0"/>
              <a:t>Nuno</a:t>
            </a:r>
            <a:r>
              <a:rPr lang="pt-BR" dirty="0"/>
              <a:t> Pereira</a:t>
            </a:r>
            <a:r>
              <a:rPr lang="en-US" dirty="0"/>
              <a:t>, </a:t>
            </a:r>
            <a:r>
              <a:rPr lang="en-US" b="0" dirty="0"/>
              <a:t>Professional Services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807733" y="4553241"/>
            <a:ext cx="5221816" cy="276999"/>
          </a:xfrm>
        </p:spPr>
        <p:txBody>
          <a:bodyPr/>
          <a:lstStyle/>
          <a:p>
            <a:r>
              <a:rPr lang="en-US" dirty="0"/>
              <a:t>February 4</a:t>
            </a:r>
            <a:r>
              <a:rPr lang="en-US" baseline="30000" dirty="0"/>
              <a:t>th</a:t>
            </a:r>
            <a:r>
              <a:rPr lang="en-US" dirty="0"/>
              <a:t> - 8</a:t>
            </a:r>
            <a:r>
              <a:rPr lang="en-US" baseline="30000" dirty="0"/>
              <a:t>th</a:t>
            </a:r>
            <a:r>
              <a:rPr lang="en-US" dirty="0"/>
              <a:t>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F83C-2747-4106-B7D4-A7AEF619C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733" y="3047830"/>
            <a:ext cx="7653702" cy="369332"/>
          </a:xfrm>
        </p:spPr>
        <p:txBody>
          <a:bodyPr/>
          <a:lstStyle/>
          <a:p>
            <a:r>
              <a:rPr lang="en-US" dirty="0"/>
              <a:t>EMEA Partner Program – Sefton Park</a:t>
            </a:r>
          </a:p>
        </p:txBody>
      </p:sp>
    </p:spTree>
    <p:extLst>
      <p:ext uri="{BB962C8B-B14F-4D97-AF65-F5344CB8AC3E}">
        <p14:creationId xmlns:p14="http://schemas.microsoft.com/office/powerpoint/2010/main" val="111655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2"/>
          <p:cNvSpPr>
            <a:spLocks noGrp="1" noChangeArrowheads="1"/>
          </p:cNvSpPr>
          <p:nvPr>
            <p:ph idx="1"/>
          </p:nvPr>
        </p:nvSpPr>
        <p:spPr>
          <a:xfrm>
            <a:off x="264160" y="967574"/>
            <a:ext cx="8584006" cy="3810681"/>
          </a:xfrm>
          <a:prstGeom prst="rect">
            <a:avLst/>
          </a:prstGeom>
          <a:ln/>
        </p:spPr>
        <p:txBody>
          <a:bodyPr vert="horz" wrap="square" lIns="91440" tIns="45720" rIns="67500" bIns="45720" rtlCol="0">
            <a:noAutofit/>
          </a:bodyPr>
          <a:lstStyle/>
          <a:p>
            <a:pPr marL="342900" indent="-342900">
              <a:spcBef>
                <a:spcPts val="375"/>
              </a:spcBef>
              <a:tabLst>
                <a:tab pos="513160" algn="l"/>
                <a:tab pos="1198960" algn="l"/>
                <a:tab pos="1884760" algn="l"/>
                <a:tab pos="2570560" algn="l"/>
                <a:tab pos="3256360" algn="l"/>
                <a:tab pos="3942160" algn="l"/>
                <a:tab pos="4627960" algn="l"/>
                <a:tab pos="5313760" algn="l"/>
                <a:tab pos="5999560" algn="l"/>
                <a:tab pos="6685360" algn="l"/>
                <a:tab pos="7371160" algn="l"/>
              </a:tabLst>
            </a:pPr>
            <a:r>
              <a:rPr lang="en-US" dirty="0">
                <a:solidFill>
                  <a:srgbClr val="080808"/>
                </a:solidFill>
              </a:rPr>
              <a:t>Day 2 recap</a:t>
            </a:r>
          </a:p>
          <a:p>
            <a:pPr marL="342900" indent="-342900">
              <a:spcBef>
                <a:spcPts val="375"/>
              </a:spcBef>
              <a:tabLst>
                <a:tab pos="513160" algn="l"/>
                <a:tab pos="1198960" algn="l"/>
                <a:tab pos="1884760" algn="l"/>
                <a:tab pos="2570560" algn="l"/>
                <a:tab pos="3256360" algn="l"/>
                <a:tab pos="3942160" algn="l"/>
                <a:tab pos="4627960" algn="l"/>
                <a:tab pos="5313760" algn="l"/>
                <a:tab pos="5999560" algn="l"/>
                <a:tab pos="6685360" algn="l"/>
                <a:tab pos="7371160" algn="l"/>
              </a:tabLst>
            </a:pPr>
            <a:r>
              <a:rPr lang="en-US" dirty="0">
                <a:solidFill>
                  <a:srgbClr val="080808"/>
                </a:solidFill>
              </a:rPr>
              <a:t>Development planning</a:t>
            </a:r>
          </a:p>
          <a:p>
            <a:pPr marL="342900" indent="-342900">
              <a:spcBef>
                <a:spcPts val="375"/>
              </a:spcBef>
              <a:tabLst>
                <a:tab pos="513160" algn="l"/>
                <a:tab pos="1198960" algn="l"/>
                <a:tab pos="1884760" algn="l"/>
                <a:tab pos="2570560" algn="l"/>
                <a:tab pos="3256360" algn="l"/>
                <a:tab pos="3942160" algn="l"/>
                <a:tab pos="4627960" algn="l"/>
                <a:tab pos="5313760" algn="l"/>
                <a:tab pos="5999560" algn="l"/>
                <a:tab pos="6685360" algn="l"/>
                <a:tab pos="7371160" algn="l"/>
              </a:tabLst>
            </a:pPr>
            <a:r>
              <a:rPr lang="en-US" dirty="0">
                <a:solidFill>
                  <a:srgbClr val="080808"/>
                </a:solidFill>
              </a:rPr>
              <a:t>Solution development</a:t>
            </a:r>
          </a:p>
          <a:p>
            <a:pPr marL="636587" lvl="1" indent="-342900">
              <a:spcBef>
                <a:spcPts val="375"/>
              </a:spcBef>
              <a:tabLst>
                <a:tab pos="513160" algn="l"/>
                <a:tab pos="1198960" algn="l"/>
                <a:tab pos="1884760" algn="l"/>
                <a:tab pos="2570560" algn="l"/>
                <a:tab pos="3256360" algn="l"/>
                <a:tab pos="3942160" algn="l"/>
                <a:tab pos="4627960" algn="l"/>
                <a:tab pos="5313760" algn="l"/>
                <a:tab pos="5999560" algn="l"/>
                <a:tab pos="6685360" algn="l"/>
                <a:tab pos="7371160" algn="l"/>
              </a:tabLst>
            </a:pPr>
            <a:r>
              <a:rPr lang="en-US" sz="1600" dirty="0">
                <a:solidFill>
                  <a:srgbClr val="080808"/>
                </a:solidFill>
              </a:rPr>
              <a:t>Solution Architecture</a:t>
            </a:r>
          </a:p>
          <a:p>
            <a:pPr marL="636587" lvl="1" indent="-342900">
              <a:spcBef>
                <a:spcPts val="375"/>
              </a:spcBef>
              <a:tabLst>
                <a:tab pos="513160" algn="l"/>
                <a:tab pos="1198960" algn="l"/>
                <a:tab pos="1884760" algn="l"/>
                <a:tab pos="2570560" algn="l"/>
                <a:tab pos="3256360" algn="l"/>
                <a:tab pos="3942160" algn="l"/>
                <a:tab pos="4627960" algn="l"/>
                <a:tab pos="5313760" algn="l"/>
                <a:tab pos="5999560" algn="l"/>
                <a:tab pos="6685360" algn="l"/>
                <a:tab pos="7371160" algn="l"/>
              </a:tabLst>
            </a:pPr>
            <a:r>
              <a:rPr lang="en-US" sz="1600" dirty="0">
                <a:solidFill>
                  <a:srgbClr val="080808"/>
                </a:solidFill>
              </a:rPr>
              <a:t>Data (integration) architecture</a:t>
            </a:r>
          </a:p>
          <a:p>
            <a:pPr marL="636587" lvl="1" indent="-342900">
              <a:spcBef>
                <a:spcPts val="375"/>
              </a:spcBef>
              <a:tabLst>
                <a:tab pos="513160" algn="l"/>
                <a:tab pos="1198960" algn="l"/>
                <a:tab pos="1884760" algn="l"/>
                <a:tab pos="2570560" algn="l"/>
                <a:tab pos="3256360" algn="l"/>
                <a:tab pos="3942160" algn="l"/>
                <a:tab pos="4627960" algn="l"/>
                <a:tab pos="5313760" algn="l"/>
                <a:tab pos="5999560" algn="l"/>
                <a:tab pos="6685360" algn="l"/>
                <a:tab pos="7371160" algn="l"/>
              </a:tabLst>
            </a:pPr>
            <a:r>
              <a:rPr lang="en-US" sz="1600" dirty="0">
                <a:solidFill>
                  <a:srgbClr val="080808"/>
                </a:solidFill>
              </a:rPr>
              <a:t>Reports/Analytics</a:t>
            </a:r>
          </a:p>
          <a:p>
            <a:pPr marL="342900" indent="-342900">
              <a:spcBef>
                <a:spcPts val="375"/>
              </a:spcBef>
              <a:tabLst>
                <a:tab pos="513160" algn="l"/>
                <a:tab pos="1198960" algn="l"/>
                <a:tab pos="1884760" algn="l"/>
                <a:tab pos="2570560" algn="l"/>
                <a:tab pos="3256360" algn="l"/>
                <a:tab pos="3942160" algn="l"/>
                <a:tab pos="4627960" algn="l"/>
                <a:tab pos="5313760" algn="l"/>
                <a:tab pos="5999560" algn="l"/>
                <a:tab pos="6685360" algn="l"/>
                <a:tab pos="7371160" algn="l"/>
              </a:tabLst>
            </a:pPr>
            <a:r>
              <a:rPr lang="en-US" dirty="0">
                <a:solidFill>
                  <a:srgbClr val="080808"/>
                </a:solidFill>
              </a:rPr>
              <a:t>Plan for deployment</a:t>
            </a:r>
          </a:p>
          <a:p>
            <a:pPr marL="342900" indent="-342900">
              <a:spcBef>
                <a:spcPts val="375"/>
              </a:spcBef>
              <a:tabLst>
                <a:tab pos="513160" algn="l"/>
                <a:tab pos="1198960" algn="l"/>
                <a:tab pos="1884760" algn="l"/>
                <a:tab pos="2570560" algn="l"/>
                <a:tab pos="3256360" algn="l"/>
                <a:tab pos="3942160" algn="l"/>
                <a:tab pos="4627960" algn="l"/>
                <a:tab pos="5313760" algn="l"/>
                <a:tab pos="5999560" algn="l"/>
                <a:tab pos="6685360" algn="l"/>
                <a:tab pos="7371160" algn="l"/>
              </a:tabLst>
            </a:pPr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(Day 3)</a:t>
            </a:r>
          </a:p>
        </p:txBody>
      </p:sp>
      <p:pic>
        <p:nvPicPr>
          <p:cNvPr id="1026" name="Picture 2" descr="Image result for hitachi office">
            <a:extLst>
              <a:ext uri="{FF2B5EF4-FFF2-40B4-BE49-F238E27FC236}">
                <a16:creationId xmlns:a16="http://schemas.microsoft.com/office/drawing/2014/main" id="{FEB063B9-2FC4-477F-9C8D-629C0E6507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66162" y="0"/>
            <a:ext cx="507783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19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4795" y="0"/>
            <a:ext cx="6520607" cy="732441"/>
          </a:xfrm>
        </p:spPr>
        <p:txBody>
          <a:bodyPr/>
          <a:lstStyle/>
          <a:p>
            <a:r>
              <a:rPr lang="en-US" dirty="0"/>
              <a:t>Agenda  </a:t>
            </a:r>
            <a:r>
              <a:rPr lang="en-US" dirty="0">
                <a:solidFill>
                  <a:srgbClr val="FF0000"/>
                </a:solidFill>
              </a:rPr>
              <a:t>- Day 2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A906B0E-11E9-41F1-A181-70340502C3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366562"/>
              </p:ext>
            </p:extLst>
          </p:nvPr>
        </p:nvGraphicFramePr>
        <p:xfrm>
          <a:off x="264795" y="1088364"/>
          <a:ext cx="8707049" cy="37430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696">
                  <a:extLst>
                    <a:ext uri="{9D8B030D-6E8A-4147-A177-3AD203B41FA5}">
                      <a16:colId xmlns:a16="http://schemas.microsoft.com/office/drawing/2014/main" val="984663727"/>
                    </a:ext>
                  </a:extLst>
                </a:gridCol>
                <a:gridCol w="619012">
                  <a:extLst>
                    <a:ext uri="{9D8B030D-6E8A-4147-A177-3AD203B41FA5}">
                      <a16:colId xmlns:a16="http://schemas.microsoft.com/office/drawing/2014/main" val="1711117000"/>
                    </a:ext>
                  </a:extLst>
                </a:gridCol>
                <a:gridCol w="2444120">
                  <a:extLst>
                    <a:ext uri="{9D8B030D-6E8A-4147-A177-3AD203B41FA5}">
                      <a16:colId xmlns:a16="http://schemas.microsoft.com/office/drawing/2014/main" val="3197461893"/>
                    </a:ext>
                  </a:extLst>
                </a:gridCol>
                <a:gridCol w="35238">
                  <a:extLst>
                    <a:ext uri="{9D8B030D-6E8A-4147-A177-3AD203B41FA5}">
                      <a16:colId xmlns:a16="http://schemas.microsoft.com/office/drawing/2014/main" val="1407295750"/>
                    </a:ext>
                  </a:extLst>
                </a:gridCol>
                <a:gridCol w="2731220">
                  <a:extLst>
                    <a:ext uri="{9D8B030D-6E8A-4147-A177-3AD203B41FA5}">
                      <a16:colId xmlns:a16="http://schemas.microsoft.com/office/drawing/2014/main" val="1986563288"/>
                    </a:ext>
                  </a:extLst>
                </a:gridCol>
                <a:gridCol w="2266763">
                  <a:extLst>
                    <a:ext uri="{9D8B030D-6E8A-4147-A177-3AD203B41FA5}">
                      <a16:colId xmlns:a16="http://schemas.microsoft.com/office/drawing/2014/main" val="420276957"/>
                    </a:ext>
                  </a:extLst>
                </a:gridCol>
              </a:tblGrid>
              <a:tr h="226467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Day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Timing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Activity / Deliverable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867224"/>
                  </a:ext>
                </a:extLst>
              </a:tr>
              <a:tr h="344362">
                <a:tc vMerge="1"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b"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Solution Architect</a:t>
                      </a:r>
                    </a:p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Technical Architect</a:t>
                      </a:r>
                    </a:p>
                  </a:txBody>
                  <a:tcPr marL="2620" marR="2620" marT="2620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Business Analyst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Report Developer</a:t>
                      </a:r>
                    </a:p>
                  </a:txBody>
                  <a:tcPr marL="2620" marR="2620" marT="262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Data Scientist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ETL Developer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820767"/>
                  </a:ext>
                </a:extLst>
              </a:tr>
              <a:tr h="771136">
                <a:tc rowSpan="4"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Morning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Day 1 recap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Project scope definition</a:t>
                      </a:r>
                    </a:p>
                  </a:txBody>
                  <a:tcPr marL="2620" marR="2620" marT="262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065231"/>
                  </a:ext>
                </a:extLst>
              </a:tr>
              <a:tr h="77113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 &amp; NF requirements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Solution Architecture</a:t>
                      </a:r>
                    </a:p>
                    <a:p>
                      <a:pPr marL="0" indent="0" algn="ctr" fontAlgn="b">
                        <a:buFontTx/>
                        <a:buNone/>
                      </a:pPr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Solution components</a:t>
                      </a:r>
                    </a:p>
                    <a:p>
                      <a:pPr marL="0" indent="0" algn="ctr" fontAlgn="b">
                        <a:buFontTx/>
                        <a:buNone/>
                      </a:pPr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Pentaho components</a:t>
                      </a:r>
                    </a:p>
                    <a:p>
                      <a:pPr marL="0" indent="0" algn="ctr" fontAlgn="b">
                        <a:buFontTx/>
                        <a:buNone/>
                      </a:pPr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Infrastructure</a:t>
                      </a:r>
                    </a:p>
                    <a:p>
                      <a:pPr marL="0" indent="0" algn="ctr" fontAlgn="b">
                        <a:buFontTx/>
                        <a:buNone/>
                      </a:pPr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Report/Analytics design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and mockup</a:t>
                      </a:r>
                    </a:p>
                  </a:txBody>
                  <a:tcPr marL="2620" marR="2620" marT="2620" marB="0" anchor="ctr"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 discovery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 (integration) design</a:t>
                      </a:r>
                    </a:p>
                  </a:txBody>
                  <a:tcPr marL="2620" marR="2620" marT="2620" marB="0" anchor="ctr"/>
                </a:tc>
                <a:extLst>
                  <a:ext uri="{0D108BD9-81ED-4DB2-BD59-A6C34878D82A}">
                    <a16:rowId xmlns:a16="http://schemas.microsoft.com/office/drawing/2014/main" val="656075248"/>
                  </a:ext>
                </a:extLst>
              </a:tr>
              <a:tr h="8574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Afternoon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b"/>
                </a:tc>
                <a:tc gridSpan="2" v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2620" marR="2620" marT="2620" marB="0" anchor="b"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marL="2620" marR="2620" marT="2620" marB="0" anchor="b"/>
                </a:tc>
                <a:extLst>
                  <a:ext uri="{0D108BD9-81ED-4DB2-BD59-A6C34878D82A}">
                    <a16:rowId xmlns:a16="http://schemas.microsoft.com/office/drawing/2014/main" val="3998300395"/>
                  </a:ext>
                </a:extLst>
              </a:tr>
              <a:tr h="7725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Project planning session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algn="ctr" fontAlgn="b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620" marR="2620" marT="262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620" marR="2620" marT="2620" marB="0" anchor="b"/>
                </a:tc>
                <a:extLst>
                  <a:ext uri="{0D108BD9-81ED-4DB2-BD59-A6C34878D82A}">
                    <a16:rowId xmlns:a16="http://schemas.microsoft.com/office/drawing/2014/main" val="411874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2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F1593A-5A1B-4556-8CAA-6F71074A92EC}"/>
              </a:ext>
            </a:extLst>
          </p:cNvPr>
          <p:cNvCxnSpPr>
            <a:cxnSpLocks/>
          </p:cNvCxnSpPr>
          <p:nvPr/>
        </p:nvCxnSpPr>
        <p:spPr bwMode="auto">
          <a:xfrm flipV="1">
            <a:off x="1500471" y="2950983"/>
            <a:ext cx="2278539" cy="2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5F282CD-55A8-4123-AFEB-C9E66AAC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-35787"/>
            <a:ext cx="6520607" cy="732441"/>
          </a:xfrm>
        </p:spPr>
        <p:txBody>
          <a:bodyPr/>
          <a:lstStyle/>
          <a:p>
            <a:r>
              <a:rPr lang="en-GB" dirty="0"/>
              <a:t>The prototype and data discovery (day 2)</a:t>
            </a:r>
          </a:p>
        </p:txBody>
      </p:sp>
      <p:pic>
        <p:nvPicPr>
          <p:cNvPr id="9" name="Picture 7" descr="document-download.png">
            <a:extLst>
              <a:ext uri="{FF2B5EF4-FFF2-40B4-BE49-F238E27FC236}">
                <a16:creationId xmlns:a16="http://schemas.microsoft.com/office/drawing/2014/main" id="{B8C028D1-D0EB-4AD5-AE10-953F37B1C3D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89" y="2793625"/>
            <a:ext cx="4566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6">
            <a:extLst>
              <a:ext uri="{FF2B5EF4-FFF2-40B4-BE49-F238E27FC236}">
                <a16:creationId xmlns:a16="http://schemas.microsoft.com/office/drawing/2014/main" id="{25A0C44E-6A4B-45E6-80C5-836185C556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306" y="2405085"/>
            <a:ext cx="1355011" cy="1115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EA91E4BC-D3B7-4B51-ABF1-4B1668245C5B}"/>
              </a:ext>
            </a:extLst>
          </p:cNvPr>
          <p:cNvSpPr txBox="1">
            <a:spLocks/>
          </p:cNvSpPr>
          <p:nvPr/>
        </p:nvSpPr>
        <p:spPr bwMode="auto">
          <a:xfrm>
            <a:off x="2164602" y="2845892"/>
            <a:ext cx="831706" cy="40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5B8"/>
              </a:buClr>
              <a:buSzPct val="100000"/>
              <a:buFont typeface="Lucida Grande" pitchFamily="-65" charset="0"/>
              <a:buChar char="❯"/>
              <a:defRPr sz="200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5B8"/>
              </a:buClr>
              <a:buSzPct val="100000"/>
              <a:buFont typeface="Arial" pitchFamily="34" charset="0"/>
              <a:buChar char="•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55B8"/>
              </a:buClr>
              <a:buSzPct val="100000"/>
              <a:buFont typeface="Lucida Grande" pitchFamily="-65" charset="0"/>
              <a:buChar char="-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55B8"/>
              </a:buClr>
              <a:buSzPct val="75000"/>
              <a:buFont typeface="Lucida Grande" pitchFamily="-65" charset="0"/>
              <a:buChar char="❯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5B8"/>
              </a:buClr>
              <a:buSzPct val="75000"/>
              <a:buFont typeface="Lucida Grande" pitchFamily="-65" charset="0"/>
              <a:buChar char="❯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5B8"/>
              </a:buClr>
              <a:buSzPct val="75000"/>
              <a:buFont typeface="Lucida Grande" pitchFamily="-65" charset="0"/>
              <a:buChar char="❯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5B8"/>
              </a:buClr>
              <a:buSzPct val="75000"/>
              <a:buFont typeface="Lucida Grande" pitchFamily="-65" charset="0"/>
              <a:buChar char="❯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5B8"/>
              </a:buClr>
              <a:buSzPct val="75000"/>
              <a:buFont typeface="Lucida Grande" pitchFamily="-65" charset="0"/>
              <a:buChar char="❯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 dirty="0">
                <a:solidFill>
                  <a:srgbClr val="0055B8"/>
                </a:solidFill>
              </a:rPr>
              <a:t>Data Integration</a:t>
            </a:r>
          </a:p>
        </p:txBody>
      </p:sp>
      <p:pic>
        <p:nvPicPr>
          <p:cNvPr id="12" name="Picture 158">
            <a:extLst>
              <a:ext uri="{FF2B5EF4-FFF2-40B4-BE49-F238E27FC236}">
                <a16:creationId xmlns:a16="http://schemas.microsoft.com/office/drawing/2014/main" id="{329309BB-7D63-42A8-A4DA-31EEFF241AB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801" y="2713693"/>
            <a:ext cx="643773" cy="17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D55EF62-57D7-4B60-B0BA-AD64A52926B7}"/>
              </a:ext>
            </a:extLst>
          </p:cNvPr>
          <p:cNvGrpSpPr/>
          <p:nvPr/>
        </p:nvGrpSpPr>
        <p:grpSpPr>
          <a:xfrm>
            <a:off x="2136834" y="2619216"/>
            <a:ext cx="831706" cy="688732"/>
            <a:chOff x="6052705" y="6266158"/>
            <a:chExt cx="1108941" cy="1223047"/>
          </a:xfrm>
        </p:grpSpPr>
        <p:sp>
          <p:nvSpPr>
            <p:cNvPr id="14" name="Rounded Rectangle 184">
              <a:extLst>
                <a:ext uri="{FF2B5EF4-FFF2-40B4-BE49-F238E27FC236}">
                  <a16:creationId xmlns:a16="http://schemas.microsoft.com/office/drawing/2014/main" id="{6F8E8433-E3BA-46CC-BD96-01108C203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1160" y="6266158"/>
              <a:ext cx="941626" cy="1223047"/>
            </a:xfrm>
            <a:prstGeom prst="roundRect">
              <a:avLst>
                <a:gd name="adj" fmla="val 6581"/>
              </a:avLst>
            </a:prstGeom>
            <a:solidFill>
              <a:schemeClr val="bg1"/>
            </a:solidFill>
            <a:ln w="6350">
              <a:solidFill>
                <a:srgbClr val="0055B8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Arial"/>
                <a:cs typeface="Arial"/>
              </a:endParaRPr>
            </a:p>
          </p:txBody>
        </p:sp>
        <p:sp>
          <p:nvSpPr>
            <p:cNvPr id="15" name="Title 2">
              <a:extLst>
                <a:ext uri="{FF2B5EF4-FFF2-40B4-BE49-F238E27FC236}">
                  <a16:creationId xmlns:a16="http://schemas.microsoft.com/office/drawing/2014/main" id="{AE4EDA4D-D034-4FF9-9712-ABF66E1267B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52705" y="6737230"/>
              <a:ext cx="1108941" cy="537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Lucida Grande" pitchFamily="-65" charset="0"/>
                <a:buChar char="❯"/>
                <a:defRPr sz="2000"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Arial" pitchFamily="34" charset="0"/>
                <a:buChar char="•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Lucida Grande" pitchFamily="-65" charset="0"/>
                <a:buChar char="-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dirty="0">
                  <a:solidFill>
                    <a:srgbClr val="0055B8"/>
                  </a:solidFill>
                </a:rPr>
                <a:t>Data Integration</a:t>
              </a:r>
            </a:p>
          </p:txBody>
        </p:sp>
        <p:pic>
          <p:nvPicPr>
            <p:cNvPr id="16" name="Picture 158">
              <a:extLst>
                <a:ext uri="{FF2B5EF4-FFF2-40B4-BE49-F238E27FC236}">
                  <a16:creationId xmlns:a16="http://schemas.microsoft.com/office/drawing/2014/main" id="{245A7096-6A55-40A3-AA92-DF115CE42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7994" y="6392129"/>
              <a:ext cx="858364" cy="345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Rounded Rectangle 179">
            <a:extLst>
              <a:ext uri="{FF2B5EF4-FFF2-40B4-BE49-F238E27FC236}">
                <a16:creationId xmlns:a16="http://schemas.microsoft.com/office/drawing/2014/main" id="{2951C476-329E-4FE2-8283-09BA60A21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838050"/>
            <a:ext cx="1551979" cy="1776489"/>
          </a:xfrm>
          <a:prstGeom prst="roundRect">
            <a:avLst>
              <a:gd name="adj" fmla="val 5987"/>
            </a:avLst>
          </a:prstGeom>
          <a:solidFill>
            <a:schemeClr val="bg1"/>
          </a:solidFill>
          <a:ln w="6350">
            <a:solidFill>
              <a:srgbClr val="0055B8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pic>
        <p:nvPicPr>
          <p:cNvPr id="21" name="Picture 151">
            <a:extLst>
              <a:ext uri="{FF2B5EF4-FFF2-40B4-BE49-F238E27FC236}">
                <a16:creationId xmlns:a16="http://schemas.microsoft.com/office/drawing/2014/main" id="{2932B420-D685-4A8C-8451-1CC043C8F6D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839" y="1922216"/>
            <a:ext cx="571500" cy="15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2">
            <a:extLst>
              <a:ext uri="{FF2B5EF4-FFF2-40B4-BE49-F238E27FC236}">
                <a16:creationId xmlns:a16="http://schemas.microsoft.com/office/drawing/2014/main" id="{A6AA33F3-07BF-4C68-86AC-3AAE97B36DD7}"/>
              </a:ext>
            </a:extLst>
          </p:cNvPr>
          <p:cNvSpPr txBox="1">
            <a:spLocks/>
          </p:cNvSpPr>
          <p:nvPr/>
        </p:nvSpPr>
        <p:spPr bwMode="auto">
          <a:xfrm>
            <a:off x="7479447" y="2067655"/>
            <a:ext cx="747436" cy="2286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900" b="1" dirty="0">
                <a:solidFill>
                  <a:srgbClr val="0055B8"/>
                </a:solidFill>
                <a:latin typeface="Arial"/>
                <a:ea typeface="Open Sans Light" pitchFamily="34" charset="0"/>
                <a:cs typeface="Arial"/>
              </a:rPr>
              <a:t>Analytics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14F1F0-67D8-4B4F-A191-CC6450F5CA5C}"/>
              </a:ext>
            </a:extLst>
          </p:cNvPr>
          <p:cNvCxnSpPr>
            <a:cxnSpLocks/>
          </p:cNvCxnSpPr>
          <p:nvPr/>
        </p:nvCxnSpPr>
        <p:spPr bwMode="auto">
          <a:xfrm flipV="1">
            <a:off x="5458963" y="2944842"/>
            <a:ext cx="1346139" cy="6080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E8E57EAE-5089-402D-AC89-95DFA3FD1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030" y="2774294"/>
            <a:ext cx="523290" cy="52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entaho analyzer">
            <a:extLst>
              <a:ext uri="{FF2B5EF4-FFF2-40B4-BE49-F238E27FC236}">
                <a16:creationId xmlns:a16="http://schemas.microsoft.com/office/drawing/2014/main" id="{6E9230D2-7E63-4F22-8D07-1002B919D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8077" y="2435511"/>
            <a:ext cx="1079943" cy="89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ounded Rectangle 179">
            <a:extLst>
              <a:ext uri="{FF2B5EF4-FFF2-40B4-BE49-F238E27FC236}">
                <a16:creationId xmlns:a16="http://schemas.microsoft.com/office/drawing/2014/main" id="{0EF1FD36-27B7-4E63-AC73-EAF5D109BD5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586647" y="2729089"/>
            <a:ext cx="999909" cy="301835"/>
          </a:xfrm>
          <a:prstGeom prst="roundRect">
            <a:avLst>
              <a:gd name="adj" fmla="val 5987"/>
            </a:avLst>
          </a:prstGeom>
          <a:solidFill>
            <a:schemeClr val="bg1"/>
          </a:solidFill>
          <a:ln w="6350">
            <a:solidFill>
              <a:srgbClr val="0055B8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latin typeface="Arial"/>
                <a:cs typeface="Arial"/>
              </a:rPr>
              <a:t>Metadata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31993-F0CF-40CD-9D65-BD4E636EC0FB}"/>
              </a:ext>
            </a:extLst>
          </p:cNvPr>
          <p:cNvSpPr txBox="1"/>
          <p:nvPr/>
        </p:nvSpPr>
        <p:spPr>
          <a:xfrm>
            <a:off x="1335832" y="1199248"/>
            <a:ext cx="791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Join 4 datasets                    into 1 agile fact table                  to enable data discovery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147F69-4148-4A03-BD4F-34620C9601BB}"/>
              </a:ext>
            </a:extLst>
          </p:cNvPr>
          <p:cNvSpPr txBox="1"/>
          <p:nvPr/>
        </p:nvSpPr>
        <p:spPr>
          <a:xfrm>
            <a:off x="1401920" y="4380023"/>
            <a:ext cx="242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Insight into data </a:t>
            </a:r>
          </a:p>
          <a:p>
            <a:pPr algn="ctr"/>
            <a:r>
              <a:rPr lang="en-GB" sz="1400" dirty="0"/>
              <a:t>to plan for ETL development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8AB4BD-85B7-4BAA-A8BE-CEFB67FB6EBA}"/>
              </a:ext>
            </a:extLst>
          </p:cNvPr>
          <p:cNvSpPr txBox="1"/>
          <p:nvPr/>
        </p:nvSpPr>
        <p:spPr>
          <a:xfrm>
            <a:off x="5355404" y="4275589"/>
            <a:ext cx="21240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Verify user requirements</a:t>
            </a:r>
          </a:p>
          <a:p>
            <a:pPr algn="ctr"/>
            <a:r>
              <a:rPr lang="en-GB" sz="1400" dirty="0"/>
              <a:t>to plan for modelling </a:t>
            </a:r>
          </a:p>
          <a:p>
            <a:pPr algn="ctr"/>
            <a:r>
              <a:rPr lang="en-GB" sz="1400" dirty="0"/>
              <a:t>and report development</a:t>
            </a:r>
          </a:p>
        </p:txBody>
      </p:sp>
    </p:spTree>
    <p:extLst>
      <p:ext uri="{BB962C8B-B14F-4D97-AF65-F5344CB8AC3E}">
        <p14:creationId xmlns:p14="http://schemas.microsoft.com/office/powerpoint/2010/main" val="190509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4673A91-AC08-40CC-8A9F-899616BA509E}"/>
              </a:ext>
            </a:extLst>
          </p:cNvPr>
          <p:cNvSpPr/>
          <p:nvPr/>
        </p:nvSpPr>
        <p:spPr>
          <a:xfrm>
            <a:off x="3668735" y="3438098"/>
            <a:ext cx="2113635" cy="186060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en-GB" dirty="0">
                <a:latin typeface="+mj-lt"/>
              </a:rPr>
              <a:t>Prioritize this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F1593A-5A1B-4556-8CAA-6F71074A92EC}"/>
              </a:ext>
            </a:extLst>
          </p:cNvPr>
          <p:cNvCxnSpPr>
            <a:cxnSpLocks/>
          </p:cNvCxnSpPr>
          <p:nvPr/>
        </p:nvCxnSpPr>
        <p:spPr bwMode="auto">
          <a:xfrm flipV="1">
            <a:off x="1434272" y="1809025"/>
            <a:ext cx="2278539" cy="2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5F282CD-55A8-4123-AFEB-C9E66AAC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-35787"/>
            <a:ext cx="6520607" cy="732441"/>
          </a:xfrm>
        </p:spPr>
        <p:txBody>
          <a:bodyPr/>
          <a:lstStyle/>
          <a:p>
            <a:r>
              <a:rPr lang="en-GB" dirty="0"/>
              <a:t>Evolving the Prototype</a:t>
            </a:r>
          </a:p>
        </p:txBody>
      </p:sp>
      <p:pic>
        <p:nvPicPr>
          <p:cNvPr id="9" name="Picture 7" descr="document-download.png">
            <a:extLst>
              <a:ext uri="{FF2B5EF4-FFF2-40B4-BE49-F238E27FC236}">
                <a16:creationId xmlns:a16="http://schemas.microsoft.com/office/drawing/2014/main" id="{B8C028D1-D0EB-4AD5-AE10-953F37B1C3D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90" y="1651667"/>
            <a:ext cx="4566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6">
            <a:extLst>
              <a:ext uri="{FF2B5EF4-FFF2-40B4-BE49-F238E27FC236}">
                <a16:creationId xmlns:a16="http://schemas.microsoft.com/office/drawing/2014/main" id="{25A0C44E-6A4B-45E6-80C5-836185C556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512" y="1244286"/>
            <a:ext cx="1355011" cy="1115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EA91E4BC-D3B7-4B51-ABF1-4B1668245C5B}"/>
              </a:ext>
            </a:extLst>
          </p:cNvPr>
          <p:cNvSpPr txBox="1">
            <a:spLocks/>
          </p:cNvSpPr>
          <p:nvPr/>
        </p:nvSpPr>
        <p:spPr bwMode="auto">
          <a:xfrm>
            <a:off x="2098403" y="1703934"/>
            <a:ext cx="831706" cy="40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itchFamily="34" charset="0"/>
              <a:defRPr sz="20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55B8"/>
              </a:buClr>
              <a:buSzPct val="100000"/>
              <a:buFont typeface="Lucida Grande" pitchFamily="-65" charset="0"/>
              <a:buChar char="❯"/>
              <a:defRPr sz="200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55B8"/>
              </a:buClr>
              <a:buSzPct val="100000"/>
              <a:buFont typeface="Arial" pitchFamily="34" charset="0"/>
              <a:buChar char="•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55B8"/>
              </a:buClr>
              <a:buSzPct val="100000"/>
              <a:buFont typeface="Lucida Grande" pitchFamily="-65" charset="0"/>
              <a:buChar char="-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55B8"/>
              </a:buClr>
              <a:buSzPct val="75000"/>
              <a:buFont typeface="Lucida Grande" pitchFamily="-65" charset="0"/>
              <a:buChar char="❯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5B8"/>
              </a:buClr>
              <a:buSzPct val="75000"/>
              <a:buFont typeface="Lucida Grande" pitchFamily="-65" charset="0"/>
              <a:buChar char="❯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5B8"/>
              </a:buClr>
              <a:buSzPct val="75000"/>
              <a:buFont typeface="Lucida Grande" pitchFamily="-65" charset="0"/>
              <a:buChar char="❯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5B8"/>
              </a:buClr>
              <a:buSzPct val="75000"/>
              <a:buFont typeface="Lucida Grande" pitchFamily="-65" charset="0"/>
              <a:buChar char="❯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5B8"/>
              </a:buClr>
              <a:buSzPct val="75000"/>
              <a:buFont typeface="Lucida Grande" pitchFamily="-65" charset="0"/>
              <a:buChar char="❯"/>
              <a:defRPr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 dirty="0">
                <a:solidFill>
                  <a:srgbClr val="0055B8"/>
                </a:solidFill>
              </a:rPr>
              <a:t>Data Integration</a:t>
            </a:r>
          </a:p>
        </p:txBody>
      </p:sp>
      <p:pic>
        <p:nvPicPr>
          <p:cNvPr id="12" name="Picture 158">
            <a:extLst>
              <a:ext uri="{FF2B5EF4-FFF2-40B4-BE49-F238E27FC236}">
                <a16:creationId xmlns:a16="http://schemas.microsoft.com/office/drawing/2014/main" id="{329309BB-7D63-42A8-A4DA-31EEFF241AB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602" y="1571735"/>
            <a:ext cx="643773" cy="17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D55EF62-57D7-4B60-B0BA-AD64A52926B7}"/>
              </a:ext>
            </a:extLst>
          </p:cNvPr>
          <p:cNvGrpSpPr/>
          <p:nvPr/>
        </p:nvGrpSpPr>
        <p:grpSpPr>
          <a:xfrm>
            <a:off x="2070635" y="1477258"/>
            <a:ext cx="831706" cy="688732"/>
            <a:chOff x="6052705" y="6266158"/>
            <a:chExt cx="1108941" cy="1223047"/>
          </a:xfrm>
        </p:grpSpPr>
        <p:sp>
          <p:nvSpPr>
            <p:cNvPr id="14" name="Rounded Rectangle 184">
              <a:extLst>
                <a:ext uri="{FF2B5EF4-FFF2-40B4-BE49-F238E27FC236}">
                  <a16:creationId xmlns:a16="http://schemas.microsoft.com/office/drawing/2014/main" id="{6F8E8433-E3BA-46CC-BD96-01108C203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1160" y="6266158"/>
              <a:ext cx="941626" cy="1223047"/>
            </a:xfrm>
            <a:prstGeom prst="roundRect">
              <a:avLst>
                <a:gd name="adj" fmla="val 6581"/>
              </a:avLst>
            </a:prstGeom>
            <a:solidFill>
              <a:schemeClr val="bg1"/>
            </a:solidFill>
            <a:ln w="6350">
              <a:solidFill>
                <a:srgbClr val="0055B8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Arial"/>
                <a:cs typeface="Arial"/>
              </a:endParaRPr>
            </a:p>
          </p:txBody>
        </p:sp>
        <p:sp>
          <p:nvSpPr>
            <p:cNvPr id="15" name="Title 2">
              <a:extLst>
                <a:ext uri="{FF2B5EF4-FFF2-40B4-BE49-F238E27FC236}">
                  <a16:creationId xmlns:a16="http://schemas.microsoft.com/office/drawing/2014/main" id="{AE4EDA4D-D034-4FF9-9712-ABF66E1267B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52705" y="6737230"/>
              <a:ext cx="1108941" cy="537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Lucida Grande" pitchFamily="-65" charset="0"/>
                <a:buChar char="❯"/>
                <a:defRPr sz="2000"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Arial" pitchFamily="34" charset="0"/>
                <a:buChar char="•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Lucida Grande" pitchFamily="-65" charset="0"/>
                <a:buChar char="-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dirty="0">
                  <a:solidFill>
                    <a:srgbClr val="0055B8"/>
                  </a:solidFill>
                </a:rPr>
                <a:t>Data Integration</a:t>
              </a:r>
            </a:p>
          </p:txBody>
        </p:sp>
        <p:pic>
          <p:nvPicPr>
            <p:cNvPr id="16" name="Picture 158">
              <a:extLst>
                <a:ext uri="{FF2B5EF4-FFF2-40B4-BE49-F238E27FC236}">
                  <a16:creationId xmlns:a16="http://schemas.microsoft.com/office/drawing/2014/main" id="{245A7096-6A55-40A3-AA92-DF115CE42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7994" y="6392129"/>
              <a:ext cx="858364" cy="345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Rounded Rectangle 179">
            <a:extLst>
              <a:ext uri="{FF2B5EF4-FFF2-40B4-BE49-F238E27FC236}">
                <a16:creationId xmlns:a16="http://schemas.microsoft.com/office/drawing/2014/main" id="{2951C476-329E-4FE2-8283-09BA60A21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026" y="1109655"/>
            <a:ext cx="1118937" cy="1395261"/>
          </a:xfrm>
          <a:prstGeom prst="roundRect">
            <a:avLst>
              <a:gd name="adj" fmla="val 5987"/>
            </a:avLst>
          </a:prstGeom>
          <a:solidFill>
            <a:schemeClr val="bg1"/>
          </a:solidFill>
          <a:ln w="6350">
            <a:solidFill>
              <a:srgbClr val="0055B8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pic>
        <p:nvPicPr>
          <p:cNvPr id="21" name="Picture 151">
            <a:extLst>
              <a:ext uri="{FF2B5EF4-FFF2-40B4-BE49-F238E27FC236}">
                <a16:creationId xmlns:a16="http://schemas.microsoft.com/office/drawing/2014/main" id="{2932B420-D685-4A8C-8451-1CC043C8F6D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504" y="1207854"/>
            <a:ext cx="571500" cy="15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2">
            <a:extLst>
              <a:ext uri="{FF2B5EF4-FFF2-40B4-BE49-F238E27FC236}">
                <a16:creationId xmlns:a16="http://schemas.microsoft.com/office/drawing/2014/main" id="{A6AA33F3-07BF-4C68-86AC-3AAE97B36DD7}"/>
              </a:ext>
            </a:extLst>
          </p:cNvPr>
          <p:cNvSpPr txBox="1">
            <a:spLocks/>
          </p:cNvSpPr>
          <p:nvPr/>
        </p:nvSpPr>
        <p:spPr bwMode="auto">
          <a:xfrm>
            <a:off x="7684536" y="1395293"/>
            <a:ext cx="747436" cy="2286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900" b="1" dirty="0">
                <a:solidFill>
                  <a:srgbClr val="0055B8"/>
                </a:solidFill>
                <a:latin typeface="Arial"/>
                <a:ea typeface="Open Sans Light" pitchFamily="34" charset="0"/>
                <a:cs typeface="Arial"/>
              </a:rPr>
              <a:t>Analytics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14F1F0-67D8-4B4F-A191-CC6450F5CA5C}"/>
              </a:ext>
            </a:extLst>
          </p:cNvPr>
          <p:cNvCxnSpPr>
            <a:cxnSpLocks/>
          </p:cNvCxnSpPr>
          <p:nvPr/>
        </p:nvCxnSpPr>
        <p:spPr bwMode="auto">
          <a:xfrm flipV="1">
            <a:off x="5707036" y="1778749"/>
            <a:ext cx="1346139" cy="6080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E8E57EAE-5089-402D-AC89-95DFA3FD1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236" y="1613495"/>
            <a:ext cx="523290" cy="52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entaho analyzer">
            <a:extLst>
              <a:ext uri="{FF2B5EF4-FFF2-40B4-BE49-F238E27FC236}">
                <a16:creationId xmlns:a16="http://schemas.microsoft.com/office/drawing/2014/main" id="{6E9230D2-7E63-4F22-8D07-1002B919D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464849" y="1219163"/>
            <a:ext cx="54985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ounded Rectangle 179">
            <a:extLst>
              <a:ext uri="{FF2B5EF4-FFF2-40B4-BE49-F238E27FC236}">
                <a16:creationId xmlns:a16="http://schemas.microsoft.com/office/drawing/2014/main" id="{0EF1FD36-27B7-4E63-AC73-EAF5D109BD5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056922" y="1715314"/>
            <a:ext cx="808211" cy="301835"/>
          </a:xfrm>
          <a:prstGeom prst="roundRect">
            <a:avLst>
              <a:gd name="adj" fmla="val 5987"/>
            </a:avLst>
          </a:prstGeom>
          <a:solidFill>
            <a:schemeClr val="bg1"/>
          </a:solidFill>
          <a:ln w="6350">
            <a:solidFill>
              <a:srgbClr val="0055B8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Arial"/>
                <a:cs typeface="Arial"/>
              </a:rPr>
              <a:t>Metadata</a:t>
            </a:r>
          </a:p>
        </p:txBody>
      </p:sp>
      <p:pic>
        <p:nvPicPr>
          <p:cNvPr id="23" name="Picture 126">
            <a:extLst>
              <a:ext uri="{FF2B5EF4-FFF2-40B4-BE49-F238E27FC236}">
                <a16:creationId xmlns:a16="http://schemas.microsoft.com/office/drawing/2014/main" id="{EF0B34FA-61DE-4516-91F2-72370D48A0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511" y="3706749"/>
            <a:ext cx="1355011" cy="1115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Related image">
            <a:extLst>
              <a:ext uri="{FF2B5EF4-FFF2-40B4-BE49-F238E27FC236}">
                <a16:creationId xmlns:a16="http://schemas.microsoft.com/office/drawing/2014/main" id="{A93DD825-C952-4DA4-898E-903648B88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25" y="4069049"/>
            <a:ext cx="230369" cy="23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elated image">
            <a:extLst>
              <a:ext uri="{FF2B5EF4-FFF2-40B4-BE49-F238E27FC236}">
                <a16:creationId xmlns:a16="http://schemas.microsoft.com/office/drawing/2014/main" id="{17542745-A78C-494E-AEA3-1F5D2BC70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260" y="3945472"/>
            <a:ext cx="279911" cy="27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Related image">
            <a:extLst>
              <a:ext uri="{FF2B5EF4-FFF2-40B4-BE49-F238E27FC236}">
                <a16:creationId xmlns:a16="http://schemas.microsoft.com/office/drawing/2014/main" id="{C7B0F7D1-B659-4927-ADB6-A887ECD9F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25" y="4518334"/>
            <a:ext cx="230370" cy="23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Related image">
            <a:extLst>
              <a:ext uri="{FF2B5EF4-FFF2-40B4-BE49-F238E27FC236}">
                <a16:creationId xmlns:a16="http://schemas.microsoft.com/office/drawing/2014/main" id="{AAA351DA-9595-43E0-960D-D3D08C430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957" y="4453097"/>
            <a:ext cx="279911" cy="27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2C2F78-A7A8-413D-8041-5E0AFDD07F2C}"/>
              </a:ext>
            </a:extLst>
          </p:cNvPr>
          <p:cNvCxnSpPr/>
          <p:nvPr/>
        </p:nvCxnSpPr>
        <p:spPr>
          <a:xfrm flipV="1">
            <a:off x="4844432" y="4168761"/>
            <a:ext cx="145608" cy="11518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0E662F2-5FB3-4976-B65E-EFC86DDF0603}"/>
              </a:ext>
            </a:extLst>
          </p:cNvPr>
          <p:cNvCxnSpPr>
            <a:cxnSpLocks/>
          </p:cNvCxnSpPr>
          <p:nvPr/>
        </p:nvCxnSpPr>
        <p:spPr>
          <a:xfrm>
            <a:off x="4865598" y="4426802"/>
            <a:ext cx="145608" cy="14438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Related image">
            <a:extLst>
              <a:ext uri="{FF2B5EF4-FFF2-40B4-BE49-F238E27FC236}">
                <a16:creationId xmlns:a16="http://schemas.microsoft.com/office/drawing/2014/main" id="{F784B7F4-0875-4181-92B3-66C5BE183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46" y="4181335"/>
            <a:ext cx="427414" cy="42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0FB84D-D3BC-4C0A-BD1F-07918D4EB518}"/>
              </a:ext>
            </a:extLst>
          </p:cNvPr>
          <p:cNvCxnSpPr/>
          <p:nvPr/>
        </p:nvCxnSpPr>
        <p:spPr>
          <a:xfrm flipV="1">
            <a:off x="4421457" y="4501854"/>
            <a:ext cx="145608" cy="11518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B89BEC8-02AD-4168-AF62-F82875449C3D}"/>
              </a:ext>
            </a:extLst>
          </p:cNvPr>
          <p:cNvCxnSpPr>
            <a:cxnSpLocks/>
          </p:cNvCxnSpPr>
          <p:nvPr/>
        </p:nvCxnSpPr>
        <p:spPr>
          <a:xfrm>
            <a:off x="4399633" y="4197077"/>
            <a:ext cx="158814" cy="10762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E880E4E-BF3E-4FC7-A621-6F0E5A506526}"/>
              </a:ext>
            </a:extLst>
          </p:cNvPr>
          <p:cNvCxnSpPr>
            <a:cxnSpLocks/>
          </p:cNvCxnSpPr>
          <p:nvPr/>
        </p:nvCxnSpPr>
        <p:spPr bwMode="auto">
          <a:xfrm flipV="1">
            <a:off x="5732971" y="4355220"/>
            <a:ext cx="1346139" cy="6080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79">
            <a:extLst>
              <a:ext uri="{FF2B5EF4-FFF2-40B4-BE49-F238E27FC236}">
                <a16:creationId xmlns:a16="http://schemas.microsoft.com/office/drawing/2014/main" id="{2A33D9AE-CE0E-4A22-B0AF-6176F75F5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7067" y="3699601"/>
            <a:ext cx="1118937" cy="1223412"/>
          </a:xfrm>
          <a:prstGeom prst="roundRect">
            <a:avLst>
              <a:gd name="adj" fmla="val 5987"/>
            </a:avLst>
          </a:prstGeom>
          <a:solidFill>
            <a:schemeClr val="bg1"/>
          </a:solidFill>
          <a:ln w="6350">
            <a:solidFill>
              <a:srgbClr val="0055B8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pic>
        <p:nvPicPr>
          <p:cNvPr id="43" name="Picture 151">
            <a:extLst>
              <a:ext uri="{FF2B5EF4-FFF2-40B4-BE49-F238E27FC236}">
                <a16:creationId xmlns:a16="http://schemas.microsoft.com/office/drawing/2014/main" id="{F04308C0-B4A1-4B34-9645-9C02BA86AF7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536" y="4465416"/>
            <a:ext cx="571500" cy="15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itle 2">
            <a:extLst>
              <a:ext uri="{FF2B5EF4-FFF2-40B4-BE49-F238E27FC236}">
                <a16:creationId xmlns:a16="http://schemas.microsoft.com/office/drawing/2014/main" id="{3C2BE00D-BB24-4716-872D-CE4590DB5490}"/>
              </a:ext>
            </a:extLst>
          </p:cNvPr>
          <p:cNvSpPr txBox="1">
            <a:spLocks/>
          </p:cNvSpPr>
          <p:nvPr/>
        </p:nvSpPr>
        <p:spPr bwMode="auto">
          <a:xfrm>
            <a:off x="7622817" y="4617039"/>
            <a:ext cx="747436" cy="2286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900" b="1" dirty="0">
                <a:solidFill>
                  <a:srgbClr val="0055B8"/>
                </a:solidFill>
                <a:latin typeface="Arial"/>
                <a:ea typeface="Open Sans Light" pitchFamily="34" charset="0"/>
                <a:cs typeface="Arial"/>
              </a:rPr>
              <a:t>Analytics</a:t>
            </a:r>
          </a:p>
        </p:txBody>
      </p:sp>
      <p:sp>
        <p:nvSpPr>
          <p:cNvPr id="41" name="Rounded Rectangle 179">
            <a:extLst>
              <a:ext uri="{FF2B5EF4-FFF2-40B4-BE49-F238E27FC236}">
                <a16:creationId xmlns:a16="http://schemas.microsoft.com/office/drawing/2014/main" id="{FF3C6613-7C61-4643-8912-6B9EEDA0354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058404" y="4113647"/>
            <a:ext cx="808211" cy="301835"/>
          </a:xfrm>
          <a:prstGeom prst="roundRect">
            <a:avLst>
              <a:gd name="adj" fmla="val 5987"/>
            </a:avLst>
          </a:prstGeom>
          <a:solidFill>
            <a:schemeClr val="bg1"/>
          </a:solidFill>
          <a:ln w="6350">
            <a:solidFill>
              <a:srgbClr val="0055B8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dirty="0">
                <a:latin typeface="Arial"/>
                <a:cs typeface="Arial"/>
              </a:rPr>
              <a:t>Metadata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04BF57-5819-47AB-A64F-A6342260AEB7}"/>
              </a:ext>
            </a:extLst>
          </p:cNvPr>
          <p:cNvCxnSpPr>
            <a:cxnSpLocks/>
          </p:cNvCxnSpPr>
          <p:nvPr/>
        </p:nvCxnSpPr>
        <p:spPr bwMode="auto">
          <a:xfrm>
            <a:off x="1299544" y="4353806"/>
            <a:ext cx="1137439" cy="0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7" descr="document-download.png">
            <a:extLst>
              <a:ext uri="{FF2B5EF4-FFF2-40B4-BE49-F238E27FC236}">
                <a16:creationId xmlns:a16="http://schemas.microsoft.com/office/drawing/2014/main" id="{DEFA78CB-65AF-44DD-8D07-FB987454D4E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83" y="4213577"/>
            <a:ext cx="4566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Arrow: Down 37">
            <a:extLst>
              <a:ext uri="{FF2B5EF4-FFF2-40B4-BE49-F238E27FC236}">
                <a16:creationId xmlns:a16="http://schemas.microsoft.com/office/drawing/2014/main" id="{055335F1-BECA-48A5-8AB6-D9DE834A71E7}"/>
              </a:ext>
            </a:extLst>
          </p:cNvPr>
          <p:cNvSpPr/>
          <p:nvPr/>
        </p:nvSpPr>
        <p:spPr>
          <a:xfrm>
            <a:off x="2843196" y="2673603"/>
            <a:ext cx="998846" cy="784598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+mj-lt"/>
            </a:endParaRP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F7FEF2DF-0748-457F-84A6-4BC710A7BD6B}"/>
              </a:ext>
            </a:extLst>
          </p:cNvPr>
          <p:cNvSpPr/>
          <p:nvPr/>
        </p:nvSpPr>
        <p:spPr>
          <a:xfrm>
            <a:off x="5676393" y="2651675"/>
            <a:ext cx="998846" cy="784598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E00B28-F2B2-41E8-A173-9C6593725181}"/>
              </a:ext>
            </a:extLst>
          </p:cNvPr>
          <p:cNvSpPr txBox="1"/>
          <p:nvPr/>
        </p:nvSpPr>
        <p:spPr>
          <a:xfrm>
            <a:off x="284900" y="2529573"/>
            <a:ext cx="23798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Data integration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Plan for incremental extraction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Staged data integration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Data quality 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Parametrize (input file location)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Set up logging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Job scheduling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C52EE0-E976-4731-AE69-F0F48658C2B7}"/>
              </a:ext>
            </a:extLst>
          </p:cNvPr>
          <p:cNvSpPr txBox="1"/>
          <p:nvPr/>
        </p:nvSpPr>
        <p:spPr>
          <a:xfrm>
            <a:off x="4032009" y="2575497"/>
            <a:ext cx="16425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Data modeller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ODS?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Dimensional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Business definitions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FDE8C96-ADEF-47ED-AE76-E7BA45FC4E6C}"/>
              </a:ext>
            </a:extLst>
          </p:cNvPr>
          <p:cNvSpPr txBox="1"/>
          <p:nvPr/>
        </p:nvSpPr>
        <p:spPr>
          <a:xfrm>
            <a:off x="7306502" y="2531509"/>
            <a:ext cx="16425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Reporting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Evolve metadata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Evolve reports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Dashboard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Parametrize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Schedule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575C9A0-F0FE-4C23-B4D8-1B46A4E8DBA4}"/>
              </a:ext>
            </a:extLst>
          </p:cNvPr>
          <p:cNvCxnSpPr>
            <a:cxnSpLocks/>
          </p:cNvCxnSpPr>
          <p:nvPr/>
        </p:nvCxnSpPr>
        <p:spPr bwMode="auto">
          <a:xfrm flipV="1">
            <a:off x="2818142" y="4361300"/>
            <a:ext cx="1137773" cy="21554"/>
          </a:xfrm>
          <a:prstGeom prst="straightConnector1">
            <a:avLst/>
          </a:prstGeom>
          <a:ln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ECBA029-DCAB-4A33-99D4-811DB5D7952D}"/>
              </a:ext>
            </a:extLst>
          </p:cNvPr>
          <p:cNvGrpSpPr/>
          <p:nvPr/>
        </p:nvGrpSpPr>
        <p:grpSpPr>
          <a:xfrm>
            <a:off x="2873895" y="4083031"/>
            <a:ext cx="918176" cy="556538"/>
            <a:chOff x="6052705" y="6266158"/>
            <a:chExt cx="1108941" cy="1223047"/>
          </a:xfrm>
        </p:grpSpPr>
        <p:sp>
          <p:nvSpPr>
            <p:cNvPr id="64" name="Rounded Rectangle 184">
              <a:extLst>
                <a:ext uri="{FF2B5EF4-FFF2-40B4-BE49-F238E27FC236}">
                  <a16:creationId xmlns:a16="http://schemas.microsoft.com/office/drawing/2014/main" id="{23D030A6-5D54-4C05-9991-5685D164A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1160" y="6266158"/>
              <a:ext cx="941626" cy="1223047"/>
            </a:xfrm>
            <a:prstGeom prst="roundRect">
              <a:avLst>
                <a:gd name="adj" fmla="val 6581"/>
              </a:avLst>
            </a:prstGeom>
            <a:solidFill>
              <a:schemeClr val="bg1"/>
            </a:solidFill>
            <a:ln w="6350">
              <a:solidFill>
                <a:srgbClr val="0055B8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Arial"/>
                <a:cs typeface="Arial"/>
              </a:endParaRPr>
            </a:p>
          </p:txBody>
        </p:sp>
        <p:sp>
          <p:nvSpPr>
            <p:cNvPr id="65" name="Title 2">
              <a:extLst>
                <a:ext uri="{FF2B5EF4-FFF2-40B4-BE49-F238E27FC236}">
                  <a16:creationId xmlns:a16="http://schemas.microsoft.com/office/drawing/2014/main" id="{6D5AF378-513F-41B7-BAD8-D43AABFD3D7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52705" y="6737230"/>
              <a:ext cx="1108941" cy="537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Lucida Grande" pitchFamily="-65" charset="0"/>
                <a:buChar char="❯"/>
                <a:defRPr sz="2000"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Arial" pitchFamily="34" charset="0"/>
                <a:buChar char="•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Lucida Grande" pitchFamily="-65" charset="0"/>
                <a:buChar char="-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dirty="0">
                  <a:solidFill>
                    <a:srgbClr val="0055B8"/>
                  </a:solidFill>
                </a:rPr>
                <a:t>Data Integration</a:t>
              </a:r>
            </a:p>
          </p:txBody>
        </p:sp>
        <p:pic>
          <p:nvPicPr>
            <p:cNvPr id="66" name="Picture 158">
              <a:extLst>
                <a:ext uri="{FF2B5EF4-FFF2-40B4-BE49-F238E27FC236}">
                  <a16:creationId xmlns:a16="http://schemas.microsoft.com/office/drawing/2014/main" id="{3CDB623D-6755-4A53-BCAC-613AEAE6E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7994" y="6392129"/>
              <a:ext cx="858364" cy="345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7" name="Picture 126">
            <a:extLst>
              <a:ext uri="{FF2B5EF4-FFF2-40B4-BE49-F238E27FC236}">
                <a16:creationId xmlns:a16="http://schemas.microsoft.com/office/drawing/2014/main" id="{0049476E-8CFE-4BBB-870F-FD9130073E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596" y="4220036"/>
            <a:ext cx="360395" cy="296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C84BB91A-9ECE-469B-AF4C-A870C5976DCB}"/>
              </a:ext>
            </a:extLst>
          </p:cNvPr>
          <p:cNvGrpSpPr/>
          <p:nvPr/>
        </p:nvGrpSpPr>
        <p:grpSpPr>
          <a:xfrm>
            <a:off x="1383592" y="4092668"/>
            <a:ext cx="918176" cy="556538"/>
            <a:chOff x="6052705" y="6266158"/>
            <a:chExt cx="1108941" cy="1223047"/>
          </a:xfrm>
        </p:grpSpPr>
        <p:sp>
          <p:nvSpPr>
            <p:cNvPr id="51" name="Rounded Rectangle 184">
              <a:extLst>
                <a:ext uri="{FF2B5EF4-FFF2-40B4-BE49-F238E27FC236}">
                  <a16:creationId xmlns:a16="http://schemas.microsoft.com/office/drawing/2014/main" id="{6E1179CC-C296-47E5-96A4-0F912C042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1160" y="6266158"/>
              <a:ext cx="941626" cy="1223047"/>
            </a:xfrm>
            <a:prstGeom prst="roundRect">
              <a:avLst>
                <a:gd name="adj" fmla="val 6581"/>
              </a:avLst>
            </a:prstGeom>
            <a:solidFill>
              <a:schemeClr val="bg1"/>
            </a:solidFill>
            <a:ln w="6350">
              <a:solidFill>
                <a:srgbClr val="0055B8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Arial"/>
                <a:cs typeface="Arial"/>
              </a:endParaRPr>
            </a:p>
          </p:txBody>
        </p:sp>
        <p:sp>
          <p:nvSpPr>
            <p:cNvPr id="52" name="Title 2">
              <a:extLst>
                <a:ext uri="{FF2B5EF4-FFF2-40B4-BE49-F238E27FC236}">
                  <a16:creationId xmlns:a16="http://schemas.microsoft.com/office/drawing/2014/main" id="{D4CC4F1F-4DC0-40E6-9D93-AAE5D9BEF1F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52705" y="6737230"/>
              <a:ext cx="1108941" cy="537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itchFamily="34" charset="0"/>
                <a:defRPr sz="20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Lucida Grande" pitchFamily="-65" charset="0"/>
                <a:buChar char="❯"/>
                <a:defRPr sz="2000"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Arial" pitchFamily="34" charset="0"/>
                <a:buChar char="•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055B8"/>
                </a:buClr>
                <a:buSzPct val="100000"/>
                <a:buFont typeface="Lucida Grande" pitchFamily="-65" charset="0"/>
                <a:buChar char="-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5B8"/>
                </a:buClr>
                <a:buSzPct val="75000"/>
                <a:buFont typeface="Lucida Grande" pitchFamily="-65" charset="0"/>
                <a:buChar char="❯"/>
                <a:defRPr>
                  <a:solidFill>
                    <a:srgbClr val="000000"/>
                  </a:solidFill>
                  <a:latin typeface="Arial" pitchFamily="34" charset="0"/>
                  <a:ea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dirty="0">
                  <a:solidFill>
                    <a:srgbClr val="0055B8"/>
                  </a:solidFill>
                </a:rPr>
                <a:t>Data Integration</a:t>
              </a:r>
            </a:p>
          </p:txBody>
        </p:sp>
        <p:pic>
          <p:nvPicPr>
            <p:cNvPr id="53" name="Picture 158">
              <a:extLst>
                <a:ext uri="{FF2B5EF4-FFF2-40B4-BE49-F238E27FC236}">
                  <a16:creationId xmlns:a16="http://schemas.microsoft.com/office/drawing/2014/main" id="{F830EE25-2318-42E5-8C91-ED47F0C8B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7994" y="6392129"/>
              <a:ext cx="858364" cy="345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0" name="Picture 2" descr="Image result for pentaho reports">
            <a:extLst>
              <a:ext uri="{FF2B5EF4-FFF2-40B4-BE49-F238E27FC236}">
                <a16:creationId xmlns:a16="http://schemas.microsoft.com/office/drawing/2014/main" id="{5569827F-B155-4CDD-891B-91C695F59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988" y="3810788"/>
            <a:ext cx="548860" cy="30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" descr="Image result for pentaho analyzer">
            <a:extLst>
              <a:ext uri="{FF2B5EF4-FFF2-40B4-BE49-F238E27FC236}">
                <a16:creationId xmlns:a16="http://schemas.microsoft.com/office/drawing/2014/main" id="{2EDDC8D0-CB86-4A0B-9D7C-5F903AF49C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01988" y="1693786"/>
            <a:ext cx="793598" cy="65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Image result for pentaho analyzer">
            <a:extLst>
              <a:ext uri="{FF2B5EF4-FFF2-40B4-BE49-F238E27FC236}">
                <a16:creationId xmlns:a16="http://schemas.microsoft.com/office/drawing/2014/main" id="{A6ACD244-0C18-4CF7-9238-270E903D47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30324" y="4046544"/>
            <a:ext cx="401648" cy="33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02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4795" y="0"/>
            <a:ext cx="6520607" cy="732441"/>
          </a:xfrm>
        </p:spPr>
        <p:txBody>
          <a:bodyPr/>
          <a:lstStyle/>
          <a:p>
            <a:r>
              <a:rPr lang="en-US" dirty="0"/>
              <a:t>Agenda  </a:t>
            </a:r>
            <a:r>
              <a:rPr lang="en-US" dirty="0">
                <a:solidFill>
                  <a:srgbClr val="FF0000"/>
                </a:solidFill>
              </a:rPr>
              <a:t>- Day 3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A906B0E-11E9-41F1-A181-70340502C3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846147"/>
              </p:ext>
            </p:extLst>
          </p:nvPr>
        </p:nvGraphicFramePr>
        <p:xfrm>
          <a:off x="264795" y="1088364"/>
          <a:ext cx="8684653" cy="35195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696">
                  <a:extLst>
                    <a:ext uri="{9D8B030D-6E8A-4147-A177-3AD203B41FA5}">
                      <a16:colId xmlns:a16="http://schemas.microsoft.com/office/drawing/2014/main" val="984663727"/>
                    </a:ext>
                  </a:extLst>
                </a:gridCol>
                <a:gridCol w="619012">
                  <a:extLst>
                    <a:ext uri="{9D8B030D-6E8A-4147-A177-3AD203B41FA5}">
                      <a16:colId xmlns:a16="http://schemas.microsoft.com/office/drawing/2014/main" val="1711117000"/>
                    </a:ext>
                  </a:extLst>
                </a:gridCol>
                <a:gridCol w="2444120">
                  <a:extLst>
                    <a:ext uri="{9D8B030D-6E8A-4147-A177-3AD203B41FA5}">
                      <a16:colId xmlns:a16="http://schemas.microsoft.com/office/drawing/2014/main" val="3197461893"/>
                    </a:ext>
                  </a:extLst>
                </a:gridCol>
                <a:gridCol w="35238">
                  <a:extLst>
                    <a:ext uri="{9D8B030D-6E8A-4147-A177-3AD203B41FA5}">
                      <a16:colId xmlns:a16="http://schemas.microsoft.com/office/drawing/2014/main" val="1407295750"/>
                    </a:ext>
                  </a:extLst>
                </a:gridCol>
                <a:gridCol w="114733">
                  <a:extLst>
                    <a:ext uri="{9D8B030D-6E8A-4147-A177-3AD203B41FA5}">
                      <a16:colId xmlns:a16="http://schemas.microsoft.com/office/drawing/2014/main" val="1986563288"/>
                    </a:ext>
                  </a:extLst>
                </a:gridCol>
                <a:gridCol w="2594091">
                  <a:extLst>
                    <a:ext uri="{9D8B030D-6E8A-4147-A177-3AD203B41FA5}">
                      <a16:colId xmlns:a16="http://schemas.microsoft.com/office/drawing/2014/main" val="903890743"/>
                    </a:ext>
                  </a:extLst>
                </a:gridCol>
                <a:gridCol w="2266763">
                  <a:extLst>
                    <a:ext uri="{9D8B030D-6E8A-4147-A177-3AD203B41FA5}">
                      <a16:colId xmlns:a16="http://schemas.microsoft.com/office/drawing/2014/main" val="420276957"/>
                    </a:ext>
                  </a:extLst>
                </a:gridCol>
              </a:tblGrid>
              <a:tr h="23295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Day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Timing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Activity / Deliverable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867224"/>
                  </a:ext>
                </a:extLst>
              </a:tr>
              <a:tr h="354229">
                <a:tc vMerge="1"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b"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Solution Architect</a:t>
                      </a:r>
                    </a:p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Technical Architect</a:t>
                      </a:r>
                    </a:p>
                  </a:txBody>
                  <a:tcPr marL="2620" marR="2620" marT="2620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Business Analyst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Report Developer</a:t>
                      </a:r>
                    </a:p>
                  </a:txBody>
                  <a:tcPr marL="2620" marR="2620" marT="2620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Data Scientist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ETL Developer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820767"/>
                  </a:ext>
                </a:extLst>
              </a:tr>
              <a:tr h="341320">
                <a:tc rowSpan="5">
                  <a:txBody>
                    <a:bodyPr/>
                    <a:lstStyle/>
                    <a:p>
                      <a:pPr algn="ctr" fontAlgn="t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>
                    <a:solidFill>
                      <a:srgbClr val="C000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Morning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Day 2 recap</a:t>
                      </a:r>
                    </a:p>
                  </a:txBody>
                  <a:tcPr marL="2620" marR="2620" marT="262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065231"/>
                  </a:ext>
                </a:extLst>
              </a:tr>
              <a:tr h="44627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Development plan + Stand up call</a:t>
                      </a:r>
                    </a:p>
                  </a:txBody>
                  <a:tcPr marL="2620" marR="2620" marT="262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591883"/>
                  </a:ext>
                </a:extLst>
              </a:tr>
              <a:tr h="79323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Evolve the data model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Business definitions and annotations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Security model and user profiles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Auditing and logging</a:t>
                      </a:r>
                      <a:endParaRPr lang="en-US" sz="80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Tx/>
                        <a:buNone/>
                      </a:pPr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Evolve metadata models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Evolve reports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Develop a dashboard</a:t>
                      </a:r>
                    </a:p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Report linking/parametrizing</a:t>
                      </a:r>
                    </a:p>
                  </a:txBody>
                  <a:tcPr marL="2620" marR="2620" marT="262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000" dirty="0"/>
                        <a:t>Plan for incremental extraction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000" dirty="0"/>
                        <a:t>Staged data integration process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000" dirty="0"/>
                        <a:t>Data quality actions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000" dirty="0"/>
                        <a:t>Parametrize (input file location)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000" dirty="0"/>
                        <a:t>Set up logging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000" dirty="0"/>
                        <a:t>Job scheduling</a:t>
                      </a:r>
                    </a:p>
                  </a:txBody>
                  <a:tcPr marL="2620" marR="2620" marT="2620" marB="0" anchor="ctr"/>
                </a:tc>
                <a:extLst>
                  <a:ext uri="{0D108BD9-81ED-4DB2-BD59-A6C34878D82A}">
                    <a16:rowId xmlns:a16="http://schemas.microsoft.com/office/drawing/2014/main" val="656075248"/>
                  </a:ext>
                </a:extLst>
              </a:tr>
              <a:tr h="4330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Afternoon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ctr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Shared environment set-up</a:t>
                      </a:r>
                    </a:p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300395"/>
                  </a:ext>
                </a:extLst>
              </a:tr>
              <a:tr h="7946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620" marR="2620" marT="2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ctd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…</a:t>
                      </a:r>
                    </a:p>
                  </a:txBody>
                  <a:tcPr marL="2620" marR="2620" marT="262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ctd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…</a:t>
                      </a:r>
                    </a:p>
                  </a:txBody>
                  <a:tcPr marL="2620" marR="2620" marT="2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ctd</a:t>
                      </a:r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…</a:t>
                      </a:r>
                    </a:p>
                  </a:txBody>
                  <a:tcPr marL="2620" marR="2620" marT="2620" marB="0" anchor="b"/>
                </a:tc>
                <a:extLst>
                  <a:ext uri="{0D108BD9-81ED-4DB2-BD59-A6C34878D82A}">
                    <a16:rowId xmlns:a16="http://schemas.microsoft.com/office/drawing/2014/main" val="411874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6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3767E6-E12F-46F6-BEC0-FEC10A7F2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Minimum Viable Product &amp;</a:t>
            </a:r>
            <a:br>
              <a:rPr lang="en-GB" dirty="0"/>
            </a:br>
            <a:r>
              <a:rPr lang="en-GB" dirty="0"/>
              <a:t>Stretch targets</a:t>
            </a:r>
          </a:p>
        </p:txBody>
      </p:sp>
    </p:spTree>
    <p:extLst>
      <p:ext uri="{BB962C8B-B14F-4D97-AF65-F5344CB8AC3E}">
        <p14:creationId xmlns:p14="http://schemas.microsoft.com/office/powerpoint/2010/main" val="161520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E6E8306-145E-4304-BEA0-27E99A840E32}"/>
              </a:ext>
            </a:extLst>
          </p:cNvPr>
          <p:cNvSpPr/>
          <p:nvPr/>
        </p:nvSpPr>
        <p:spPr>
          <a:xfrm>
            <a:off x="3351931" y="1374844"/>
            <a:ext cx="2785257" cy="1757462"/>
          </a:xfrm>
          <a:prstGeom prst="roundRect">
            <a:avLst>
              <a:gd name="adj" fmla="val 1556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Meta data model (annotated)</a:t>
            </a:r>
          </a:p>
          <a:p>
            <a:pPr marL="360363" lvl="1" indent="-179388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bg1">
                    <a:lumMod val="95000"/>
                  </a:schemeClr>
                </a:solidFill>
              </a:rPr>
              <a:t>Mondrian</a:t>
            </a:r>
          </a:p>
          <a:p>
            <a:pPr marL="360363" lvl="1" indent="-179388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bg1">
                    <a:lumMod val="95000"/>
                  </a:schemeClr>
                </a:solidFill>
              </a:rPr>
              <a:t>Metadata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Reports</a:t>
            </a:r>
          </a:p>
          <a:p>
            <a:pPr marL="360363" lvl="1" indent="-179388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bg1">
                    <a:lumMod val="95000"/>
                  </a:schemeClr>
                </a:solidFill>
              </a:rPr>
              <a:t>1 Analyzer report</a:t>
            </a:r>
          </a:p>
          <a:p>
            <a:pPr marL="360363" lvl="1" indent="-179388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bg1">
                    <a:lumMod val="95000"/>
                  </a:schemeClr>
                </a:solidFill>
              </a:rPr>
              <a:t>1 Interactive report</a:t>
            </a:r>
          </a:p>
          <a:p>
            <a:pPr marL="360363" lvl="1" indent="-179388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bg1">
                    <a:lumMod val="95000"/>
                  </a:schemeClr>
                </a:solidFill>
              </a:rPr>
              <a:t>1 Dashboard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3F43AE-C439-42D1-BFAE-0A015C5A1425}"/>
              </a:ext>
            </a:extLst>
          </p:cNvPr>
          <p:cNvSpPr/>
          <p:nvPr/>
        </p:nvSpPr>
        <p:spPr>
          <a:xfrm>
            <a:off x="512319" y="1374843"/>
            <a:ext cx="2785257" cy="1757463"/>
          </a:xfrm>
          <a:prstGeom prst="roundRect">
            <a:avLst>
              <a:gd name="adj" fmla="val 25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DI repository 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Load all  *.</a:t>
            </a:r>
            <a:r>
              <a:rPr lang="en-US" sz="1100" dirty="0" err="1">
                <a:solidFill>
                  <a:schemeClr val="bg1">
                    <a:lumMod val="95000"/>
                  </a:schemeClr>
                </a:solidFill>
              </a:rPr>
              <a:t>kjb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/*.</a:t>
            </a:r>
            <a:r>
              <a:rPr lang="en-US" sz="1100" dirty="0" err="1">
                <a:solidFill>
                  <a:schemeClr val="bg1">
                    <a:lumMod val="95000"/>
                  </a:schemeClr>
                </a:solidFill>
              </a:rPr>
              <a:t>ktr</a:t>
            </a: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  <a:p>
            <a:pPr marL="266700" lvl="1" indent="-85725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Load staging .</a:t>
            </a:r>
            <a:r>
              <a:rPr lang="en-US" sz="1000" dirty="0" err="1">
                <a:solidFill>
                  <a:schemeClr val="bg1">
                    <a:lumMod val="95000"/>
                  </a:schemeClr>
                </a:solidFill>
              </a:rPr>
              <a:t>kjb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  <a:p>
            <a:pPr marL="266700" lvl="1" indent="-85725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Load </a:t>
            </a:r>
            <a:r>
              <a:rPr lang="en-US" sz="1000" dirty="0" err="1">
                <a:solidFill>
                  <a:schemeClr val="bg1">
                    <a:lumMod val="95000"/>
                  </a:schemeClr>
                </a:solidFill>
              </a:rPr>
              <a:t>datamart</a:t>
            </a: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  (5 + 1 .</a:t>
            </a:r>
            <a:r>
              <a:rPr lang="en-US" sz="1000" dirty="0" err="1">
                <a:solidFill>
                  <a:schemeClr val="bg1">
                    <a:lumMod val="95000"/>
                  </a:schemeClr>
                </a:solidFill>
              </a:rPr>
              <a:t>ktr</a:t>
            </a: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Parametrize</a:t>
            </a:r>
          </a:p>
          <a:p>
            <a:pPr marL="266700" lvl="1" indent="-85725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input file directory</a:t>
            </a:r>
          </a:p>
          <a:p>
            <a:pPr marL="266700" lvl="1" indent="-85725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database connection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Logging enabled (for top level)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Move input file when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GB" sz="1200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C1262B-9B9B-490B-9FB5-902EB1AD3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25" y="53113"/>
            <a:ext cx="7051040" cy="732441"/>
          </a:xfrm>
        </p:spPr>
        <p:txBody>
          <a:bodyPr/>
          <a:lstStyle/>
          <a:p>
            <a:r>
              <a:rPr lang="en-GB" dirty="0"/>
              <a:t>Deliverables (</a:t>
            </a:r>
            <a:r>
              <a:rPr lang="en-GB"/>
              <a:t>Pentaho Artefacts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2789C1-38BA-41FB-AC4A-3A6791B759B6}"/>
              </a:ext>
            </a:extLst>
          </p:cNvPr>
          <p:cNvSpPr/>
          <p:nvPr/>
        </p:nvSpPr>
        <p:spPr>
          <a:xfrm>
            <a:off x="6191540" y="1374844"/>
            <a:ext cx="2785257" cy="1757462"/>
          </a:xfrm>
          <a:prstGeom prst="roundRect">
            <a:avLst>
              <a:gd name="adj" fmla="val 190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(Logical/physical data model) 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>
                <a:latin typeface="+mj-lt"/>
              </a:rPr>
              <a:t>BA repository structure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>
                <a:latin typeface="+mj-lt"/>
              </a:rPr>
              <a:t>User profiles</a:t>
            </a:r>
          </a:p>
          <a:p>
            <a:pPr marL="360363" lvl="1" indent="-179388">
              <a:buFont typeface="Arial" panose="020B0604020202020204" pitchFamily="34" charset="0"/>
              <a:buChar char="•"/>
            </a:pPr>
            <a:r>
              <a:rPr lang="en-GB" sz="1050" dirty="0">
                <a:latin typeface="+mj-lt"/>
              </a:rPr>
              <a:t>Content security</a:t>
            </a:r>
          </a:p>
          <a:p>
            <a:pPr marL="360363" lvl="1" indent="-179388">
              <a:buFont typeface="Arial" panose="020B0604020202020204" pitchFamily="34" charset="0"/>
              <a:buChar char="•"/>
            </a:pPr>
            <a:r>
              <a:rPr lang="en-GB" sz="1050" dirty="0">
                <a:latin typeface="+mj-lt"/>
              </a:rPr>
              <a:t>Data security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>
                <a:latin typeface="+mj-lt"/>
              </a:rPr>
              <a:t>Audit log turned on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>
                <a:latin typeface="+mj-lt"/>
              </a:rPr>
              <a:t>Documentation</a:t>
            </a:r>
          </a:p>
          <a:p>
            <a:pPr marL="638175" lvl="1" indent="-180975">
              <a:buFont typeface="Arial" panose="020B0604020202020204" pitchFamily="34" charset="0"/>
              <a:buChar char="•"/>
            </a:pPr>
            <a:r>
              <a:rPr lang="en-GB" sz="1100" dirty="0">
                <a:latin typeface="+mj-lt"/>
              </a:rPr>
              <a:t>Solution Architecture</a:t>
            </a:r>
          </a:p>
          <a:p>
            <a:pPr marL="638175" lvl="1" indent="-180975">
              <a:buFont typeface="Arial" panose="020B0604020202020204" pitchFamily="34" charset="0"/>
              <a:buChar char="•"/>
            </a:pPr>
            <a:r>
              <a:rPr lang="en-GB" sz="1100" dirty="0">
                <a:latin typeface="+mj-lt"/>
              </a:rPr>
              <a:t>Backlog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DBFB32-62FE-4E77-A595-24CECCA641E7}"/>
              </a:ext>
            </a:extLst>
          </p:cNvPr>
          <p:cNvSpPr/>
          <p:nvPr/>
        </p:nvSpPr>
        <p:spPr>
          <a:xfrm>
            <a:off x="512319" y="3215866"/>
            <a:ext cx="2785257" cy="1757462"/>
          </a:xfrm>
          <a:prstGeom prst="roundRect">
            <a:avLst>
              <a:gd name="adj" fmla="val 24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Parallel job execution staging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DI auto-documentation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1100" dirty="0" err="1">
                <a:solidFill>
                  <a:schemeClr val="bg1">
                    <a:lumMod val="95000"/>
                  </a:schemeClr>
                </a:solidFill>
              </a:rPr>
              <a:t>xls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 data dump (to be used as “report”)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Report distribution using PDI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Time series forecasting (Weka/PDI)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GB" sz="1100" dirty="0">
              <a:latin typeface="+mj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73D3DF-A5EE-49D6-89E9-6232FE29A1D7}"/>
              </a:ext>
            </a:extLst>
          </p:cNvPr>
          <p:cNvSpPr/>
          <p:nvPr/>
        </p:nvSpPr>
        <p:spPr>
          <a:xfrm>
            <a:off x="512319" y="973726"/>
            <a:ext cx="2785257" cy="336265"/>
          </a:xfrm>
          <a:prstGeom prst="roundRect">
            <a:avLst>
              <a:gd name="adj" fmla="val 131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Data Integration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GB" sz="1400" dirty="0">
              <a:latin typeface="+mj-lt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7309F9C-B47B-4E4A-A2AD-466DEE956671}"/>
              </a:ext>
            </a:extLst>
          </p:cNvPr>
          <p:cNvSpPr/>
          <p:nvPr/>
        </p:nvSpPr>
        <p:spPr>
          <a:xfrm>
            <a:off x="3351932" y="975646"/>
            <a:ext cx="2785257" cy="351518"/>
          </a:xfrm>
          <a:prstGeom prst="roundRect">
            <a:avLst>
              <a:gd name="adj" fmla="val 9144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400" b="1" dirty="0">
                <a:solidFill>
                  <a:schemeClr val="bg1">
                    <a:lumMod val="95000"/>
                  </a:schemeClr>
                </a:solidFill>
              </a:rPr>
              <a:t>Reporting/Analytics</a:t>
            </a:r>
            <a:endParaRPr lang="en-GB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4962C14-033C-40FE-B320-774622B3A914}"/>
              </a:ext>
            </a:extLst>
          </p:cNvPr>
          <p:cNvSpPr/>
          <p:nvPr/>
        </p:nvSpPr>
        <p:spPr>
          <a:xfrm>
            <a:off x="6191546" y="965619"/>
            <a:ext cx="2785257" cy="352478"/>
          </a:xfrm>
          <a:prstGeom prst="roundRect">
            <a:avLst>
              <a:gd name="adj" fmla="val 73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400" b="1" dirty="0">
                <a:latin typeface="+mj-lt"/>
              </a:rPr>
              <a:t>Solution Architect</a:t>
            </a:r>
            <a:endParaRPr lang="en-GB" sz="1100" dirty="0">
              <a:latin typeface="+mj-lt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613231A-3B93-4E85-B1E2-D5AF86447FAE}"/>
              </a:ext>
            </a:extLst>
          </p:cNvPr>
          <p:cNvSpPr/>
          <p:nvPr/>
        </p:nvSpPr>
        <p:spPr>
          <a:xfrm>
            <a:off x="3351930" y="3215866"/>
            <a:ext cx="2785257" cy="1757461"/>
          </a:xfrm>
          <a:prstGeom prst="roundRect">
            <a:avLst>
              <a:gd name="adj" fmla="val 1556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Use content linking (in dashboard)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Geo reporting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PRD report </a:t>
            </a:r>
          </a:p>
          <a:p>
            <a:pPr marL="360363" lvl="1" indent="-179388">
              <a:buFont typeface="Arial" panose="020B0604020202020204" pitchFamily="34" charset="0"/>
              <a:buChar char="•"/>
            </a:pPr>
            <a:r>
              <a:rPr lang="en-GB" sz="1050" dirty="0">
                <a:solidFill>
                  <a:schemeClr val="bg1">
                    <a:lumMod val="95000"/>
                  </a:schemeClr>
                </a:solidFill>
              </a:rPr>
              <a:t>On SQL</a:t>
            </a:r>
          </a:p>
          <a:p>
            <a:pPr marL="360363" lvl="1" indent="-179388">
              <a:buFont typeface="Arial" panose="020B0604020202020204" pitchFamily="34" charset="0"/>
              <a:buChar char="•"/>
            </a:pPr>
            <a:r>
              <a:rPr lang="en-GB" sz="1050" dirty="0">
                <a:solidFill>
                  <a:schemeClr val="bg1">
                    <a:lumMod val="95000"/>
                  </a:schemeClr>
                </a:solidFill>
              </a:rPr>
              <a:t>On PDI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04AEAB7-710E-4F49-AD24-AB5A94D08259}"/>
              </a:ext>
            </a:extLst>
          </p:cNvPr>
          <p:cNvSpPr/>
          <p:nvPr/>
        </p:nvSpPr>
        <p:spPr>
          <a:xfrm>
            <a:off x="6191546" y="3199654"/>
            <a:ext cx="2785257" cy="1773673"/>
          </a:xfrm>
          <a:prstGeom prst="roundRect">
            <a:avLst>
              <a:gd name="adj" fmla="val 190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Change login page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Change welcome page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100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iFrame</a:t>
            </a:r>
            <a:r>
              <a:rPr lang="en-GB" sz="11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embedded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100" dirty="0">
              <a:latin typeface="+mj-lt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25C0A3-DB48-4EBC-B042-E3979B71C00D}"/>
              </a:ext>
            </a:extLst>
          </p:cNvPr>
          <p:cNvSpPr/>
          <p:nvPr/>
        </p:nvSpPr>
        <p:spPr>
          <a:xfrm rot="16200000">
            <a:off x="-639618" y="2097093"/>
            <a:ext cx="1757461" cy="312958"/>
          </a:xfrm>
          <a:prstGeom prst="roundRect">
            <a:avLst>
              <a:gd name="adj" fmla="val 8795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200" dirty="0">
                <a:latin typeface="+mj-lt"/>
              </a:rPr>
              <a:t>MVP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F4EACE-908D-494B-8428-088CB7A9EE1E}"/>
              </a:ext>
            </a:extLst>
          </p:cNvPr>
          <p:cNvSpPr/>
          <p:nvPr/>
        </p:nvSpPr>
        <p:spPr>
          <a:xfrm rot="16200000">
            <a:off x="-639619" y="3938118"/>
            <a:ext cx="1757461" cy="312958"/>
          </a:xfrm>
          <a:prstGeom prst="roundRect">
            <a:avLst>
              <a:gd name="adj" fmla="val 8795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1200" dirty="0">
                <a:latin typeface="+mj-lt"/>
              </a:rPr>
              <a:t>Stretch target</a:t>
            </a:r>
          </a:p>
        </p:txBody>
      </p:sp>
    </p:spTree>
    <p:extLst>
      <p:ext uri="{BB962C8B-B14F-4D97-AF65-F5344CB8AC3E}">
        <p14:creationId xmlns:p14="http://schemas.microsoft.com/office/powerpoint/2010/main" val="300354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2819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2017-hitachi-corporate-powerpoint-template">
  <a:themeElements>
    <a:clrScheme name="Hitachi 2">
      <a:dk1>
        <a:srgbClr val="414141"/>
      </a:dk1>
      <a:lt1>
        <a:srgbClr val="FFFFFF"/>
      </a:lt1>
      <a:dk2>
        <a:srgbClr val="000000"/>
      </a:dk2>
      <a:lt2>
        <a:srgbClr val="CEC9BF"/>
      </a:lt2>
      <a:accent1>
        <a:srgbClr val="7C0B2B"/>
      </a:accent1>
      <a:accent2>
        <a:srgbClr val="CC0000"/>
      </a:accent2>
      <a:accent3>
        <a:srgbClr val="C3ECEC"/>
      </a:accent3>
      <a:accent4>
        <a:srgbClr val="009B9E"/>
      </a:accent4>
      <a:accent5>
        <a:srgbClr val="F9DC33"/>
      </a:accent5>
      <a:accent6>
        <a:srgbClr val="FF5838"/>
      </a:accent6>
      <a:hlink>
        <a:srgbClr val="CC0000"/>
      </a:hlink>
      <a:folHlink>
        <a:srgbClr val="525252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itachi_PPT-Template_FINAL.potx" id="{27C2020E-4347-4F07-B4FA-27613D97D7B9}" vid="{C4F6E8BC-B2EB-4118-A24B-6AB36A058774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3174</TotalTime>
  <Words>448</Words>
  <Application>Microsoft Office PowerPoint</Application>
  <PresentationFormat>On-screen Show (16:9)</PresentationFormat>
  <Paragraphs>164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MS PGothic</vt:lpstr>
      <vt:lpstr>Arial</vt:lpstr>
      <vt:lpstr>HelveticaNeueLT Std</vt:lpstr>
      <vt:lpstr>Open Sans Light</vt:lpstr>
      <vt:lpstr>Wingdings</vt:lpstr>
      <vt:lpstr>2017-hitachi-corporate-powerpoint-template</vt:lpstr>
      <vt:lpstr>Pentaho Partner Program</vt:lpstr>
      <vt:lpstr>Welcome (Day 3)</vt:lpstr>
      <vt:lpstr>Agenda  - Day 2</vt:lpstr>
      <vt:lpstr>The prototype and data discovery (day 2)</vt:lpstr>
      <vt:lpstr>Evolving the Prototype</vt:lpstr>
      <vt:lpstr>Agenda  - Day 3</vt:lpstr>
      <vt:lpstr>Minimum Viable Product &amp; Stretch targets</vt:lpstr>
      <vt:lpstr>Deliverables (Pentaho Artefacts)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28pt Arial Bold</dc:title>
  <dc:creator>Maz Mohammadi</dc:creator>
  <cp:lastModifiedBy>James O'Reilly</cp:lastModifiedBy>
  <cp:revision>139</cp:revision>
  <dcterms:created xsi:type="dcterms:W3CDTF">2017-10-19T18:11:09Z</dcterms:created>
  <dcterms:modified xsi:type="dcterms:W3CDTF">2019-01-31T14:20:08Z</dcterms:modified>
</cp:coreProperties>
</file>