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4"/>
  </p:sldMasterIdLst>
  <p:notesMasterIdLst>
    <p:notesMasterId r:id="rId18"/>
  </p:notesMasterIdLst>
  <p:handoutMasterIdLst>
    <p:handoutMasterId r:id="rId19"/>
  </p:handoutMasterIdLst>
  <p:sldIdLst>
    <p:sldId id="351" r:id="rId5"/>
    <p:sldId id="280" r:id="rId6"/>
    <p:sldId id="435" r:id="rId7"/>
    <p:sldId id="809" r:id="rId8"/>
    <p:sldId id="810" r:id="rId9"/>
    <p:sldId id="811" r:id="rId10"/>
    <p:sldId id="797" r:id="rId11"/>
    <p:sldId id="464" r:id="rId12"/>
    <p:sldId id="806" r:id="rId13"/>
    <p:sldId id="465" r:id="rId14"/>
    <p:sldId id="459" r:id="rId15"/>
    <p:sldId id="358" r:id="rId16"/>
    <p:sldId id="346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/>
  <p:cmAuthor id="2" name="Kathleen Watson" initials="KW [2]" lastIdx="1" clrIdx="1"/>
  <p:cmAuthor id="3" name="Kathleen Watson" initials="KW [3]" lastIdx="1" clrIdx="2"/>
  <p:cmAuthor id="4" name="Kathleen Watson" initials="KW [4]" lastIdx="1" clrIdx="3"/>
  <p:cmAuthor id="5" name="Kathleen Watson" initials="KW [5]" lastIdx="1" clrIdx="4"/>
  <p:cmAuthor id="6" name="Kathleen Watson" initials="KW [6]" lastIdx="1" clrIdx="5"/>
  <p:cmAuthor id="7" name="Kathleen Watson" initials="KW [7]" lastIdx="1" clrIdx="6"/>
  <p:cmAuthor id="8" name="Kathleen Watson" initials="KW [8]" lastIdx="1" clrIdx="7"/>
  <p:cmAuthor id="9" name="Kathleen Watson" initials="KW [9]" lastIdx="1" clrIdx="8"/>
  <p:cmAuthor id="10" name="Kathleen Watson" initials="KW [10]" lastIdx="1" clrIdx="9"/>
  <p:cmAuthor id="11" name="Kathleen Watson" initials="KW [11]" lastIdx="1" clrIdx="10"/>
  <p:cmAuthor id="12" name="Kathleen Watson" initials="KW [12]" lastIdx="1" clrIdx="11"/>
  <p:cmAuthor id="13" name="Jeff San Miguel" initials="JSM" lastIdx="1" clrIdx="12"/>
  <p:cmAuthor id="14" name="Jeff San Miguel" initials="JSM [2]" lastIdx="1" clrIdx="13"/>
  <p:cmAuthor id="15" name="Jeff San Miguel" initials="JSM [3]" lastIdx="1" clrIdx="14"/>
  <p:cmAuthor id="16" name="Jeff San Miguel" initials="JSM [4]" lastIdx="1" clrIdx="15"/>
  <p:cmAuthor id="17" name="Jeff San Miguel" initials="JSM [5]" lastIdx="1" clrIdx="16"/>
  <p:cmAuthor id="18" name="Jeff San Miguel" initials="JSM [6]" lastIdx="1" clrIdx="17"/>
  <p:cmAuthor id="19" name="Jeff San Miguel" initials="JSM [7]" lastIdx="1" clrIdx="18"/>
  <p:cmAuthor id="20" name="Jeff San Miguel" initials="JSM [8]" lastIdx="1" clrIdx="19"/>
  <p:cmAuthor id="21" name="Jeff San Miguel" initials="JSM [9]" lastIdx="1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F1"/>
    <a:srgbClr val="E8E8E7"/>
    <a:srgbClr val="271E1C"/>
    <a:srgbClr val="0E1628"/>
    <a:srgbClr val="000000"/>
    <a:srgbClr val="135295"/>
    <a:srgbClr val="032F46"/>
    <a:srgbClr val="06252F"/>
    <a:srgbClr val="0B3F4E"/>
    <a:srgbClr val="0A2F3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6" autoAdjust="0"/>
    <p:restoredTop sz="86395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198" y="120"/>
      </p:cViewPr>
      <p:guideLst>
        <p:guide orient="horz" pos="3240"/>
        <p:guide/>
        <p:guide pos="5760"/>
        <p:guide orient="horz"/>
      </p:guideLst>
    </p:cSldViewPr>
  </p:slideViewPr>
  <p:outlineViewPr>
    <p:cViewPr>
      <p:scale>
        <a:sx n="33" d="100"/>
        <a:sy n="33" d="100"/>
      </p:scale>
      <p:origin x="0" y="-2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FA5A86-AC38-124E-BEA3-B69D85C413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0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FB0281-4AEA-3644-9A01-E5D3630DD1C4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solidFill>
            <a:srgbClr val="F2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D8262-294E-804C-9556-D6FC1A31F5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5575" cy="5157217"/>
          </a:xfrm>
          <a:prstGeom prst="rect">
            <a:avLst/>
          </a:prstGeom>
        </p:spPr>
      </p:pic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932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502932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2933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02933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E10251C9-5F3F-5E4D-866B-C4A20640607E}"/>
              </a:ext>
            </a:extLst>
          </p:cNvPr>
          <p:cNvSpPr/>
          <p:nvPr userDrawn="1"/>
        </p:nvSpPr>
        <p:spPr>
          <a:xfrm>
            <a:off x="4047344" y="1031875"/>
            <a:ext cx="5056984" cy="3140074"/>
          </a:xfrm>
          <a:prstGeom prst="parallelogram">
            <a:avLst>
              <a:gd name="adj" fmla="val 87626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2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C44239-DFEA-A249-A1A5-7A90BFC7AEC4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EDA1B-116D-0946-93A6-6D15A1B6C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3144" cy="5157216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502932" y="725773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19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D48F6B7-F509-9947-AB5A-B28BFD0AA113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043E779-42D3-154A-BBB2-E56988FAD8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3144" cy="5157216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4B328BD1-DF0B-3F46-A356-FB50C626EF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2932" y="725773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5AF317-B9FB-444E-8EFF-15B3DE5489E0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91E671-E641-6148-87C8-01A72DAE4039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6" name="Freeform 1">
              <a:extLst>
                <a:ext uri="{FF2B5EF4-FFF2-40B4-BE49-F238E27FC236}">
                  <a16:creationId xmlns:a16="http://schemas.microsoft.com/office/drawing/2014/main" id="{B1F57D1E-C915-9545-85F1-EB87A471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">
              <a:extLst>
                <a:ext uri="{FF2B5EF4-FFF2-40B4-BE49-F238E27FC236}">
                  <a16:creationId xmlns:a16="http://schemas.microsoft.com/office/drawing/2014/main" id="{3473832E-DBBD-5945-91EA-2E6E7BF1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3">
              <a:extLst>
                <a:ext uri="{FF2B5EF4-FFF2-40B4-BE49-F238E27FC236}">
                  <a16:creationId xmlns:a16="http://schemas.microsoft.com/office/drawing/2014/main" id="{9F63111F-E402-434F-97AF-2720C297D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4">
              <a:extLst>
                <a:ext uri="{FF2B5EF4-FFF2-40B4-BE49-F238E27FC236}">
                  <a16:creationId xmlns:a16="http://schemas.microsoft.com/office/drawing/2014/main" id="{851FD346-0D83-1D4D-BE0B-B5E49D21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1B1711E4-71F2-364B-A204-964F9234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68AA218-2BB1-C641-9792-6A4F9BE33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7052340-2C8D-2F4A-9FB8-02AB4A900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535B44C4-AC43-4342-B156-30FED27CA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EBF6795F-0FE2-A443-993E-08FC15E56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C4FF7ED2-5D66-B644-A9BE-201D19A27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E5445F41-D8A5-5F4E-AC2F-AB20B847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09CD85A5-3359-214F-AE80-90EC078C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EB5D1622-3DC0-2842-BA11-B2C56D4E3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77A3535A-3810-DD40-AFF4-0C8AF5C21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56FCFE01-EBF4-D840-89E1-57366256D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A4320DF2-A912-824E-8068-B3562F9A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2A9F743A-B320-E546-BB3D-FD68AA902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17C9402-F6C4-F14A-8B05-734CAF95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5CA9E9C3-FBD4-664E-8650-DDCA90312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2D12BD32-2D99-7E48-AE12-6A72C1D4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16B82C85-3CBF-164C-B855-C83FEEE8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FDA0A882-550D-6040-8A08-9B5B9629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03561F3B-D659-D44B-988A-6DD51551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608A57A-1441-E64B-A2D0-ABCD90D33359}"/>
              </a:ext>
            </a:extLst>
          </p:cNvPr>
          <p:cNvSpPr txBox="1"/>
          <p:nvPr userDrawn="1"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325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7F93110-F0E5-1B49-A703-BC0D346F47AB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solidFill>
            <a:srgbClr val="F2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9B65006-FB1C-2447-B5F8-6E60269B7D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5575" cy="5157217"/>
          </a:xfrm>
          <a:prstGeom prst="rect">
            <a:avLst/>
          </a:prstGeom>
        </p:spPr>
      </p:pic>
      <p:sp>
        <p:nvSpPr>
          <p:cNvPr id="37" name="Parallelogram 36">
            <a:extLst>
              <a:ext uri="{FF2B5EF4-FFF2-40B4-BE49-F238E27FC236}">
                <a16:creationId xmlns:a16="http://schemas.microsoft.com/office/drawing/2014/main" id="{E9EACCD9-8670-554A-B8AC-49DDE425B45D}"/>
              </a:ext>
            </a:extLst>
          </p:cNvPr>
          <p:cNvSpPr/>
          <p:nvPr userDrawn="1"/>
        </p:nvSpPr>
        <p:spPr>
          <a:xfrm>
            <a:off x="4047344" y="1031875"/>
            <a:ext cx="5056984" cy="3140074"/>
          </a:xfrm>
          <a:prstGeom prst="parallelogram">
            <a:avLst>
              <a:gd name="adj" fmla="val 87626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502932" y="725773"/>
            <a:ext cx="5148359" cy="71882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DAFC65-B1F7-4F41-A5AA-84BAB1A81BC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33" name="Freeform 1">
              <a:extLst>
                <a:ext uri="{FF2B5EF4-FFF2-40B4-BE49-F238E27FC236}">
                  <a16:creationId xmlns:a16="http://schemas.microsoft.com/office/drawing/2014/main" id="{4B0F5FC7-5F09-894E-B082-2189544E8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9B24C208-71D5-CA4D-87C4-497124F40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B43B2961-637D-D94B-AA2F-ECA924FF4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7F37D68B-C1DF-D94D-85A6-E0A1EDBE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D005748-62D0-6346-8B2A-5C24DFBE0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26BAE56-41A8-7B46-A55B-CE2F3256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DC1B0A9-B391-1F41-8100-28437C86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71F9484E-11B4-0D48-8D9B-450A34B9A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020E69-4951-D345-BFFC-18D02A6F7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9CF2CD2-5D1A-2246-8C7B-A8843F81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D5E3F12-AB8E-4141-A54A-62860DCDC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C0B692C7-A950-B54B-BC66-BFA1F21C7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C7F9CF79-7112-6041-8081-416959F3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01EB7A8-E9DF-CD42-9340-02B53F66C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47ED43F-E0C0-A44D-840C-0F2D0184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9646525D-6880-A945-A64D-5CBAFD961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0724AEA5-B7BA-AA41-A508-4623897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39669E7-683E-E04C-9BDE-FCFA3AB6E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2FD5EA1B-F717-DC43-AD20-7420590DC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6B127F6E-3709-5F47-A149-09527AA87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A41CA049-4824-C643-918B-7CEB46453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569A377-4B96-7045-AB56-0C3E43DC5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DC739318-5E5C-7B4A-B9A4-EC64D71A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08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7CE37F6-A5DA-A34E-A2AB-A024A6565786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solidFill>
            <a:srgbClr val="F2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2B2A8ED-B7E8-FE44-A6F2-48541A30BA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5575" cy="5157217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502932" y="725773"/>
            <a:ext cx="5148359" cy="71882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  <p:sp>
        <p:nvSpPr>
          <p:cNvPr id="40" name="Text Placeholder 6" hidden="1">
            <a:extLst>
              <a:ext uri="{FF2B5EF4-FFF2-40B4-BE49-F238E27FC236}">
                <a16:creationId xmlns:a16="http://schemas.microsoft.com/office/drawing/2014/main" id="{991403C9-0148-7D46-90A7-AB108788E44B}"/>
              </a:ext>
            </a:extLst>
          </p:cNvPr>
          <p:cNvSpPr txBox="1">
            <a:spLocks/>
          </p:cNvSpPr>
          <p:nvPr/>
        </p:nvSpPr>
        <p:spPr>
          <a:xfrm>
            <a:off x="502933" y="3911450"/>
            <a:ext cx="3984400" cy="30777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charset="2"/>
              <a:buNone/>
              <a:defRPr lang="en-US" sz="1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4675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0613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Vicki Taniguchi</a:t>
            </a:r>
          </a:p>
        </p:txBody>
      </p:sp>
      <p:sp>
        <p:nvSpPr>
          <p:cNvPr id="43" name="Text Placeholder 8" hidden="1">
            <a:extLst>
              <a:ext uri="{FF2B5EF4-FFF2-40B4-BE49-F238E27FC236}">
                <a16:creationId xmlns:a16="http://schemas.microsoft.com/office/drawing/2014/main" id="{1304462C-CFD9-C848-A34B-3566C173AB39}"/>
              </a:ext>
            </a:extLst>
          </p:cNvPr>
          <p:cNvSpPr txBox="1">
            <a:spLocks/>
          </p:cNvSpPr>
          <p:nvPr/>
        </p:nvSpPr>
        <p:spPr>
          <a:xfrm>
            <a:off x="502933" y="4140792"/>
            <a:ext cx="3984400" cy="4616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charset="2"/>
              <a:buNone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4675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0613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Graphic Designer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WWM, Hitachi Vantara</a:t>
            </a:r>
          </a:p>
        </p:txBody>
      </p:sp>
      <p:sp>
        <p:nvSpPr>
          <p:cNvPr id="44" name="Subtitle 2" hidden="1">
            <a:extLst>
              <a:ext uri="{FF2B5EF4-FFF2-40B4-BE49-F238E27FC236}">
                <a16:creationId xmlns:a16="http://schemas.microsoft.com/office/drawing/2014/main" id="{F32A90E2-EC66-8A46-96A2-0343B42CC1DE}"/>
              </a:ext>
            </a:extLst>
          </p:cNvPr>
          <p:cNvSpPr txBox="1">
            <a:spLocks/>
          </p:cNvSpPr>
          <p:nvPr/>
        </p:nvSpPr>
        <p:spPr>
          <a:xfrm>
            <a:off x="502935" y="2803208"/>
            <a:ext cx="4224708" cy="87384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lang="en-US" sz="18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Subtitle</a:t>
            </a:r>
          </a:p>
        </p:txBody>
      </p:sp>
      <p:sp>
        <p:nvSpPr>
          <p:cNvPr id="45" name="Title 1" hidden="1">
            <a:extLst>
              <a:ext uri="{FF2B5EF4-FFF2-40B4-BE49-F238E27FC236}">
                <a16:creationId xmlns:a16="http://schemas.microsoft.com/office/drawing/2014/main" id="{41F1F267-0749-F34D-ADD9-700486D42712}"/>
              </a:ext>
            </a:extLst>
          </p:cNvPr>
          <p:cNvSpPr txBox="1">
            <a:spLocks/>
          </p:cNvSpPr>
          <p:nvPr/>
        </p:nvSpPr>
        <p:spPr>
          <a:xfrm>
            <a:off x="502934" y="726196"/>
            <a:ext cx="4740275" cy="1954267"/>
          </a:xfrm>
          <a:prstGeom prst="rect">
            <a:avLst/>
          </a:prstGeom>
          <a:effectLst/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Get Your Red on PowerPoint Presentation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CF3FE0B2-F863-5D41-9BDC-766DD2F8FF0D}"/>
              </a:ext>
            </a:extLst>
          </p:cNvPr>
          <p:cNvSpPr/>
          <p:nvPr/>
        </p:nvSpPr>
        <p:spPr>
          <a:xfrm>
            <a:off x="4047344" y="1031875"/>
            <a:ext cx="5056984" cy="3140074"/>
          </a:xfrm>
          <a:prstGeom prst="parallelogram">
            <a:avLst>
              <a:gd name="adj" fmla="val 87626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918EED-EE16-EC44-9C6C-28BE462A7C12}"/>
              </a:ext>
            </a:extLst>
          </p:cNvPr>
          <p:cNvSpPr/>
          <p:nvPr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CC7C5D-DECA-2144-A9DE-A7D96BF2B5B7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46" name="Freeform 1">
              <a:extLst>
                <a:ext uri="{FF2B5EF4-FFF2-40B4-BE49-F238E27FC236}">
                  <a16:creationId xmlns:a16="http://schemas.microsoft.com/office/drawing/2014/main" id="{A57F041B-46F4-3644-B749-F4D00660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2">
              <a:extLst>
                <a:ext uri="{FF2B5EF4-FFF2-40B4-BE49-F238E27FC236}">
                  <a16:creationId xmlns:a16="http://schemas.microsoft.com/office/drawing/2014/main" id="{3942EBF2-56E4-FF4D-9247-2CD92AEA3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A0CFA908-B93F-1E4D-8568-8AF2280F0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138E81D7-1D58-574A-B5A2-D0D2439B0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37B30696-FE28-914A-A2EB-F6564466B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ED905FA5-8DD3-534A-8C43-6BBA8401C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8268B98-435E-A446-BA63-C684F1F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C84E6BE3-584E-F646-9202-9F924F7EE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16C3E072-4EDD-3647-BF67-33BD3BE33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684BDD91-2666-E64F-A602-06F7B06F6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E14D7C0E-FEF8-0C4F-BA0C-B4593672F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97EC2A1A-6FC2-A544-873B-70971F6FA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423E1EF9-7DFC-F64C-9A03-C9450A66F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3D71D00A-A1A9-AF42-9C92-0093E5F7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57C0BFBD-00C1-0643-B14C-4337FCCC2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C678C388-95D7-9E43-B561-D9FC6FCBE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16BCA27C-2100-8D4D-9A25-88241B1A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3D968F36-7F69-6043-B04D-F17BE2EC5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0635CDEA-2CFC-0347-9BA1-7AA88D96F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973271FE-E07E-FA4B-A27E-22C92F19E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5AD34E4-7F51-5142-A1DB-AC7C36B30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3A0F733F-ED79-874D-9B7F-9538ACC24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7884EF5A-2116-B048-9836-8E45A0B4D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86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F32021-29D2-9C47-8045-974010C91D87}"/>
              </a:ext>
            </a:extLst>
          </p:cNvPr>
          <p:cNvGrpSpPr/>
          <p:nvPr userDrawn="1"/>
        </p:nvGrpSpPr>
        <p:grpSpPr>
          <a:xfrm>
            <a:off x="3220799" y="2167157"/>
            <a:ext cx="2702403" cy="772379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83CE6286-25E3-5C4E-A402-875F996A1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2EC2A32F-DAB4-A34C-BECE-3159FE0ED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CFABE890-91A1-A04E-9227-E7CB6243B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8E064252-4A22-6A4E-8BBD-75A62A08B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108F8D7-9972-EC43-941C-8F985F444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D7BD6F-B44E-EF4C-83B8-E49C990AC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06C8074-B6A4-D343-A411-79AE8E57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E4F36FC-5229-474D-A767-FDC5532A6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A860B57-E95B-4342-A506-9A42E1803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97D6BB8-A7EC-C84A-8F10-580F991CA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53D0BF-D0CA-294A-87A8-6172CE812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9D6BD53-2FE1-CE44-92D5-50802875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32EA4C5-D602-4148-99B5-0BF331DA5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FD60C1F-71C0-A243-9C31-296845291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EB650860-5485-BF4E-9DAE-9C0BE14B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639B162-E315-9944-9634-88539E445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01E662E-D4C5-DB43-8567-E5D9253B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679E9D1-6292-4845-9FEC-1DFBC6D8B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ECDD6A7-9B36-3B40-8AF1-FD48E9C80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3C96E36-B987-2349-8F1E-998EBC616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F7B3013-28D9-A64B-A060-6708D5DA4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C0A6B0C-2650-EE46-903A-3A00341DB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20E0327-FDB7-B64E-AC54-0011F59D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72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-35787"/>
            <a:ext cx="6520607" cy="732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63525" y="440465"/>
            <a:ext cx="6521450" cy="338554"/>
          </a:xfrm>
        </p:spPr>
        <p:txBody>
          <a:bodyPr/>
          <a:lstStyle>
            <a:lvl1pPr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2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BBAB27B5-0574-324F-803C-967883763FE5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solidFill>
            <a:srgbClr val="F2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0FA9B860-54C4-BF42-B6FB-5E9E9C2110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5575" cy="515721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5D58B749-0CC1-114C-B290-D92892EC546B}"/>
              </a:ext>
            </a:extLst>
          </p:cNvPr>
          <p:cNvSpPr/>
          <p:nvPr/>
        </p:nvSpPr>
        <p:spPr>
          <a:xfrm>
            <a:off x="4047344" y="1031875"/>
            <a:ext cx="5056984" cy="3140074"/>
          </a:xfrm>
          <a:prstGeom prst="parallelogram">
            <a:avLst>
              <a:gd name="adj" fmla="val 87626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932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502932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2933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02933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4EEFB5C-B463-1E44-9A2E-65D5067F0CDE}"/>
              </a:ext>
            </a:extLst>
          </p:cNvPr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3EB0869-3E79-3F4E-9D3F-266096498C12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37" name="Freeform 1">
              <a:extLst>
                <a:ext uri="{FF2B5EF4-FFF2-40B4-BE49-F238E27FC236}">
                  <a16:creationId xmlns:a16="http://schemas.microsoft.com/office/drawing/2014/main" id="{9EF15DD0-D4E3-2A4C-BBA8-E4340DC90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7D776389-F516-FB4F-A1DD-DFAFD7A52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7A03D195-51A3-FB41-AB98-060A7C7B1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67AEB9D3-2CF2-1140-8134-FAC25DEE2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473A2DD-6FFA-B54D-AD48-B8554DAE9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0CF38961-F8D5-F343-B9EF-C729B88FA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394B37BF-A713-D641-8DAD-782BCCD0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FE76544-C177-E849-9D35-12A56B98F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DA5863E-DA82-7B4D-81A9-D6BE8C03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A86435B9-6142-154F-BFC6-5D339D6D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AB1F8D4-1C65-C34D-8F62-FE7BF0841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177D9EEA-2FB4-9445-9386-5B0630B34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0B51CDE1-0BA7-894C-82FE-262CFC879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730A6B55-A1F7-3D4E-87A7-1F9914DAF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4C52443-CB33-A346-B882-190561F97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DA634C48-1091-CD4F-B92D-B2C8A155C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9DF0CBEF-BA78-9541-9A4D-AA24E90F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B1625B4A-C33B-4040-B071-7484CB40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7D258ED-5393-EA41-BA50-606F00761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2FF24359-9DD7-454B-BD35-772CC4683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06A67080-35FB-2C41-BB3C-4016EDC0C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301C1D91-B344-0F42-8390-609116AB5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0D713FBB-1166-BC49-B784-FED5242C8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4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7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0D312-AC8E-F846-813D-7F19C974196E}"/>
              </a:ext>
            </a:extLst>
          </p:cNvPr>
          <p:cNvSpPr/>
          <p:nvPr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>
      <p:ext uri="{BB962C8B-B14F-4D97-AF65-F5344CB8AC3E}">
        <p14:creationId xmlns:p14="http://schemas.microsoft.com/office/powerpoint/2010/main" val="7153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885801"/>
            <a:ext cx="8584006" cy="17758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071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893235"/>
            <a:ext cx="8584006" cy="17758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>
      <p:ext uri="{BB962C8B-B14F-4D97-AF65-F5344CB8AC3E}">
        <p14:creationId xmlns:p14="http://schemas.microsoft.com/office/powerpoint/2010/main" val="27409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812800"/>
            <a:ext cx="4572000" cy="3928882"/>
          </a:xfrm>
          <a:prstGeom prst="rect">
            <a:avLst/>
          </a:prstGeom>
          <a:noFill/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00668"/>
            <a:ext cx="4130040" cy="17173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660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812800"/>
            <a:ext cx="4572000" cy="3928882"/>
          </a:xfrm>
          <a:prstGeom prst="rect">
            <a:avLst/>
          </a:prstGeom>
          <a:noFill/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893234"/>
            <a:ext cx="4130040" cy="17173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2026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E6834161-453C-944B-A7A4-0C58886EBC7F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A49A4E63-CE59-CC40-9E05-98318DB4B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3144" cy="5157216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502932" y="725773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78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120D6-2EB7-784D-9A43-8B08507CE207}"/>
              </a:ext>
            </a:extLst>
          </p:cNvPr>
          <p:cNvSpPr/>
          <p:nvPr/>
        </p:nvSpPr>
        <p:spPr>
          <a:xfrm>
            <a:off x="0" y="793050"/>
            <a:ext cx="9144004" cy="16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89323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B21EE5-CF1A-DC4E-9777-0170327B8B5B}"/>
              </a:ext>
            </a:extLst>
          </p:cNvPr>
          <p:cNvSpPr txBox="1"/>
          <p:nvPr userDrawn="1"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2019. All Rights Reserved.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FC9FE6-7211-2D4D-BBC5-2CA2AED63B97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40" name="Freeform 1">
              <a:extLst>
                <a:ext uri="{FF2B5EF4-FFF2-40B4-BE49-F238E27FC236}">
                  <a16:creationId xmlns:a16="http://schemas.microsoft.com/office/drawing/2014/main" id="{2202F2C4-E626-9C44-8BD5-A0A142984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>
              <a:extLst>
                <a:ext uri="{FF2B5EF4-FFF2-40B4-BE49-F238E27FC236}">
                  <a16:creationId xmlns:a16="http://schemas.microsoft.com/office/drawing/2014/main" id="{48E235B8-0EFE-1D4E-B536-D584422B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59CBC9C9-352E-C44D-898B-B56EA1F5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489722E2-4F5C-474B-BE14-489471BD0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AA478F0-93B4-D947-BED8-D23BF131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57E6D6C-A5DC-FD42-8986-EE47E599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E32BA5C-C3A9-184E-AFD3-4E15B09FF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8A0DB868-FC5A-BD44-9EA8-45E649604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FCB2AFF-A2AD-624A-8B85-9A1C9FB5D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1095FC3-BDC5-A549-A563-41D39503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67332802-95F1-BD4E-A57B-E2DBDF38E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620EBC1-91A3-0747-8FF2-60CECD89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AE043B0-CB1B-9E46-BB0B-62488F1C0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C547CDB-3E2C-4B44-A4C8-090E4FE2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75E6D7FF-FE3E-1940-9EDE-F48BB8E2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722805C6-4484-1C44-87E2-ECE83F45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C77A8482-89B5-A34E-AA34-7608500C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A5C8F1E5-0B3B-3D41-AA0C-BEDAF6EAB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384F3AF3-9A9D-6749-BA1F-3C4CDBAF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99D0FF1-431B-6C43-A98F-D450EE81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DFFDE76A-9014-3145-B23E-7C6216603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87DC48FF-3F70-F940-9EB2-8196B0F9E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D419EB28-F506-EA4B-9DF6-C19B40710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4" r:id="rId11"/>
    <p:sldLayoutId id="2147483841" r:id="rId12"/>
    <p:sldLayoutId id="2147483842" r:id="rId13"/>
    <p:sldLayoutId id="2147483846" r:id="rId14"/>
    <p:sldLayoutId id="214748384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 typeface="Wingdings" panose="05000000000000000000" pitchFamily="2" charset="2"/>
        <a:buChar char="§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 typeface="Courier New" panose="02070309020205020404" pitchFamily="49" charset="0"/>
        <a:buChar char="o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emf"/><Relationship Id="rId7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emf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Frankfurt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Pentaho </a:t>
            </a:r>
            <a:br>
              <a:rPr lang="en-US" dirty="0"/>
            </a:br>
            <a:r>
              <a:rPr lang="en-US" dirty="0"/>
              <a:t>Partner Program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33" y="3905309"/>
            <a:ext cx="3544411" cy="561692"/>
          </a:xfrm>
        </p:spPr>
        <p:txBody>
          <a:bodyPr/>
          <a:lstStyle/>
          <a:p>
            <a:r>
              <a:rPr lang="en-US" dirty="0"/>
              <a:t>James O’Reilly</a:t>
            </a:r>
          </a:p>
          <a:p>
            <a:r>
              <a:rPr lang="en-US" dirty="0"/>
              <a:t>Maz Mohammadi</a:t>
            </a:r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EE3E3-DDB1-4A77-B073-3D8F7689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490734" cy="455509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Pentaho Implementation Bootcamp - Day 2 (this ppt)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Solution Architecture Document for Second hand Lens (.doc)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Scoping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Backlog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Delivery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 Modelling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ETL Workflow for onboarding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1262B-9B9B-490B-9FB5-902EB1AD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25" y="53113"/>
            <a:ext cx="7051040" cy="732441"/>
          </a:xfrm>
        </p:spPr>
        <p:txBody>
          <a:bodyPr/>
          <a:lstStyle/>
          <a:p>
            <a:r>
              <a:rPr lang="en-GB" dirty="0"/>
              <a:t>Day 3 – Collateral for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795" y="0"/>
            <a:ext cx="6520607" cy="732441"/>
          </a:xfrm>
        </p:spPr>
        <p:txBody>
          <a:bodyPr/>
          <a:lstStyle/>
          <a:p>
            <a:r>
              <a:rPr lang="en-US" dirty="0"/>
              <a:t>Agenda  </a:t>
            </a:r>
            <a:r>
              <a:rPr lang="en-US" dirty="0">
                <a:solidFill>
                  <a:srgbClr val="FF0000"/>
                </a:solidFill>
              </a:rPr>
              <a:t>- Day 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A906B0E-11E9-41F1-A181-70340502C3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4795" y="1088364"/>
          <a:ext cx="8684653" cy="3519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696">
                  <a:extLst>
                    <a:ext uri="{9D8B030D-6E8A-4147-A177-3AD203B41FA5}">
                      <a16:colId xmlns:a16="http://schemas.microsoft.com/office/drawing/2014/main" val="984663727"/>
                    </a:ext>
                  </a:extLst>
                </a:gridCol>
                <a:gridCol w="619012">
                  <a:extLst>
                    <a:ext uri="{9D8B030D-6E8A-4147-A177-3AD203B41FA5}">
                      <a16:colId xmlns:a16="http://schemas.microsoft.com/office/drawing/2014/main" val="1711117000"/>
                    </a:ext>
                  </a:extLst>
                </a:gridCol>
                <a:gridCol w="2444120">
                  <a:extLst>
                    <a:ext uri="{9D8B030D-6E8A-4147-A177-3AD203B41FA5}">
                      <a16:colId xmlns:a16="http://schemas.microsoft.com/office/drawing/2014/main" val="3197461893"/>
                    </a:ext>
                  </a:extLst>
                </a:gridCol>
                <a:gridCol w="35238">
                  <a:extLst>
                    <a:ext uri="{9D8B030D-6E8A-4147-A177-3AD203B41FA5}">
                      <a16:colId xmlns:a16="http://schemas.microsoft.com/office/drawing/2014/main" val="1407295750"/>
                    </a:ext>
                  </a:extLst>
                </a:gridCol>
                <a:gridCol w="114733">
                  <a:extLst>
                    <a:ext uri="{9D8B030D-6E8A-4147-A177-3AD203B41FA5}">
                      <a16:colId xmlns:a16="http://schemas.microsoft.com/office/drawing/2014/main" val="1986563288"/>
                    </a:ext>
                  </a:extLst>
                </a:gridCol>
                <a:gridCol w="2594091">
                  <a:extLst>
                    <a:ext uri="{9D8B030D-6E8A-4147-A177-3AD203B41FA5}">
                      <a16:colId xmlns:a16="http://schemas.microsoft.com/office/drawing/2014/main" val="903890743"/>
                    </a:ext>
                  </a:extLst>
                </a:gridCol>
                <a:gridCol w="2266763">
                  <a:extLst>
                    <a:ext uri="{9D8B030D-6E8A-4147-A177-3AD203B41FA5}">
                      <a16:colId xmlns:a16="http://schemas.microsoft.com/office/drawing/2014/main" val="420276957"/>
                    </a:ext>
                  </a:extLst>
                </a:gridCol>
              </a:tblGrid>
              <a:tr h="23295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Timing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Activity / Deliverable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67224"/>
                  </a:ext>
                </a:extLst>
              </a:tr>
              <a:tr h="354229">
                <a:tc v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 Architect</a:t>
                      </a:r>
                    </a:p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Technical Architect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Business Analyst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Report Developer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Data Scientist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ETL Developer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767"/>
                  </a:ext>
                </a:extLst>
              </a:tr>
              <a:tr h="341320"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rgbClr val="C00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Morning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Day 2 recap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65231"/>
                  </a:ext>
                </a:extLst>
              </a:tr>
              <a:tr h="4462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Development plan + Stand up call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91883"/>
                  </a:ext>
                </a:extLst>
              </a:tr>
              <a:tr h="79323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the data model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definitions and annotations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Security model and user profiles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Auditing and logging</a:t>
                      </a:r>
                      <a:endParaRPr lang="en-US" sz="8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Tx/>
                        <a:buNone/>
                      </a:pP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metadata models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reports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 a dashboard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Report linking/parametrizing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Plan for incremental extraction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Staged data integration process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Data quality actions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Parametrize (input file location)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Set up logging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Job scheduling</a:t>
                      </a:r>
                    </a:p>
                  </a:txBody>
                  <a:tcPr marL="2620" marR="2620" marT="2620" marB="0" anchor="ctr"/>
                </a:tc>
                <a:extLst>
                  <a:ext uri="{0D108BD9-81ED-4DB2-BD59-A6C34878D82A}">
                    <a16:rowId xmlns:a16="http://schemas.microsoft.com/office/drawing/2014/main" val="656075248"/>
                  </a:ext>
                </a:extLst>
              </a:tr>
              <a:tr h="433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Afternoon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Shared environment set-up</a:t>
                      </a: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00395"/>
                  </a:ext>
                </a:extLst>
              </a:tr>
              <a:tr h="79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ctd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ctd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ctd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extLst>
                  <a:ext uri="{0D108BD9-81ED-4DB2-BD59-A6C34878D82A}">
                    <a16:rowId xmlns:a16="http://schemas.microsoft.com/office/drawing/2014/main" val="41187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6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819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/>
          <p:cNvSpPr>
            <a:spLocks noGrp="1" noChangeArrowheads="1"/>
          </p:cNvSpPr>
          <p:nvPr>
            <p:ph idx="1"/>
          </p:nvPr>
        </p:nvSpPr>
        <p:spPr>
          <a:xfrm>
            <a:off x="264160" y="967574"/>
            <a:ext cx="8584006" cy="3810681"/>
          </a:xfrm>
          <a:prstGeom prst="rect">
            <a:avLst/>
          </a:prstGeom>
          <a:ln/>
        </p:spPr>
        <p:txBody>
          <a:bodyPr vert="horz" wrap="square" lIns="91440" tIns="45720" rIns="67500" bIns="45720" rtlCol="0">
            <a:noAutofit/>
          </a:bodyPr>
          <a:lstStyle/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Day 2 recap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Development planning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Solution development</a:t>
            </a:r>
          </a:p>
          <a:p>
            <a:pPr marL="636587" lvl="1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sz="1600" dirty="0">
                <a:solidFill>
                  <a:srgbClr val="080808"/>
                </a:solidFill>
              </a:rPr>
              <a:t>Solution Architecture</a:t>
            </a:r>
          </a:p>
          <a:p>
            <a:pPr marL="636587" lvl="1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sz="1600" dirty="0">
                <a:solidFill>
                  <a:srgbClr val="080808"/>
                </a:solidFill>
              </a:rPr>
              <a:t>Data (integration) architecture</a:t>
            </a:r>
          </a:p>
          <a:p>
            <a:pPr marL="636587" lvl="1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sz="1600" dirty="0">
                <a:solidFill>
                  <a:srgbClr val="080808"/>
                </a:solidFill>
              </a:rPr>
              <a:t>Reports/Analytics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Plan for deployment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(Day 3)</a:t>
            </a:r>
          </a:p>
        </p:txBody>
      </p:sp>
      <p:pic>
        <p:nvPicPr>
          <p:cNvPr id="1026" name="Picture 2" descr="Image result for hitachi office">
            <a:extLst>
              <a:ext uri="{FF2B5EF4-FFF2-40B4-BE49-F238E27FC236}">
                <a16:creationId xmlns:a16="http://schemas.microsoft.com/office/drawing/2014/main" id="{FEB063B9-2FC4-477F-9C8D-629C0E650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6162" y="0"/>
            <a:ext cx="507783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795" y="0"/>
            <a:ext cx="6520607" cy="732441"/>
          </a:xfrm>
        </p:spPr>
        <p:txBody>
          <a:bodyPr/>
          <a:lstStyle/>
          <a:p>
            <a:r>
              <a:rPr lang="en-US" dirty="0"/>
              <a:t>Agenda  </a:t>
            </a:r>
            <a:r>
              <a:rPr lang="en-US" dirty="0">
                <a:solidFill>
                  <a:srgbClr val="FF0000"/>
                </a:solidFill>
              </a:rPr>
              <a:t>- Day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A906B0E-11E9-41F1-A181-70340502C3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4795" y="1088364"/>
          <a:ext cx="8707049" cy="3743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696">
                  <a:extLst>
                    <a:ext uri="{9D8B030D-6E8A-4147-A177-3AD203B41FA5}">
                      <a16:colId xmlns:a16="http://schemas.microsoft.com/office/drawing/2014/main" val="984663727"/>
                    </a:ext>
                  </a:extLst>
                </a:gridCol>
                <a:gridCol w="619012">
                  <a:extLst>
                    <a:ext uri="{9D8B030D-6E8A-4147-A177-3AD203B41FA5}">
                      <a16:colId xmlns:a16="http://schemas.microsoft.com/office/drawing/2014/main" val="1711117000"/>
                    </a:ext>
                  </a:extLst>
                </a:gridCol>
                <a:gridCol w="2444120">
                  <a:extLst>
                    <a:ext uri="{9D8B030D-6E8A-4147-A177-3AD203B41FA5}">
                      <a16:colId xmlns:a16="http://schemas.microsoft.com/office/drawing/2014/main" val="3197461893"/>
                    </a:ext>
                  </a:extLst>
                </a:gridCol>
                <a:gridCol w="35238">
                  <a:extLst>
                    <a:ext uri="{9D8B030D-6E8A-4147-A177-3AD203B41FA5}">
                      <a16:colId xmlns:a16="http://schemas.microsoft.com/office/drawing/2014/main" val="1407295750"/>
                    </a:ext>
                  </a:extLst>
                </a:gridCol>
                <a:gridCol w="2731220">
                  <a:extLst>
                    <a:ext uri="{9D8B030D-6E8A-4147-A177-3AD203B41FA5}">
                      <a16:colId xmlns:a16="http://schemas.microsoft.com/office/drawing/2014/main" val="1986563288"/>
                    </a:ext>
                  </a:extLst>
                </a:gridCol>
                <a:gridCol w="2266763">
                  <a:extLst>
                    <a:ext uri="{9D8B030D-6E8A-4147-A177-3AD203B41FA5}">
                      <a16:colId xmlns:a16="http://schemas.microsoft.com/office/drawing/2014/main" val="420276957"/>
                    </a:ext>
                  </a:extLst>
                </a:gridCol>
              </a:tblGrid>
              <a:tr h="22646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Timing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Activity / Deliverable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67224"/>
                  </a:ext>
                </a:extLst>
              </a:tr>
              <a:tr h="344362">
                <a:tc v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 Architect</a:t>
                      </a:r>
                    </a:p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Technical Architect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Business Analyst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Report Developer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Data Scientist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ETL Developer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767"/>
                  </a:ext>
                </a:extLst>
              </a:tr>
              <a:tr h="771136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Morning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Day 1 recap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Project scope definition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65231"/>
                  </a:ext>
                </a:extLst>
              </a:tr>
              <a:tr h="77113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 &amp; NF requirements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Solution Architecture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Solution components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Pentaho components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Infrastructure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Report/Analytics design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and mockup</a:t>
                      </a:r>
                    </a:p>
                  </a:txBody>
                  <a:tcPr marL="2620" marR="2620" marT="2620" marB="0" anchor="ctr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discovery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(integration) design</a:t>
                      </a:r>
                    </a:p>
                  </a:txBody>
                  <a:tcPr marL="2620" marR="2620" marT="2620" marB="0" anchor="ctr"/>
                </a:tc>
                <a:extLst>
                  <a:ext uri="{0D108BD9-81ED-4DB2-BD59-A6C34878D82A}">
                    <a16:rowId xmlns:a16="http://schemas.microsoft.com/office/drawing/2014/main" val="656075248"/>
                  </a:ext>
                </a:extLst>
              </a:tr>
              <a:tr h="8574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Afternoon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2620" marR="2620" marT="2620" marB="0" anchor="b"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2620" marR="2620" marT="2620" marB="0" anchor="b"/>
                </a:tc>
                <a:extLst>
                  <a:ext uri="{0D108BD9-81ED-4DB2-BD59-A6C34878D82A}">
                    <a16:rowId xmlns:a16="http://schemas.microsoft.com/office/drawing/2014/main" val="3998300395"/>
                  </a:ext>
                </a:extLst>
              </a:tr>
              <a:tr h="772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Project planning session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20" marR="2620" marT="2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20" marR="2620" marT="2620" marB="0" anchor="b"/>
                </a:tc>
                <a:extLst>
                  <a:ext uri="{0D108BD9-81ED-4DB2-BD59-A6C34878D82A}">
                    <a16:rowId xmlns:a16="http://schemas.microsoft.com/office/drawing/2014/main" val="41187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12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1593A-5A1B-4556-8CAA-6F71074A92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500471" y="2950983"/>
            <a:ext cx="2278539" cy="2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F282CD-55A8-4123-AFEB-C9E66AAC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-35787"/>
            <a:ext cx="6520607" cy="732441"/>
          </a:xfrm>
        </p:spPr>
        <p:txBody>
          <a:bodyPr/>
          <a:lstStyle/>
          <a:p>
            <a:r>
              <a:rPr lang="en-GB" dirty="0"/>
              <a:t>The prototype and data discovery (day 2)</a:t>
            </a:r>
          </a:p>
        </p:txBody>
      </p:sp>
      <p:pic>
        <p:nvPicPr>
          <p:cNvPr id="9" name="Picture 7" descr="document-download.png">
            <a:extLst>
              <a:ext uri="{FF2B5EF4-FFF2-40B4-BE49-F238E27FC236}">
                <a16:creationId xmlns:a16="http://schemas.microsoft.com/office/drawing/2014/main" id="{B8C028D1-D0EB-4AD5-AE10-953F37B1C3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9" y="2793625"/>
            <a:ext cx="45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6">
            <a:extLst>
              <a:ext uri="{FF2B5EF4-FFF2-40B4-BE49-F238E27FC236}">
                <a16:creationId xmlns:a16="http://schemas.microsoft.com/office/drawing/2014/main" id="{25A0C44E-6A4B-45E6-80C5-836185C55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06" y="2405085"/>
            <a:ext cx="1355011" cy="11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A91E4BC-D3B7-4B51-ABF1-4B1668245C5B}"/>
              </a:ext>
            </a:extLst>
          </p:cNvPr>
          <p:cNvSpPr txBox="1">
            <a:spLocks/>
          </p:cNvSpPr>
          <p:nvPr/>
        </p:nvSpPr>
        <p:spPr bwMode="auto">
          <a:xfrm>
            <a:off x="2164602" y="2845892"/>
            <a:ext cx="831706" cy="40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❯"/>
              <a:defRPr sz="200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-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55B8"/>
                </a:solidFill>
              </a:rPr>
              <a:t>Data Integration</a:t>
            </a:r>
          </a:p>
        </p:txBody>
      </p:sp>
      <p:pic>
        <p:nvPicPr>
          <p:cNvPr id="12" name="Picture 158">
            <a:extLst>
              <a:ext uri="{FF2B5EF4-FFF2-40B4-BE49-F238E27FC236}">
                <a16:creationId xmlns:a16="http://schemas.microsoft.com/office/drawing/2014/main" id="{329309BB-7D63-42A8-A4DA-31EEFF241A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01" y="2713693"/>
            <a:ext cx="643773" cy="17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D55EF62-57D7-4B60-B0BA-AD64A52926B7}"/>
              </a:ext>
            </a:extLst>
          </p:cNvPr>
          <p:cNvGrpSpPr/>
          <p:nvPr/>
        </p:nvGrpSpPr>
        <p:grpSpPr>
          <a:xfrm>
            <a:off x="2136834" y="2619216"/>
            <a:ext cx="831706" cy="688732"/>
            <a:chOff x="6052705" y="6266158"/>
            <a:chExt cx="1108941" cy="1223047"/>
          </a:xfrm>
        </p:grpSpPr>
        <p:sp>
          <p:nvSpPr>
            <p:cNvPr id="14" name="Rounded Rectangle 184">
              <a:extLst>
                <a:ext uri="{FF2B5EF4-FFF2-40B4-BE49-F238E27FC236}">
                  <a16:creationId xmlns:a16="http://schemas.microsoft.com/office/drawing/2014/main" id="{6F8E8433-E3BA-46CC-BD96-01108C203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AE4EDA4D-D034-4FF9-9712-ABF66E1267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16" name="Picture 158">
              <a:extLst>
                <a:ext uri="{FF2B5EF4-FFF2-40B4-BE49-F238E27FC236}">
                  <a16:creationId xmlns:a16="http://schemas.microsoft.com/office/drawing/2014/main" id="{245A7096-6A55-40A3-AA92-DF115CE4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ounded Rectangle 179">
            <a:extLst>
              <a:ext uri="{FF2B5EF4-FFF2-40B4-BE49-F238E27FC236}">
                <a16:creationId xmlns:a16="http://schemas.microsoft.com/office/drawing/2014/main" id="{2951C476-329E-4FE2-8283-09BA60A2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38050"/>
            <a:ext cx="1551979" cy="1776489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pic>
        <p:nvPicPr>
          <p:cNvPr id="21" name="Picture 151">
            <a:extLst>
              <a:ext uri="{FF2B5EF4-FFF2-40B4-BE49-F238E27FC236}">
                <a16:creationId xmlns:a16="http://schemas.microsoft.com/office/drawing/2014/main" id="{2932B420-D685-4A8C-8451-1CC043C8F6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839" y="1922216"/>
            <a:ext cx="571500" cy="1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A6AA33F3-07BF-4C68-86AC-3AAE97B36DD7}"/>
              </a:ext>
            </a:extLst>
          </p:cNvPr>
          <p:cNvSpPr txBox="1">
            <a:spLocks/>
          </p:cNvSpPr>
          <p:nvPr/>
        </p:nvSpPr>
        <p:spPr bwMode="auto">
          <a:xfrm>
            <a:off x="7479447" y="2067655"/>
            <a:ext cx="747436" cy="228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rgbClr val="0055B8"/>
                </a:solidFill>
                <a:latin typeface="Arial"/>
                <a:ea typeface="Open Sans Light" pitchFamily="34" charset="0"/>
                <a:cs typeface="Arial"/>
              </a:rPr>
              <a:t>Analytics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14F1F0-67D8-4B4F-A191-CC6450F5CA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458963" y="2944842"/>
            <a:ext cx="1346139" cy="608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8E57EAE-5089-402D-AC89-95DFA3FD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30" y="2774294"/>
            <a:ext cx="523290" cy="5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ntaho analyzer">
            <a:extLst>
              <a:ext uri="{FF2B5EF4-FFF2-40B4-BE49-F238E27FC236}">
                <a16:creationId xmlns:a16="http://schemas.microsoft.com/office/drawing/2014/main" id="{6E9230D2-7E63-4F22-8D07-1002B919D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8077" y="2435511"/>
            <a:ext cx="1079943" cy="89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179">
            <a:extLst>
              <a:ext uri="{FF2B5EF4-FFF2-40B4-BE49-F238E27FC236}">
                <a16:creationId xmlns:a16="http://schemas.microsoft.com/office/drawing/2014/main" id="{0EF1FD36-27B7-4E63-AC73-EAF5D109BD5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586647" y="2729089"/>
            <a:ext cx="999909" cy="301835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Arial"/>
                <a:cs typeface="Arial"/>
              </a:rPr>
              <a:t>Metadata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31993-F0CF-40CD-9D65-BD4E636EC0FB}"/>
              </a:ext>
            </a:extLst>
          </p:cNvPr>
          <p:cNvSpPr txBox="1"/>
          <p:nvPr/>
        </p:nvSpPr>
        <p:spPr>
          <a:xfrm>
            <a:off x="1335832" y="1199248"/>
            <a:ext cx="791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Join 4 datasets                    into 1 agile fact table                  to enable data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47F69-4148-4A03-BD4F-34620C9601BB}"/>
              </a:ext>
            </a:extLst>
          </p:cNvPr>
          <p:cNvSpPr txBox="1"/>
          <p:nvPr/>
        </p:nvSpPr>
        <p:spPr>
          <a:xfrm>
            <a:off x="1401920" y="4380023"/>
            <a:ext cx="242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Insight into data </a:t>
            </a:r>
          </a:p>
          <a:p>
            <a:pPr algn="ctr"/>
            <a:r>
              <a:rPr lang="en-GB" sz="1400" dirty="0"/>
              <a:t>to plan for ETL development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8AB4BD-85B7-4BAA-A8BE-CEFB67FB6EBA}"/>
              </a:ext>
            </a:extLst>
          </p:cNvPr>
          <p:cNvSpPr txBox="1"/>
          <p:nvPr/>
        </p:nvSpPr>
        <p:spPr>
          <a:xfrm>
            <a:off x="5355404" y="4275589"/>
            <a:ext cx="2124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Verify user requirements</a:t>
            </a:r>
          </a:p>
          <a:p>
            <a:pPr algn="ctr"/>
            <a:r>
              <a:rPr lang="en-GB" sz="1400" dirty="0"/>
              <a:t>to plan for modelling </a:t>
            </a:r>
          </a:p>
          <a:p>
            <a:pPr algn="ctr"/>
            <a:r>
              <a:rPr lang="en-GB" sz="1400" dirty="0"/>
              <a:t>and report development</a:t>
            </a:r>
          </a:p>
        </p:txBody>
      </p:sp>
    </p:spTree>
    <p:extLst>
      <p:ext uri="{BB962C8B-B14F-4D97-AF65-F5344CB8AC3E}">
        <p14:creationId xmlns:p14="http://schemas.microsoft.com/office/powerpoint/2010/main" val="26139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4673A91-AC08-40CC-8A9F-899616BA509E}"/>
              </a:ext>
            </a:extLst>
          </p:cNvPr>
          <p:cNvSpPr/>
          <p:nvPr/>
        </p:nvSpPr>
        <p:spPr>
          <a:xfrm>
            <a:off x="3668735" y="3438098"/>
            <a:ext cx="2113635" cy="186060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GB" dirty="0">
                <a:latin typeface="+mj-lt"/>
              </a:rPr>
              <a:t>Prioritize this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1593A-5A1B-4556-8CAA-6F71074A92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434272" y="1809025"/>
            <a:ext cx="2278539" cy="2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F282CD-55A8-4123-AFEB-C9E66AAC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-35787"/>
            <a:ext cx="6520607" cy="732441"/>
          </a:xfrm>
        </p:spPr>
        <p:txBody>
          <a:bodyPr/>
          <a:lstStyle/>
          <a:p>
            <a:r>
              <a:rPr lang="en-GB" dirty="0"/>
              <a:t>Evolving the Prototype</a:t>
            </a:r>
          </a:p>
        </p:txBody>
      </p:sp>
      <p:pic>
        <p:nvPicPr>
          <p:cNvPr id="9" name="Picture 7" descr="document-download.png">
            <a:extLst>
              <a:ext uri="{FF2B5EF4-FFF2-40B4-BE49-F238E27FC236}">
                <a16:creationId xmlns:a16="http://schemas.microsoft.com/office/drawing/2014/main" id="{B8C028D1-D0EB-4AD5-AE10-953F37B1C3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0" y="1651667"/>
            <a:ext cx="45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6">
            <a:extLst>
              <a:ext uri="{FF2B5EF4-FFF2-40B4-BE49-F238E27FC236}">
                <a16:creationId xmlns:a16="http://schemas.microsoft.com/office/drawing/2014/main" id="{25A0C44E-6A4B-45E6-80C5-836185C55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12" y="1244286"/>
            <a:ext cx="1355011" cy="11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A91E4BC-D3B7-4B51-ABF1-4B1668245C5B}"/>
              </a:ext>
            </a:extLst>
          </p:cNvPr>
          <p:cNvSpPr txBox="1">
            <a:spLocks/>
          </p:cNvSpPr>
          <p:nvPr/>
        </p:nvSpPr>
        <p:spPr bwMode="auto">
          <a:xfrm>
            <a:off x="2098403" y="1703934"/>
            <a:ext cx="831706" cy="40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❯"/>
              <a:defRPr sz="200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-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55B8"/>
                </a:solidFill>
              </a:rPr>
              <a:t>Data Integration</a:t>
            </a:r>
          </a:p>
        </p:txBody>
      </p:sp>
      <p:pic>
        <p:nvPicPr>
          <p:cNvPr id="12" name="Picture 158">
            <a:extLst>
              <a:ext uri="{FF2B5EF4-FFF2-40B4-BE49-F238E27FC236}">
                <a16:creationId xmlns:a16="http://schemas.microsoft.com/office/drawing/2014/main" id="{329309BB-7D63-42A8-A4DA-31EEFF241A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02" y="1571735"/>
            <a:ext cx="643773" cy="17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D55EF62-57D7-4B60-B0BA-AD64A52926B7}"/>
              </a:ext>
            </a:extLst>
          </p:cNvPr>
          <p:cNvGrpSpPr/>
          <p:nvPr/>
        </p:nvGrpSpPr>
        <p:grpSpPr>
          <a:xfrm>
            <a:off x="2070635" y="1477258"/>
            <a:ext cx="831706" cy="688732"/>
            <a:chOff x="6052705" y="6266158"/>
            <a:chExt cx="1108941" cy="1223047"/>
          </a:xfrm>
        </p:grpSpPr>
        <p:sp>
          <p:nvSpPr>
            <p:cNvPr id="14" name="Rounded Rectangle 184">
              <a:extLst>
                <a:ext uri="{FF2B5EF4-FFF2-40B4-BE49-F238E27FC236}">
                  <a16:creationId xmlns:a16="http://schemas.microsoft.com/office/drawing/2014/main" id="{6F8E8433-E3BA-46CC-BD96-01108C203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AE4EDA4D-D034-4FF9-9712-ABF66E1267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16" name="Picture 158">
              <a:extLst>
                <a:ext uri="{FF2B5EF4-FFF2-40B4-BE49-F238E27FC236}">
                  <a16:creationId xmlns:a16="http://schemas.microsoft.com/office/drawing/2014/main" id="{245A7096-6A55-40A3-AA92-DF115CE4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ounded Rectangle 179">
            <a:extLst>
              <a:ext uri="{FF2B5EF4-FFF2-40B4-BE49-F238E27FC236}">
                <a16:creationId xmlns:a16="http://schemas.microsoft.com/office/drawing/2014/main" id="{2951C476-329E-4FE2-8283-09BA60A2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026" y="1109655"/>
            <a:ext cx="1118937" cy="1395261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pic>
        <p:nvPicPr>
          <p:cNvPr id="21" name="Picture 151">
            <a:extLst>
              <a:ext uri="{FF2B5EF4-FFF2-40B4-BE49-F238E27FC236}">
                <a16:creationId xmlns:a16="http://schemas.microsoft.com/office/drawing/2014/main" id="{2932B420-D685-4A8C-8451-1CC043C8F6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04" y="1207854"/>
            <a:ext cx="571500" cy="1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A6AA33F3-07BF-4C68-86AC-3AAE97B36DD7}"/>
              </a:ext>
            </a:extLst>
          </p:cNvPr>
          <p:cNvSpPr txBox="1">
            <a:spLocks/>
          </p:cNvSpPr>
          <p:nvPr/>
        </p:nvSpPr>
        <p:spPr bwMode="auto">
          <a:xfrm>
            <a:off x="7684536" y="1395293"/>
            <a:ext cx="747436" cy="228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rgbClr val="0055B8"/>
                </a:solidFill>
                <a:latin typeface="Arial"/>
                <a:ea typeface="Open Sans Light" pitchFamily="34" charset="0"/>
                <a:cs typeface="Arial"/>
              </a:rPr>
              <a:t>Analytics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14F1F0-67D8-4B4F-A191-CC6450F5CA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707036" y="1778749"/>
            <a:ext cx="1346139" cy="608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8E57EAE-5089-402D-AC89-95DFA3FD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236" y="1613495"/>
            <a:ext cx="523290" cy="5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ntaho analyzer">
            <a:extLst>
              <a:ext uri="{FF2B5EF4-FFF2-40B4-BE49-F238E27FC236}">
                <a16:creationId xmlns:a16="http://schemas.microsoft.com/office/drawing/2014/main" id="{6E9230D2-7E63-4F22-8D07-1002B919D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64849" y="1219163"/>
            <a:ext cx="5498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179">
            <a:extLst>
              <a:ext uri="{FF2B5EF4-FFF2-40B4-BE49-F238E27FC236}">
                <a16:creationId xmlns:a16="http://schemas.microsoft.com/office/drawing/2014/main" id="{0EF1FD36-27B7-4E63-AC73-EAF5D109BD5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56922" y="1715314"/>
            <a:ext cx="808211" cy="301835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Arial"/>
                <a:cs typeface="Arial"/>
              </a:rPr>
              <a:t>Metadata</a:t>
            </a:r>
          </a:p>
        </p:txBody>
      </p:sp>
      <p:pic>
        <p:nvPicPr>
          <p:cNvPr id="23" name="Picture 126">
            <a:extLst>
              <a:ext uri="{FF2B5EF4-FFF2-40B4-BE49-F238E27FC236}">
                <a16:creationId xmlns:a16="http://schemas.microsoft.com/office/drawing/2014/main" id="{EF0B34FA-61DE-4516-91F2-72370D48A0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11" y="3706749"/>
            <a:ext cx="1355011" cy="11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Related image">
            <a:extLst>
              <a:ext uri="{FF2B5EF4-FFF2-40B4-BE49-F238E27FC236}">
                <a16:creationId xmlns:a16="http://schemas.microsoft.com/office/drawing/2014/main" id="{A93DD825-C952-4DA4-898E-903648B8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25" y="4069049"/>
            <a:ext cx="230369" cy="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>
            <a:extLst>
              <a:ext uri="{FF2B5EF4-FFF2-40B4-BE49-F238E27FC236}">
                <a16:creationId xmlns:a16="http://schemas.microsoft.com/office/drawing/2014/main" id="{17542745-A78C-494E-AEA3-1F5D2BC7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60" y="3945472"/>
            <a:ext cx="279911" cy="27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elated image">
            <a:extLst>
              <a:ext uri="{FF2B5EF4-FFF2-40B4-BE49-F238E27FC236}">
                <a16:creationId xmlns:a16="http://schemas.microsoft.com/office/drawing/2014/main" id="{C7B0F7D1-B659-4927-ADB6-A887ECD9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25" y="4518334"/>
            <a:ext cx="230370" cy="2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elated image">
            <a:extLst>
              <a:ext uri="{FF2B5EF4-FFF2-40B4-BE49-F238E27FC236}">
                <a16:creationId xmlns:a16="http://schemas.microsoft.com/office/drawing/2014/main" id="{AAA351DA-9595-43E0-960D-D3D08C43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57" y="4453097"/>
            <a:ext cx="279911" cy="27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2C2F78-A7A8-413D-8041-5E0AFDD07F2C}"/>
              </a:ext>
            </a:extLst>
          </p:cNvPr>
          <p:cNvCxnSpPr/>
          <p:nvPr/>
        </p:nvCxnSpPr>
        <p:spPr>
          <a:xfrm flipV="1">
            <a:off x="4844432" y="4168761"/>
            <a:ext cx="145608" cy="11518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E662F2-5FB3-4976-B65E-EFC86DDF0603}"/>
              </a:ext>
            </a:extLst>
          </p:cNvPr>
          <p:cNvCxnSpPr>
            <a:cxnSpLocks/>
          </p:cNvCxnSpPr>
          <p:nvPr/>
        </p:nvCxnSpPr>
        <p:spPr>
          <a:xfrm>
            <a:off x="4865598" y="4426802"/>
            <a:ext cx="145608" cy="14438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Related image">
            <a:extLst>
              <a:ext uri="{FF2B5EF4-FFF2-40B4-BE49-F238E27FC236}">
                <a16:creationId xmlns:a16="http://schemas.microsoft.com/office/drawing/2014/main" id="{F784B7F4-0875-4181-92B3-66C5BE18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46" y="4181335"/>
            <a:ext cx="427414" cy="4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0FB84D-D3BC-4C0A-BD1F-07918D4EB518}"/>
              </a:ext>
            </a:extLst>
          </p:cNvPr>
          <p:cNvCxnSpPr/>
          <p:nvPr/>
        </p:nvCxnSpPr>
        <p:spPr>
          <a:xfrm flipV="1">
            <a:off x="4421457" y="4501854"/>
            <a:ext cx="145608" cy="11518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89BEC8-02AD-4168-AF62-F82875449C3D}"/>
              </a:ext>
            </a:extLst>
          </p:cNvPr>
          <p:cNvCxnSpPr>
            <a:cxnSpLocks/>
          </p:cNvCxnSpPr>
          <p:nvPr/>
        </p:nvCxnSpPr>
        <p:spPr>
          <a:xfrm>
            <a:off x="4399633" y="4197077"/>
            <a:ext cx="158814" cy="10762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880E4E-BF3E-4FC7-A621-6F0E5A506526}"/>
              </a:ext>
            </a:extLst>
          </p:cNvPr>
          <p:cNvCxnSpPr>
            <a:cxnSpLocks/>
          </p:cNvCxnSpPr>
          <p:nvPr/>
        </p:nvCxnSpPr>
        <p:spPr bwMode="auto">
          <a:xfrm flipV="1">
            <a:off x="5732971" y="4355220"/>
            <a:ext cx="1346139" cy="608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79">
            <a:extLst>
              <a:ext uri="{FF2B5EF4-FFF2-40B4-BE49-F238E27FC236}">
                <a16:creationId xmlns:a16="http://schemas.microsoft.com/office/drawing/2014/main" id="{2A33D9AE-CE0E-4A22-B0AF-6176F75F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067" y="3699601"/>
            <a:ext cx="1118937" cy="1223412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pic>
        <p:nvPicPr>
          <p:cNvPr id="43" name="Picture 151">
            <a:extLst>
              <a:ext uri="{FF2B5EF4-FFF2-40B4-BE49-F238E27FC236}">
                <a16:creationId xmlns:a16="http://schemas.microsoft.com/office/drawing/2014/main" id="{F04308C0-B4A1-4B34-9645-9C02BA86AF7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536" y="4465416"/>
            <a:ext cx="571500" cy="1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itle 2">
            <a:extLst>
              <a:ext uri="{FF2B5EF4-FFF2-40B4-BE49-F238E27FC236}">
                <a16:creationId xmlns:a16="http://schemas.microsoft.com/office/drawing/2014/main" id="{3C2BE00D-BB24-4716-872D-CE4590DB5490}"/>
              </a:ext>
            </a:extLst>
          </p:cNvPr>
          <p:cNvSpPr txBox="1">
            <a:spLocks/>
          </p:cNvSpPr>
          <p:nvPr/>
        </p:nvSpPr>
        <p:spPr bwMode="auto">
          <a:xfrm>
            <a:off x="7622817" y="4617039"/>
            <a:ext cx="747436" cy="228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rgbClr val="0055B8"/>
                </a:solidFill>
                <a:latin typeface="Arial"/>
                <a:ea typeface="Open Sans Light" pitchFamily="34" charset="0"/>
                <a:cs typeface="Arial"/>
              </a:rPr>
              <a:t>Analytics</a:t>
            </a:r>
          </a:p>
        </p:txBody>
      </p:sp>
      <p:sp>
        <p:nvSpPr>
          <p:cNvPr id="41" name="Rounded Rectangle 179">
            <a:extLst>
              <a:ext uri="{FF2B5EF4-FFF2-40B4-BE49-F238E27FC236}">
                <a16:creationId xmlns:a16="http://schemas.microsoft.com/office/drawing/2014/main" id="{FF3C6613-7C61-4643-8912-6B9EEDA0354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58404" y="4113647"/>
            <a:ext cx="808211" cy="301835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Arial"/>
                <a:cs typeface="Arial"/>
              </a:rPr>
              <a:t>Metadata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04BF57-5819-47AB-A64F-A6342260AEB7}"/>
              </a:ext>
            </a:extLst>
          </p:cNvPr>
          <p:cNvCxnSpPr>
            <a:cxnSpLocks/>
          </p:cNvCxnSpPr>
          <p:nvPr/>
        </p:nvCxnSpPr>
        <p:spPr bwMode="auto">
          <a:xfrm>
            <a:off x="1299544" y="4353806"/>
            <a:ext cx="1137439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7" descr="document-download.png">
            <a:extLst>
              <a:ext uri="{FF2B5EF4-FFF2-40B4-BE49-F238E27FC236}">
                <a16:creationId xmlns:a16="http://schemas.microsoft.com/office/drawing/2014/main" id="{DEFA78CB-65AF-44DD-8D07-FB987454D4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83" y="4213577"/>
            <a:ext cx="45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055335F1-BECA-48A5-8AB6-D9DE834A71E7}"/>
              </a:ext>
            </a:extLst>
          </p:cNvPr>
          <p:cNvSpPr/>
          <p:nvPr/>
        </p:nvSpPr>
        <p:spPr>
          <a:xfrm>
            <a:off x="2843196" y="2673603"/>
            <a:ext cx="998846" cy="78459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F7FEF2DF-0748-457F-84A6-4BC710A7BD6B}"/>
              </a:ext>
            </a:extLst>
          </p:cNvPr>
          <p:cNvSpPr/>
          <p:nvPr/>
        </p:nvSpPr>
        <p:spPr>
          <a:xfrm>
            <a:off x="5676393" y="2651675"/>
            <a:ext cx="998846" cy="78459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E00B28-F2B2-41E8-A173-9C6593725181}"/>
              </a:ext>
            </a:extLst>
          </p:cNvPr>
          <p:cNvSpPr txBox="1"/>
          <p:nvPr/>
        </p:nvSpPr>
        <p:spPr>
          <a:xfrm>
            <a:off x="284900" y="2529573"/>
            <a:ext cx="2379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Data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Plan for incremental extraction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Staged data integration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Data quality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Parametrize (input file location)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Set up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Job 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52EE0-E976-4731-AE69-F0F48658C2B7}"/>
              </a:ext>
            </a:extLst>
          </p:cNvPr>
          <p:cNvSpPr txBox="1"/>
          <p:nvPr/>
        </p:nvSpPr>
        <p:spPr>
          <a:xfrm>
            <a:off x="4032009" y="2575497"/>
            <a:ext cx="16425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Data modeller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ODS?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Dimensional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Business definitions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DE8C96-ADEF-47ED-AE76-E7BA45FC4E6C}"/>
              </a:ext>
            </a:extLst>
          </p:cNvPr>
          <p:cNvSpPr txBox="1"/>
          <p:nvPr/>
        </p:nvSpPr>
        <p:spPr>
          <a:xfrm>
            <a:off x="7306502" y="2531509"/>
            <a:ext cx="16425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Reporting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Evolve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Evolve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Parametrize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75C9A0-F0FE-4C23-B4D8-1B46A4E8DBA4}"/>
              </a:ext>
            </a:extLst>
          </p:cNvPr>
          <p:cNvCxnSpPr>
            <a:cxnSpLocks/>
          </p:cNvCxnSpPr>
          <p:nvPr/>
        </p:nvCxnSpPr>
        <p:spPr bwMode="auto">
          <a:xfrm flipV="1">
            <a:off x="2818142" y="4361300"/>
            <a:ext cx="1137773" cy="21554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ECBA029-DCAB-4A33-99D4-811DB5D7952D}"/>
              </a:ext>
            </a:extLst>
          </p:cNvPr>
          <p:cNvGrpSpPr/>
          <p:nvPr/>
        </p:nvGrpSpPr>
        <p:grpSpPr>
          <a:xfrm>
            <a:off x="2873895" y="4083031"/>
            <a:ext cx="918176" cy="556538"/>
            <a:chOff x="6052705" y="6266158"/>
            <a:chExt cx="1108941" cy="1223047"/>
          </a:xfrm>
        </p:grpSpPr>
        <p:sp>
          <p:nvSpPr>
            <p:cNvPr id="64" name="Rounded Rectangle 184">
              <a:extLst>
                <a:ext uri="{FF2B5EF4-FFF2-40B4-BE49-F238E27FC236}">
                  <a16:creationId xmlns:a16="http://schemas.microsoft.com/office/drawing/2014/main" id="{23D030A6-5D54-4C05-9991-5685D164A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65" name="Title 2">
              <a:extLst>
                <a:ext uri="{FF2B5EF4-FFF2-40B4-BE49-F238E27FC236}">
                  <a16:creationId xmlns:a16="http://schemas.microsoft.com/office/drawing/2014/main" id="{6D5AF378-513F-41B7-BAD8-D43AABFD3D7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66" name="Picture 158">
              <a:extLst>
                <a:ext uri="{FF2B5EF4-FFF2-40B4-BE49-F238E27FC236}">
                  <a16:creationId xmlns:a16="http://schemas.microsoft.com/office/drawing/2014/main" id="{3CDB623D-6755-4A53-BCAC-613AEAE6E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7" name="Picture 126">
            <a:extLst>
              <a:ext uri="{FF2B5EF4-FFF2-40B4-BE49-F238E27FC236}">
                <a16:creationId xmlns:a16="http://schemas.microsoft.com/office/drawing/2014/main" id="{0049476E-8CFE-4BBB-870F-FD9130073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96" y="4220036"/>
            <a:ext cx="360395" cy="29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84BB91A-9ECE-469B-AF4C-A870C5976DCB}"/>
              </a:ext>
            </a:extLst>
          </p:cNvPr>
          <p:cNvGrpSpPr/>
          <p:nvPr/>
        </p:nvGrpSpPr>
        <p:grpSpPr>
          <a:xfrm>
            <a:off x="1383592" y="4092668"/>
            <a:ext cx="918176" cy="556538"/>
            <a:chOff x="6052705" y="6266158"/>
            <a:chExt cx="1108941" cy="1223047"/>
          </a:xfrm>
        </p:grpSpPr>
        <p:sp>
          <p:nvSpPr>
            <p:cNvPr id="51" name="Rounded Rectangle 184">
              <a:extLst>
                <a:ext uri="{FF2B5EF4-FFF2-40B4-BE49-F238E27FC236}">
                  <a16:creationId xmlns:a16="http://schemas.microsoft.com/office/drawing/2014/main" id="{6E1179CC-C296-47E5-96A4-0F912C042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52" name="Title 2">
              <a:extLst>
                <a:ext uri="{FF2B5EF4-FFF2-40B4-BE49-F238E27FC236}">
                  <a16:creationId xmlns:a16="http://schemas.microsoft.com/office/drawing/2014/main" id="{D4CC4F1F-4DC0-40E6-9D93-AAE5D9BEF1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53" name="Picture 158">
              <a:extLst>
                <a:ext uri="{FF2B5EF4-FFF2-40B4-BE49-F238E27FC236}">
                  <a16:creationId xmlns:a16="http://schemas.microsoft.com/office/drawing/2014/main" id="{F830EE25-2318-42E5-8C91-ED47F0C8B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Image result for pentaho reports">
            <a:extLst>
              <a:ext uri="{FF2B5EF4-FFF2-40B4-BE49-F238E27FC236}">
                <a16:creationId xmlns:a16="http://schemas.microsoft.com/office/drawing/2014/main" id="{5569827F-B155-4CDD-891B-91C695F5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988" y="3810788"/>
            <a:ext cx="548860" cy="30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Image result for pentaho analyzer">
            <a:extLst>
              <a:ext uri="{FF2B5EF4-FFF2-40B4-BE49-F238E27FC236}">
                <a16:creationId xmlns:a16="http://schemas.microsoft.com/office/drawing/2014/main" id="{2EDDC8D0-CB86-4A0B-9D7C-5F903AF49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01988" y="1693786"/>
            <a:ext cx="793598" cy="6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Image result for pentaho analyzer">
            <a:extLst>
              <a:ext uri="{FF2B5EF4-FFF2-40B4-BE49-F238E27FC236}">
                <a16:creationId xmlns:a16="http://schemas.microsoft.com/office/drawing/2014/main" id="{A6ACD244-0C18-4CF7-9238-270E903D4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30324" y="4046544"/>
            <a:ext cx="401648" cy="3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02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795" y="0"/>
            <a:ext cx="6520607" cy="732441"/>
          </a:xfrm>
        </p:spPr>
        <p:txBody>
          <a:bodyPr/>
          <a:lstStyle/>
          <a:p>
            <a:r>
              <a:rPr lang="en-US" dirty="0"/>
              <a:t>Agenda  </a:t>
            </a:r>
            <a:r>
              <a:rPr lang="en-US" dirty="0">
                <a:solidFill>
                  <a:srgbClr val="FF0000"/>
                </a:solidFill>
              </a:rPr>
              <a:t>- Day 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A906B0E-11E9-41F1-A181-70340502C3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4795" y="1088364"/>
          <a:ext cx="8684653" cy="3519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696">
                  <a:extLst>
                    <a:ext uri="{9D8B030D-6E8A-4147-A177-3AD203B41FA5}">
                      <a16:colId xmlns:a16="http://schemas.microsoft.com/office/drawing/2014/main" val="984663727"/>
                    </a:ext>
                  </a:extLst>
                </a:gridCol>
                <a:gridCol w="619012">
                  <a:extLst>
                    <a:ext uri="{9D8B030D-6E8A-4147-A177-3AD203B41FA5}">
                      <a16:colId xmlns:a16="http://schemas.microsoft.com/office/drawing/2014/main" val="1711117000"/>
                    </a:ext>
                  </a:extLst>
                </a:gridCol>
                <a:gridCol w="2444120">
                  <a:extLst>
                    <a:ext uri="{9D8B030D-6E8A-4147-A177-3AD203B41FA5}">
                      <a16:colId xmlns:a16="http://schemas.microsoft.com/office/drawing/2014/main" val="3197461893"/>
                    </a:ext>
                  </a:extLst>
                </a:gridCol>
                <a:gridCol w="35238">
                  <a:extLst>
                    <a:ext uri="{9D8B030D-6E8A-4147-A177-3AD203B41FA5}">
                      <a16:colId xmlns:a16="http://schemas.microsoft.com/office/drawing/2014/main" val="1407295750"/>
                    </a:ext>
                  </a:extLst>
                </a:gridCol>
                <a:gridCol w="114733">
                  <a:extLst>
                    <a:ext uri="{9D8B030D-6E8A-4147-A177-3AD203B41FA5}">
                      <a16:colId xmlns:a16="http://schemas.microsoft.com/office/drawing/2014/main" val="1986563288"/>
                    </a:ext>
                  </a:extLst>
                </a:gridCol>
                <a:gridCol w="2594091">
                  <a:extLst>
                    <a:ext uri="{9D8B030D-6E8A-4147-A177-3AD203B41FA5}">
                      <a16:colId xmlns:a16="http://schemas.microsoft.com/office/drawing/2014/main" val="903890743"/>
                    </a:ext>
                  </a:extLst>
                </a:gridCol>
                <a:gridCol w="2266763">
                  <a:extLst>
                    <a:ext uri="{9D8B030D-6E8A-4147-A177-3AD203B41FA5}">
                      <a16:colId xmlns:a16="http://schemas.microsoft.com/office/drawing/2014/main" val="420276957"/>
                    </a:ext>
                  </a:extLst>
                </a:gridCol>
              </a:tblGrid>
              <a:tr h="23295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Timing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Activity / Deliverable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67224"/>
                  </a:ext>
                </a:extLst>
              </a:tr>
              <a:tr h="354229">
                <a:tc v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 Architect</a:t>
                      </a:r>
                    </a:p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Technical Architect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Business Analyst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Report Developer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Data Scientist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ETL Developer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767"/>
                  </a:ext>
                </a:extLst>
              </a:tr>
              <a:tr h="341320"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rgbClr val="C00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Morning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Day 2 recap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65231"/>
                  </a:ext>
                </a:extLst>
              </a:tr>
              <a:tr h="4462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Development plan + Stand up call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91883"/>
                  </a:ext>
                </a:extLst>
              </a:tr>
              <a:tr h="79323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the data model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definitions and annotations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Security model and user profiles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Auditing and logging</a:t>
                      </a:r>
                      <a:endParaRPr lang="en-US" sz="8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Tx/>
                        <a:buNone/>
                      </a:pP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metadata models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reports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 a dashboard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Report linking/parametrizing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Plan for incremental extraction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Staged data integration process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Data quality actions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Parametrize (input file location)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Set up logging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Job scheduling</a:t>
                      </a:r>
                    </a:p>
                  </a:txBody>
                  <a:tcPr marL="2620" marR="2620" marT="2620" marB="0" anchor="ctr"/>
                </a:tc>
                <a:extLst>
                  <a:ext uri="{0D108BD9-81ED-4DB2-BD59-A6C34878D82A}">
                    <a16:rowId xmlns:a16="http://schemas.microsoft.com/office/drawing/2014/main" val="656075248"/>
                  </a:ext>
                </a:extLst>
              </a:tr>
              <a:tr h="433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Afternoon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Shared environment set-up</a:t>
                      </a: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00395"/>
                  </a:ext>
                </a:extLst>
              </a:tr>
              <a:tr h="79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ctd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ctd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ctd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extLst>
                  <a:ext uri="{0D108BD9-81ED-4DB2-BD59-A6C34878D82A}">
                    <a16:rowId xmlns:a16="http://schemas.microsoft.com/office/drawing/2014/main" val="41187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6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02932" y="725773"/>
            <a:ext cx="6926568" cy="1049687"/>
          </a:xfrm>
        </p:spPr>
        <p:txBody>
          <a:bodyPr/>
          <a:lstStyle/>
          <a:p>
            <a:r>
              <a:rPr lang="en-US" sz="2800" dirty="0"/>
              <a:t>Minimum Viable Product </a:t>
            </a:r>
            <a:br>
              <a:rPr lang="en-US" sz="2800" dirty="0"/>
            </a:br>
            <a:r>
              <a:rPr lang="en-US" sz="2800" dirty="0"/>
              <a:t>Stretch Targets</a:t>
            </a:r>
          </a:p>
        </p:txBody>
      </p:sp>
    </p:spTree>
    <p:extLst>
      <p:ext uri="{BB962C8B-B14F-4D97-AF65-F5344CB8AC3E}">
        <p14:creationId xmlns:p14="http://schemas.microsoft.com/office/powerpoint/2010/main" val="32766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6E8306-145E-4304-BEA0-27E99A840E32}"/>
              </a:ext>
            </a:extLst>
          </p:cNvPr>
          <p:cNvSpPr/>
          <p:nvPr/>
        </p:nvSpPr>
        <p:spPr>
          <a:xfrm>
            <a:off x="3351931" y="1374844"/>
            <a:ext cx="2785257" cy="1757462"/>
          </a:xfrm>
          <a:prstGeom prst="roundRect">
            <a:avLst>
              <a:gd name="adj" fmla="val 155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Meta data model (annotated)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Mondrian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Metadata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Reports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1 Analyzer report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1 Interactive report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1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3F43AE-C439-42D1-BFAE-0A015C5A1425}"/>
              </a:ext>
            </a:extLst>
          </p:cNvPr>
          <p:cNvSpPr/>
          <p:nvPr/>
        </p:nvSpPr>
        <p:spPr>
          <a:xfrm>
            <a:off x="512319" y="1374843"/>
            <a:ext cx="2785257" cy="1757463"/>
          </a:xfrm>
          <a:prstGeom prst="roundRect">
            <a:avLst>
              <a:gd name="adj" fmla="val 25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DI repository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Load all  *.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kjb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/*.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ktr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Load staging .</a:t>
            </a:r>
            <a:r>
              <a:rPr lang="en-US" sz="1000" dirty="0" err="1">
                <a:solidFill>
                  <a:schemeClr val="bg1">
                    <a:lumMod val="95000"/>
                  </a:schemeClr>
                </a:solidFill>
              </a:rPr>
              <a:t>kjb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Load </a:t>
            </a:r>
            <a:r>
              <a:rPr lang="en-US" sz="1000" dirty="0" err="1">
                <a:solidFill>
                  <a:schemeClr val="bg1">
                    <a:lumMod val="95000"/>
                  </a:schemeClr>
                </a:solidFill>
              </a:rPr>
              <a:t>datamart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  (5 + 1 .</a:t>
            </a:r>
            <a:r>
              <a:rPr lang="en-US" sz="1000" dirty="0" err="1">
                <a:solidFill>
                  <a:schemeClr val="bg1">
                    <a:lumMod val="95000"/>
                  </a:schemeClr>
                </a:solidFill>
              </a:rPr>
              <a:t>ktr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Parametrize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input file directory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database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Logging enabled (for top level)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Move input file when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sz="12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1262B-9B9B-490B-9FB5-902EB1AD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25" y="53113"/>
            <a:ext cx="7051040" cy="732441"/>
          </a:xfrm>
        </p:spPr>
        <p:txBody>
          <a:bodyPr/>
          <a:lstStyle/>
          <a:p>
            <a:r>
              <a:rPr lang="en-GB" dirty="0"/>
              <a:t>Deliverables (</a:t>
            </a:r>
            <a:r>
              <a:rPr lang="en-GB"/>
              <a:t>Pentaho Artefacts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2789C1-38BA-41FB-AC4A-3A6791B759B6}"/>
              </a:ext>
            </a:extLst>
          </p:cNvPr>
          <p:cNvSpPr/>
          <p:nvPr/>
        </p:nvSpPr>
        <p:spPr>
          <a:xfrm>
            <a:off x="6191540" y="1374844"/>
            <a:ext cx="2785257" cy="1757462"/>
          </a:xfrm>
          <a:prstGeom prst="roundRect">
            <a:avLst>
              <a:gd name="adj" fmla="val 190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(Logical/physical data model)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BA repository structure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User profiles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Content security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Data security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Audit log turned 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Documentation</a:t>
            </a:r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Solution Architecture</a:t>
            </a:r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Backlog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DBFB32-62FE-4E77-A595-24CECCA641E7}"/>
              </a:ext>
            </a:extLst>
          </p:cNvPr>
          <p:cNvSpPr/>
          <p:nvPr/>
        </p:nvSpPr>
        <p:spPr>
          <a:xfrm>
            <a:off x="512319" y="3215866"/>
            <a:ext cx="2785257" cy="1757462"/>
          </a:xfrm>
          <a:prstGeom prst="roundRect">
            <a:avLst>
              <a:gd name="adj" fmla="val 24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Parallel job execution staging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DI auto-documentation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xls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data dump (to be used as “report”)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Report distribution using PDI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Time series forecasting (Weka/PDI)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sz="1100" dirty="0"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73D3DF-A5EE-49D6-89E9-6232FE29A1D7}"/>
              </a:ext>
            </a:extLst>
          </p:cNvPr>
          <p:cNvSpPr/>
          <p:nvPr/>
        </p:nvSpPr>
        <p:spPr>
          <a:xfrm>
            <a:off x="512319" y="973726"/>
            <a:ext cx="2785257" cy="336265"/>
          </a:xfrm>
          <a:prstGeom prst="roundRect">
            <a:avLst>
              <a:gd name="adj" fmla="val 131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Data Integration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sz="1400" dirty="0"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309F9C-B47B-4E4A-A2AD-466DEE956671}"/>
              </a:ext>
            </a:extLst>
          </p:cNvPr>
          <p:cNvSpPr/>
          <p:nvPr/>
        </p:nvSpPr>
        <p:spPr>
          <a:xfrm>
            <a:off x="3351932" y="975646"/>
            <a:ext cx="2785257" cy="351518"/>
          </a:xfrm>
          <a:prstGeom prst="roundRect">
            <a:avLst>
              <a:gd name="adj" fmla="val 914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b="1" dirty="0">
                <a:solidFill>
                  <a:schemeClr val="bg1">
                    <a:lumMod val="95000"/>
                  </a:schemeClr>
                </a:solidFill>
              </a:rPr>
              <a:t>Reporting/Analytics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962C14-033C-40FE-B320-774622B3A914}"/>
              </a:ext>
            </a:extLst>
          </p:cNvPr>
          <p:cNvSpPr/>
          <p:nvPr/>
        </p:nvSpPr>
        <p:spPr>
          <a:xfrm>
            <a:off x="6191546" y="965619"/>
            <a:ext cx="2785257" cy="352478"/>
          </a:xfrm>
          <a:prstGeom prst="roundRect">
            <a:avLst>
              <a:gd name="adj" fmla="val 73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b="1" dirty="0">
                <a:latin typeface="+mj-lt"/>
              </a:rPr>
              <a:t>Solution Architect</a:t>
            </a:r>
            <a:endParaRPr lang="en-GB" sz="1100" dirty="0"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13231A-3B93-4E85-B1E2-D5AF86447FAE}"/>
              </a:ext>
            </a:extLst>
          </p:cNvPr>
          <p:cNvSpPr/>
          <p:nvPr/>
        </p:nvSpPr>
        <p:spPr>
          <a:xfrm>
            <a:off x="3351930" y="3215866"/>
            <a:ext cx="2785257" cy="1757461"/>
          </a:xfrm>
          <a:prstGeom prst="roundRect">
            <a:avLst>
              <a:gd name="adj" fmla="val 155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Use content linking (in dashboard)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Geo reporting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PRD report 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bg1">
                    <a:lumMod val="95000"/>
                  </a:schemeClr>
                </a:solidFill>
              </a:rPr>
              <a:t>On SQL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bg1">
                    <a:lumMod val="95000"/>
                  </a:schemeClr>
                </a:solidFill>
              </a:rPr>
              <a:t>On PDI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4AEAB7-710E-4F49-AD24-AB5A94D08259}"/>
              </a:ext>
            </a:extLst>
          </p:cNvPr>
          <p:cNvSpPr/>
          <p:nvPr/>
        </p:nvSpPr>
        <p:spPr>
          <a:xfrm>
            <a:off x="6191546" y="3199654"/>
            <a:ext cx="2785257" cy="1773673"/>
          </a:xfrm>
          <a:prstGeom prst="roundRect">
            <a:avLst>
              <a:gd name="adj" fmla="val 190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Change login page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Change welcome page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iFrame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embedded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25C0A3-DB48-4EBC-B042-E3979B71C00D}"/>
              </a:ext>
            </a:extLst>
          </p:cNvPr>
          <p:cNvSpPr/>
          <p:nvPr/>
        </p:nvSpPr>
        <p:spPr>
          <a:xfrm rot="16200000">
            <a:off x="-639618" y="2097093"/>
            <a:ext cx="1757461" cy="312958"/>
          </a:xfrm>
          <a:prstGeom prst="roundRect">
            <a:avLst>
              <a:gd name="adj" fmla="val 879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200" dirty="0">
                <a:latin typeface="+mj-lt"/>
              </a:rPr>
              <a:t>MVP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F4EACE-908D-494B-8428-088CB7A9EE1E}"/>
              </a:ext>
            </a:extLst>
          </p:cNvPr>
          <p:cNvSpPr/>
          <p:nvPr/>
        </p:nvSpPr>
        <p:spPr>
          <a:xfrm rot="16200000">
            <a:off x="-639619" y="3938118"/>
            <a:ext cx="1757461" cy="312958"/>
          </a:xfrm>
          <a:prstGeom prst="roundRect">
            <a:avLst>
              <a:gd name="adj" fmla="val 879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200" dirty="0">
                <a:latin typeface="+mj-lt"/>
              </a:rPr>
              <a:t>Stretch target</a:t>
            </a:r>
          </a:p>
        </p:txBody>
      </p:sp>
    </p:spTree>
    <p:extLst>
      <p:ext uri="{BB962C8B-B14F-4D97-AF65-F5344CB8AC3E}">
        <p14:creationId xmlns:p14="http://schemas.microsoft.com/office/powerpoint/2010/main" val="300354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9910-6C0E-4443-A70F-161C0A492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Day 3 - Review</a:t>
            </a:r>
          </a:p>
        </p:txBody>
      </p:sp>
    </p:spTree>
    <p:extLst>
      <p:ext uri="{BB962C8B-B14F-4D97-AF65-F5344CB8AC3E}">
        <p14:creationId xmlns:p14="http://schemas.microsoft.com/office/powerpoint/2010/main" val="27357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V2019">
  <a:themeElements>
    <a:clrScheme name="Custom 2">
      <a:dk1>
        <a:srgbClr val="414141"/>
      </a:dk1>
      <a:lt1>
        <a:srgbClr val="FFFFFF"/>
      </a:lt1>
      <a:dk2>
        <a:srgbClr val="000000"/>
      </a:dk2>
      <a:lt2>
        <a:srgbClr val="D8D9D8"/>
      </a:lt2>
      <a:accent1>
        <a:srgbClr val="650000"/>
      </a:accent1>
      <a:accent2>
        <a:srgbClr val="CC0000"/>
      </a:accent2>
      <a:accent3>
        <a:srgbClr val="306D72"/>
      </a:accent3>
      <a:accent4>
        <a:srgbClr val="7EC2C8"/>
      </a:accent4>
      <a:accent5>
        <a:srgbClr val="D9D9D9"/>
      </a:accent5>
      <a:accent6>
        <a:srgbClr val="D9D9D9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V2019" id="{77832281-B35D-A441-BC2D-CDB177DBB014}" vid="{ECB1B53F-3A29-0246-962B-7DCA75ABF1D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85e6cd9f-5f3a-4929-bd2a-e29f81d699a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EB704FE3667419893A005E9F7C601" ma:contentTypeVersion="13" ma:contentTypeDescription="Create a new document." ma:contentTypeScope="" ma:versionID="de5e8b2ce11d93fbf067bee0738d704d">
  <xsd:schema xmlns:xsd="http://www.w3.org/2001/XMLSchema" xmlns:xs="http://www.w3.org/2001/XMLSchema" xmlns:p="http://schemas.microsoft.com/office/2006/metadata/properties" xmlns:ns2="85e6cd9f-5f3a-4929-bd2a-e29f81d699ab" xmlns:ns3="a23fa35a-13f4-4eae-ad8c-8570606f1614" targetNamespace="http://schemas.microsoft.com/office/2006/metadata/properties" ma:root="true" ma:fieldsID="801bf5ec38adea1da8703634e3f92e35" ns2:_="" ns3:_="">
    <xsd:import namespace="85e6cd9f-5f3a-4929-bd2a-e29f81d699ab"/>
    <xsd:import namespace="a23fa35a-13f4-4eae-ad8c-8570606f16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Date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6cd9f-5f3a-4929-bd2a-e29f81d699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ate" ma:index="14" nillable="true" ma:displayName="Date" ma:format="DateOnly" ma:internalName="Date">
      <xsd:simpleType>
        <xsd:restriction base="dms:DateTim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fa35a-13f4-4eae-ad8c-8570606f161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F3FD5-B782-4368-9640-469DF95223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01B1A3-549D-4E51-A949-FCEAD93B841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5e6cd9f-5f3a-4929-bd2a-e29f81d699a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080F56B-05CB-420E-B683-767803B4F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e6cd9f-5f3a-4929-bd2a-e29f81d699ab"/>
    <ds:schemaRef ds:uri="a23fa35a-13f4-4eae-ad8c-8570606f16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HV2019</Template>
  <TotalTime>976</TotalTime>
  <Words>578</Words>
  <Application>Microsoft Office PowerPoint</Application>
  <PresentationFormat>On-screen Show (16:9)</PresentationFormat>
  <Paragraphs>206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HelveticaNeueLT Std</vt:lpstr>
      <vt:lpstr>Wingdings</vt:lpstr>
      <vt:lpstr>HV2019</vt:lpstr>
      <vt:lpstr>Pentaho  Partner Program</vt:lpstr>
      <vt:lpstr>Welcome (Day 3)</vt:lpstr>
      <vt:lpstr>Agenda  - Day 2</vt:lpstr>
      <vt:lpstr>The prototype and data discovery (day 2)</vt:lpstr>
      <vt:lpstr>Evolving the Prototype</vt:lpstr>
      <vt:lpstr>Agenda  - Day 3</vt:lpstr>
      <vt:lpstr>Minimum Viable Product  Stretch Targets</vt:lpstr>
      <vt:lpstr>Deliverables (Pentaho Artefacts)</vt:lpstr>
      <vt:lpstr>Day 3 - Review</vt:lpstr>
      <vt:lpstr>Day 3 – Collateral for review</vt:lpstr>
      <vt:lpstr>Agenda  - Day 3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28pt Arial Bold</dc:title>
  <dc:creator>Vicki Taniguchi</dc:creator>
  <cp:lastModifiedBy>James O'Reilly</cp:lastModifiedBy>
  <cp:revision>69</cp:revision>
  <dcterms:created xsi:type="dcterms:W3CDTF">2019-06-26T17:58:01Z</dcterms:created>
  <dcterms:modified xsi:type="dcterms:W3CDTF">2019-12-03T10:54:48Z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0x010100CBDEB704FE3667419893A005E9F7C601</vt:lpwstr>
  </property>
</Properties>
</file>