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5" r:id="rId11"/>
    <p:sldId id="267" r:id="rId12"/>
    <p:sldId id="266" r:id="rId13"/>
    <p:sldId id="264" r:id="rId14"/>
    <p:sldId id="268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A0695-FA50-4590-8302-AD89C4A26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DCA6FB-DA93-4550-AED5-003A35A7A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03115-BA22-4CA4-94CC-6A09CFA5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15575-F6CA-434E-AB82-DE4B02D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DDD19-8969-4111-AAB4-2CB922DE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8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1F0AF-0741-4221-9DD0-39D78551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192458-0AD2-42EB-A6B9-C10D277CE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11C8E2-D8C0-4D8E-B38E-018B3FF8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77F23-8A9E-45CC-A5C6-7CCC3426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4A3A3-E43B-4746-9E3E-792C866D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091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87AA74-01D5-47F0-B698-AD2F42B80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9BB417-912F-4D63-B772-A0E88B36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97D6C-C6C6-4419-9CF0-8DFA08A1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E1FD0-BA2F-4E9E-8038-E770E99D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92D50-6C08-4BD3-A808-B8ACD58A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727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E29EA-5F6E-441B-8E46-84C1BF0F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D04AA-9B2F-473A-82A8-72CC39E4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021614-578B-4271-8565-13ED1DB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7AF00-D8A3-4DCF-A924-273882D1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88201-7CDD-43DA-80AB-B56F8895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07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AA06D-54E9-4A20-ABA8-3D8D752F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EE7051-802F-4642-B401-713EEFD6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60154-4BA9-4F73-AB52-66EA26BE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EE81B0-F19B-486C-B100-EBF07EDE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23217-9221-482A-A863-384861B9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188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6CB0-9343-4335-BA82-89E87000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56297-4761-4D7B-A5E6-182B7E778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40327A-B4A3-467E-85BA-F8AFA463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D6F3FD-4B2E-4ECC-9F38-48F9CF52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C94B0-979D-4CF4-824E-342E9317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00A175-A3CC-48DB-B6E6-4AB3DDF8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13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6A5A2-7A2E-46EC-9F3D-E6CC30E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040A6-8325-4D5A-86E0-CF69B0B9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7B7987-2A8D-480B-B539-0874A9DBC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F597F7-7288-45B3-86A0-0FAD61EFB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A150A9-53B4-43F9-A6F2-A5EACBA6E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A9D273-84FE-4AE8-9ACE-17DD95F1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B79F4D-7227-43A6-973F-D3A65FDF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E5DE64-BE86-432D-95F4-57312C8D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0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8FAB0-90B3-464A-ACDE-DFFD515E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F97347-EF1D-4EB2-819F-E261A1F2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821779-E549-4FAB-B7E1-0D27D3F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2A0BA3-C497-443D-901C-5F692B18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24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7962B2-E280-41FF-AA69-1D13A101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57441C-2281-4C92-8366-4E0AA8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D5367E-F10B-4390-82B0-224E8589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03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5F23-1141-4DA5-92FF-247EB145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EF187-672E-41D1-BB3B-51F5239DF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0661A4-4341-424B-B13D-5BC1CAFF0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D30E83-DBA1-4970-A6FA-96048B32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8C7E77-5BA7-45B0-AE16-B6A6CA5F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68FB6-9F3F-4A4C-9020-D50F4989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060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547C1-7BEB-4145-B632-959126C2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F988BA-ACDA-4BAB-8D4D-9082B4080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ABFE62-19B0-4A7D-A6DA-766D63EA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FEB5D-1CF8-47EB-8F82-C2BEA0F0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834382-93ED-42EA-A5B6-331FF88B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66CF46-E851-4821-B0C4-AFCE15C8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46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816E19-2771-4028-9A58-847667F3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D3400F-EAB3-4DCA-A044-CB3EBCB0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3FD6E4-75EE-4484-B6BF-9A3FBBB09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31C7-9158-48BE-9AFB-49BD0537BB94}" type="datetimeFigureOut">
              <a:rPr lang="es-PE" smtClean="0"/>
              <a:t>23/09/2022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26640E-DDF0-4B9B-915B-822105E5B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7474E-0E26-40C1-A60E-C9E6D1467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533E-DB3D-47D8-BBA7-52968DFBDE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29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55D6E-7B05-4459-B2AB-1A6F15A2F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206" y="189386"/>
            <a:ext cx="5846775" cy="2228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Web para el Control de Camas en la Clínica “SANOGAL”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271DC-F884-489B-B454-940F4087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384" y="2959606"/>
            <a:ext cx="3217483" cy="6859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Integrador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II - Sprint 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1D1B50-6103-435B-8EF7-52E9F4A2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982" y="2831556"/>
            <a:ext cx="4174090" cy="9821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B50993-BC72-44B2-94AC-DE1E5E7CDDA8}"/>
              </a:ext>
            </a:extLst>
          </p:cNvPr>
          <p:cNvSpPr txBox="1"/>
          <p:nvPr/>
        </p:nvSpPr>
        <p:spPr>
          <a:xfrm>
            <a:off x="651362" y="4470032"/>
            <a:ext cx="55687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600"/>
              </a:spcAft>
            </a:pPr>
            <a:r>
              <a:rPr lang="es-PE" dirty="0">
                <a:solidFill>
                  <a:schemeClr val="bg1"/>
                </a:solidFill>
              </a:rPr>
              <a:t>Integrantes:</a:t>
            </a:r>
          </a:p>
          <a:p>
            <a:pPr fontAlgn="auto">
              <a:spcAft>
                <a:spcPts val="600"/>
              </a:spcAft>
            </a:pPr>
            <a:r>
              <a:rPr lang="es-PE" dirty="0">
                <a:solidFill>
                  <a:schemeClr val="bg1"/>
                </a:solidFill>
              </a:rPr>
              <a:t>       - García </a:t>
            </a:r>
            <a:r>
              <a:rPr lang="es-PE" dirty="0" err="1">
                <a:solidFill>
                  <a:schemeClr val="bg1"/>
                </a:solidFill>
              </a:rPr>
              <a:t>Quintimari</a:t>
            </a:r>
            <a:r>
              <a:rPr lang="es-PE" dirty="0">
                <a:solidFill>
                  <a:schemeClr val="bg1"/>
                </a:solidFill>
              </a:rPr>
              <a:t>, Miguel</a:t>
            </a:r>
          </a:p>
          <a:p>
            <a:pPr fontAlgn="auto">
              <a:spcAft>
                <a:spcPts val="600"/>
              </a:spcAft>
            </a:pPr>
            <a:r>
              <a:rPr lang="es-PE" dirty="0">
                <a:solidFill>
                  <a:schemeClr val="bg1"/>
                </a:solidFill>
              </a:rPr>
              <a:t>       - Portilla Serna, Jorge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E84371-5D95-4476-BA54-2AA399DA5B01}"/>
              </a:ext>
            </a:extLst>
          </p:cNvPr>
          <p:cNvSpPr txBox="1"/>
          <p:nvPr/>
        </p:nvSpPr>
        <p:spPr>
          <a:xfrm>
            <a:off x="647912" y="5801498"/>
            <a:ext cx="586797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600"/>
              </a:spcAft>
            </a:pPr>
            <a:r>
              <a:rPr lang="es-PE" dirty="0">
                <a:solidFill>
                  <a:schemeClr val="bg1"/>
                </a:solidFill>
              </a:rPr>
              <a:t>URL: https://github.com/jportillaserna/Sistema-Web.git</a:t>
            </a:r>
          </a:p>
          <a:p>
            <a:pPr fontAlgn="auto">
              <a:spcAft>
                <a:spcPts val="600"/>
              </a:spcAft>
            </a:pPr>
            <a:r>
              <a:rPr lang="es-PE" dirty="0">
                <a:solidFill>
                  <a:schemeClr val="bg1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3341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09F75D-D177-4894-A281-51BEAF97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de uso: inicio de sesión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F2491C-B1A3-4DD6-8D47-824DF121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59917"/>
            <a:ext cx="7214616" cy="43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BA3B0-61BA-4EF4-9DA6-8D291205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de uso: creación de usuarios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6E8333-DDE5-4F78-935C-5F13140A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6607"/>
            <a:ext cx="7214616" cy="461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B4E85F-4DC1-4B91-AE18-17C4D727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44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BECB97-01FB-4EBA-B05A-0065159E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71" y="243068"/>
            <a:ext cx="9387068" cy="61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4959BA-7537-4D16-B6BA-CD268BA8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Capturas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pantalla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559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95045E-FE43-44F7-B587-9BDA8B7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Interfaz gráfica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D70ED-FA02-4FA3-9134-04FF59881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2" y="1966293"/>
            <a:ext cx="1072809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3180EF-8F3D-46E2-9326-C19D9A12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Interfaz habitaciones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15B1A3-509D-4114-98ED-D1D6D7F1D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3059619"/>
            <a:ext cx="11327549" cy="22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0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C7B1E6-12BF-4A92-B1E9-5C95F0B1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</a:t>
            </a:r>
          </a:p>
        </p:txBody>
      </p:sp>
      <p:pic>
        <p:nvPicPr>
          <p:cNvPr id="6" name="Graphic 5" descr="Como">
            <a:extLst>
              <a:ext uri="{FF2B5EF4-FFF2-40B4-BE49-F238E27FC236}">
                <a16:creationId xmlns:a16="http://schemas.microsoft.com/office/drawing/2014/main" id="{3BC820A2-DFCF-DC93-F507-1C9E06F66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F7A56-8272-41B0-B36B-08A014A9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Historias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usuarios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 general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60E828F-E1EF-47A6-9058-883BA75F7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44611"/>
              </p:ext>
            </p:extLst>
          </p:nvPr>
        </p:nvGraphicFramePr>
        <p:xfrm>
          <a:off x="4502428" y="1170969"/>
          <a:ext cx="7225751" cy="451606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53069">
                  <a:extLst>
                    <a:ext uri="{9D8B030D-6E8A-4147-A177-3AD203B41FA5}">
                      <a16:colId xmlns:a16="http://schemas.microsoft.com/office/drawing/2014/main" val="600174457"/>
                    </a:ext>
                  </a:extLst>
                </a:gridCol>
                <a:gridCol w="1608861">
                  <a:extLst>
                    <a:ext uri="{9D8B030D-6E8A-4147-A177-3AD203B41FA5}">
                      <a16:colId xmlns:a16="http://schemas.microsoft.com/office/drawing/2014/main" val="3104160481"/>
                    </a:ext>
                  </a:extLst>
                </a:gridCol>
                <a:gridCol w="1695895">
                  <a:extLst>
                    <a:ext uri="{9D8B030D-6E8A-4147-A177-3AD203B41FA5}">
                      <a16:colId xmlns:a16="http://schemas.microsoft.com/office/drawing/2014/main" val="3612171537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1091444431"/>
                    </a:ext>
                  </a:extLst>
                </a:gridCol>
                <a:gridCol w="868255">
                  <a:extLst>
                    <a:ext uri="{9D8B030D-6E8A-4147-A177-3AD203B41FA5}">
                      <a16:colId xmlns:a16="http://schemas.microsoft.com/office/drawing/2014/main" val="2608125829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3151354492"/>
                    </a:ext>
                  </a:extLst>
                </a:gridCol>
              </a:tblGrid>
              <a:tr h="351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cap="none" spc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s-PE" sz="11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73614" marB="736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cap="none" spc="0">
                          <a:solidFill>
                            <a:schemeClr val="bg1"/>
                          </a:solidFill>
                          <a:effectLst/>
                        </a:rPr>
                        <a:t>Épico</a:t>
                      </a:r>
                      <a:endParaRPr lang="es-PE" sz="11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73614" marB="736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cap="none" spc="0">
                          <a:solidFill>
                            <a:schemeClr val="bg1"/>
                          </a:solidFill>
                          <a:effectLst/>
                        </a:rPr>
                        <a:t>Historia de Usuario</a:t>
                      </a:r>
                      <a:endParaRPr lang="es-PE" sz="11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73614" marB="736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cap="none" spc="0">
                          <a:solidFill>
                            <a:schemeClr val="bg1"/>
                          </a:solidFill>
                          <a:effectLst/>
                        </a:rPr>
                        <a:t>Valor</a:t>
                      </a:r>
                      <a:endParaRPr lang="es-PE" sz="11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73614" marB="736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cap="none" spc="0">
                          <a:solidFill>
                            <a:schemeClr val="bg1"/>
                          </a:solidFill>
                          <a:effectLst/>
                        </a:rPr>
                        <a:t>Riesgo</a:t>
                      </a:r>
                      <a:endParaRPr lang="es-PE" sz="11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73614" marB="736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cap="none" spc="0">
                          <a:solidFill>
                            <a:schemeClr val="bg1"/>
                          </a:solidFill>
                          <a:effectLst/>
                        </a:rPr>
                        <a:t>Dependencia</a:t>
                      </a:r>
                      <a:endParaRPr lang="es-PE" sz="11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73614" marB="736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60924"/>
                  </a:ext>
                </a:extLst>
              </a:tr>
              <a:tr h="410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b="1" cap="none" spc="0">
                          <a:solidFill>
                            <a:schemeClr val="tx1"/>
                          </a:solidFill>
                          <a:effectLst/>
                        </a:rPr>
                        <a:t>H01</a:t>
                      </a:r>
                      <a:endParaRPr lang="es-PE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Gestión hospitalaria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Desarrollo de reporte de habitaciones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H01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714513"/>
                  </a:ext>
                </a:extLst>
              </a:tr>
              <a:tr h="410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b="1" cap="none" spc="0">
                          <a:solidFill>
                            <a:schemeClr val="tx1"/>
                          </a:solidFill>
                          <a:effectLst/>
                        </a:rPr>
                        <a:t>H02</a:t>
                      </a:r>
                      <a:endParaRPr lang="es-PE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Desarrollo de registro de paciente por habitaciones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H01, H02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585912"/>
                  </a:ext>
                </a:extLst>
              </a:tr>
              <a:tr h="410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b="1" cap="none" spc="0">
                          <a:solidFill>
                            <a:schemeClr val="tx1"/>
                          </a:solidFill>
                          <a:effectLst/>
                        </a:rPr>
                        <a:t>H03</a:t>
                      </a:r>
                      <a:endParaRPr lang="es-PE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Reporte de pacientes por habitación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H02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497329"/>
                  </a:ext>
                </a:extLst>
              </a:tr>
              <a:tr h="5677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b="1" cap="none" spc="0">
                          <a:solidFill>
                            <a:schemeClr val="tx1"/>
                          </a:solidFill>
                          <a:effectLst/>
                        </a:rPr>
                        <a:t>H04</a:t>
                      </a:r>
                      <a:endParaRPr lang="es-PE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Desarrollo de alertas de habitación libres para limpieza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H02, H03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63627"/>
                  </a:ext>
                </a:extLst>
              </a:tr>
              <a:tr h="5677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b="1" cap="none" spc="0">
                          <a:solidFill>
                            <a:schemeClr val="tx1"/>
                          </a:solidFill>
                          <a:effectLst/>
                        </a:rPr>
                        <a:t>H05</a:t>
                      </a:r>
                      <a:endParaRPr lang="es-PE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Gestión de información del paciente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Desarrollo de interfaz para visualizar el estado de los pacientes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Ninguno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185931"/>
                  </a:ext>
                </a:extLst>
              </a:tr>
              <a:tr h="5677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b="1" cap="none" spc="0">
                          <a:solidFill>
                            <a:schemeClr val="tx1"/>
                          </a:solidFill>
                          <a:effectLst/>
                        </a:rPr>
                        <a:t>H06</a:t>
                      </a:r>
                      <a:endParaRPr lang="es-PE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Desarrollo de interfaz para visualizar el estado nutricional de los pacientes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Ninguno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30605"/>
                  </a:ext>
                </a:extLst>
              </a:tr>
              <a:tr h="410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b="1" cap="none" spc="0">
                          <a:solidFill>
                            <a:schemeClr val="tx1"/>
                          </a:solidFill>
                          <a:effectLst/>
                        </a:rPr>
                        <a:t>H07</a:t>
                      </a:r>
                      <a:endParaRPr lang="es-PE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Gestión nutricionista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Registro de información del paciente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H05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055256"/>
                  </a:ext>
                </a:extLst>
              </a:tr>
              <a:tr h="410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b="1" cap="none" spc="0">
                          <a:solidFill>
                            <a:schemeClr val="tx1"/>
                          </a:solidFill>
                          <a:effectLst/>
                        </a:rPr>
                        <a:t>H08</a:t>
                      </a:r>
                      <a:endParaRPr lang="es-PE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Registro de información nutricional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Medio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H06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31029"/>
                  </a:ext>
                </a:extLst>
              </a:tr>
              <a:tr h="4102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b="1" cap="none" spc="0">
                          <a:solidFill>
                            <a:schemeClr val="tx1"/>
                          </a:solidFill>
                          <a:effectLst/>
                        </a:rPr>
                        <a:t>H09</a:t>
                      </a:r>
                      <a:endParaRPr lang="es-PE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Implementación de recomendación clínico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Desarrollo de algoritmo de recomendaciones clínicos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000" cap="none" spc="0">
                          <a:solidFill>
                            <a:schemeClr val="tx1"/>
                          </a:solidFill>
                          <a:effectLst/>
                        </a:rPr>
                        <a:t>Ninguno</a:t>
                      </a:r>
                      <a:endParaRPr lang="es-PE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30" marR="36807" marT="0" marB="7361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776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3AD094-9D13-49BE-95E8-29F64369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HU: Reporte de habitaciones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E8110C2-3DAA-43A0-B89C-B81B6F18F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189127"/>
              </p:ext>
            </p:extLst>
          </p:nvPr>
        </p:nvGraphicFramePr>
        <p:xfrm>
          <a:off x="4654296" y="1241570"/>
          <a:ext cx="7214617" cy="4347430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3802748">
                  <a:extLst>
                    <a:ext uri="{9D8B030D-6E8A-4147-A177-3AD203B41FA5}">
                      <a16:colId xmlns:a16="http://schemas.microsoft.com/office/drawing/2014/main" val="1857812998"/>
                    </a:ext>
                  </a:extLst>
                </a:gridCol>
                <a:gridCol w="3411869">
                  <a:extLst>
                    <a:ext uri="{9D8B030D-6E8A-4147-A177-3AD203B41FA5}">
                      <a16:colId xmlns:a16="http://schemas.microsoft.com/office/drawing/2014/main" val="2058678367"/>
                    </a:ext>
                  </a:extLst>
                </a:gridCol>
              </a:tblGrid>
              <a:tr h="35374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b="0" cap="none" spc="0">
                          <a:solidFill>
                            <a:schemeClr val="bg1"/>
                          </a:solidFill>
                          <a:effectLst/>
                        </a:rPr>
                        <a:t>Historia de usuario</a:t>
                      </a:r>
                      <a:endParaRPr lang="es-PE" sz="14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68726"/>
                  </a:ext>
                </a:extLst>
              </a:tr>
              <a:tr h="322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s-PE" sz="1200" cap="none" spc="0">
                          <a:solidFill>
                            <a:schemeClr val="tx1"/>
                          </a:solidFill>
                          <a:effectLst/>
                        </a:rPr>
                        <a:t>Reporte de habitaciones</a:t>
                      </a:r>
                      <a:endParaRPr lang="es-PE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47412"/>
                  </a:ext>
                </a:extLst>
              </a:tr>
              <a:tr h="322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Como</a:t>
                      </a:r>
                      <a:endParaRPr lang="es-PE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cap="none" spc="0">
                          <a:solidFill>
                            <a:schemeClr val="tx1"/>
                          </a:solidFill>
                          <a:effectLst/>
                        </a:rPr>
                        <a:t>Enfermero (a)</a:t>
                      </a:r>
                      <a:endParaRPr lang="es-PE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95520"/>
                  </a:ext>
                </a:extLst>
              </a:tr>
              <a:tr h="522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Quiero</a:t>
                      </a:r>
                      <a:endParaRPr lang="es-PE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cap="none" spc="0">
                          <a:solidFill>
                            <a:schemeClr val="tx1"/>
                          </a:solidFill>
                          <a:effectLst/>
                        </a:rPr>
                        <a:t>Visualizar la cantidad de habitaciones en la clínica</a:t>
                      </a:r>
                      <a:endParaRPr lang="es-PE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79690"/>
                  </a:ext>
                </a:extLst>
              </a:tr>
              <a:tr h="5228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Para poder</a:t>
                      </a:r>
                      <a:endParaRPr lang="es-PE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cap="none" spc="0">
                          <a:solidFill>
                            <a:schemeClr val="tx1"/>
                          </a:solidFill>
                          <a:effectLst/>
                        </a:rPr>
                        <a:t>Tener información en tiempo real y brindar al usuario final.</a:t>
                      </a:r>
                      <a:endParaRPr lang="es-PE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34371"/>
                  </a:ext>
                </a:extLst>
              </a:tr>
              <a:tr h="4723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Criterios de aceptación</a:t>
                      </a:r>
                      <a:endParaRPr lang="es-PE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cap="none" spc="0">
                          <a:solidFill>
                            <a:schemeClr val="tx1"/>
                          </a:solidFill>
                          <a:effectLst/>
                        </a:rPr>
                        <a:t>Valor:</a:t>
                      </a:r>
                      <a:endParaRPr lang="es-P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8280" marR="98280" marT="9381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60196"/>
                  </a:ext>
                </a:extLst>
              </a:tr>
              <a:tr h="498133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Mostrar resultado si la cama se encuentra libre u ocupado.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En el reporte debe de indicar si la habitación requiere limpieza o no.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En el reporte debo encontrar los datos del paciente saliente.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280" marR="98280" marT="9381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56122"/>
                  </a:ext>
                </a:extLst>
              </a:tr>
              <a:tr h="66679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cap="none" spc="0" dirty="0">
                          <a:solidFill>
                            <a:schemeClr val="tx1"/>
                          </a:solidFill>
                          <a:effectLst/>
                        </a:rPr>
                        <a:t>Prioridad: 1</a:t>
                      </a:r>
                      <a:endParaRPr lang="es-P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8280" marR="98280" marT="9381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748598"/>
                  </a:ext>
                </a:extLst>
              </a:tr>
              <a:tr h="66679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cap="none" spc="0" dirty="0">
                          <a:solidFill>
                            <a:schemeClr val="tx1"/>
                          </a:solidFill>
                          <a:effectLst/>
                        </a:rPr>
                        <a:t>Estimación:</a:t>
                      </a:r>
                      <a:endParaRPr lang="es-P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8280" marR="98280" marT="9381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3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46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E8697E-B16E-4CC5-B8C1-272D2236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HU: Registro de pacientes por habitaciones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E809449-435D-4BDD-BC7B-9045BCE01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94619"/>
              </p:ext>
            </p:extLst>
          </p:nvPr>
        </p:nvGraphicFramePr>
        <p:xfrm>
          <a:off x="4654296" y="1330275"/>
          <a:ext cx="7214617" cy="4170020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4036192">
                  <a:extLst>
                    <a:ext uri="{9D8B030D-6E8A-4147-A177-3AD203B41FA5}">
                      <a16:colId xmlns:a16="http://schemas.microsoft.com/office/drawing/2014/main" val="970567189"/>
                    </a:ext>
                  </a:extLst>
                </a:gridCol>
                <a:gridCol w="3178425">
                  <a:extLst>
                    <a:ext uri="{9D8B030D-6E8A-4147-A177-3AD203B41FA5}">
                      <a16:colId xmlns:a16="http://schemas.microsoft.com/office/drawing/2014/main" val="3035484074"/>
                    </a:ext>
                  </a:extLst>
                </a:gridCol>
              </a:tblGrid>
              <a:tr h="39388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b="0" cap="none" spc="0">
                          <a:solidFill>
                            <a:schemeClr val="bg1"/>
                          </a:solidFill>
                          <a:effectLst/>
                        </a:rPr>
                        <a:t>Historia de usuario</a:t>
                      </a:r>
                      <a:endParaRPr lang="es-PE" sz="16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23300"/>
                  </a:ext>
                </a:extLst>
              </a:tr>
              <a:tr h="582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s-PE" sz="1400" cap="none" spc="0">
                          <a:solidFill>
                            <a:schemeClr val="tx1"/>
                          </a:solidFill>
                          <a:effectLst/>
                        </a:rPr>
                        <a:t>Registro de pacientes por habitaciones</a:t>
                      </a:r>
                      <a:endParaRPr lang="es-PE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44950"/>
                  </a:ext>
                </a:extLst>
              </a:tr>
              <a:tr h="358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b="1" cap="none" spc="0">
                          <a:solidFill>
                            <a:schemeClr val="tx1"/>
                          </a:solidFill>
                          <a:effectLst/>
                        </a:rPr>
                        <a:t>Como</a:t>
                      </a:r>
                      <a:endParaRPr lang="es-PE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cap="none" spc="0">
                          <a:solidFill>
                            <a:schemeClr val="tx1"/>
                          </a:solidFill>
                          <a:effectLst/>
                        </a:rPr>
                        <a:t>Administrador / Enfermero (a)</a:t>
                      </a:r>
                      <a:endParaRPr lang="es-PE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807325"/>
                  </a:ext>
                </a:extLst>
              </a:tr>
              <a:tr h="582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b="1" cap="none" spc="0">
                          <a:solidFill>
                            <a:schemeClr val="tx1"/>
                          </a:solidFill>
                          <a:effectLst/>
                        </a:rPr>
                        <a:t>Quiero</a:t>
                      </a:r>
                      <a:endParaRPr lang="es-PE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cap="none" spc="0">
                          <a:solidFill>
                            <a:schemeClr val="tx1"/>
                          </a:solidFill>
                          <a:effectLst/>
                        </a:rPr>
                        <a:t>Registrar los pacientes por tipos de habitaciones</a:t>
                      </a:r>
                      <a:endParaRPr lang="es-PE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90751"/>
                  </a:ext>
                </a:extLst>
              </a:tr>
              <a:tr h="5821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b="1" cap="none" spc="0">
                          <a:solidFill>
                            <a:schemeClr val="tx1"/>
                          </a:solidFill>
                          <a:effectLst/>
                        </a:rPr>
                        <a:t>Para poder</a:t>
                      </a:r>
                      <a:endParaRPr lang="es-PE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cap="none" spc="0">
                          <a:solidFill>
                            <a:schemeClr val="tx1"/>
                          </a:solidFill>
                          <a:effectLst/>
                        </a:rPr>
                        <a:t>Tener la información del paciente en tiempo real.</a:t>
                      </a:r>
                      <a:endParaRPr lang="es-PE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047796"/>
                  </a:ext>
                </a:extLst>
              </a:tr>
              <a:tr h="525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b="1" cap="none" spc="0">
                          <a:solidFill>
                            <a:schemeClr val="tx1"/>
                          </a:solidFill>
                          <a:effectLst/>
                        </a:rPr>
                        <a:t>Criterios de aceptación</a:t>
                      </a:r>
                      <a:endParaRPr lang="es-PE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cap="none" spc="0">
                          <a:solidFill>
                            <a:schemeClr val="tx1"/>
                          </a:solidFill>
                          <a:effectLst/>
                        </a:rPr>
                        <a:t>Valor:</a:t>
                      </a:r>
                      <a:endParaRPr lang="es-PE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2849" marR="122849" marT="10445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3551"/>
                  </a:ext>
                </a:extLst>
              </a:tr>
              <a:tr h="256569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es-PE" sz="1400" b="1" cap="none" spc="0">
                          <a:solidFill>
                            <a:schemeClr val="tx1"/>
                          </a:solidFill>
                          <a:effectLst/>
                        </a:rPr>
                        <a:t>Poder registrar a los pacientes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es-PE" sz="1400" b="1" cap="none" spc="0">
                          <a:solidFill>
                            <a:schemeClr val="tx1"/>
                          </a:solidFill>
                          <a:effectLst/>
                        </a:rPr>
                        <a:t>Encontrar en el sistema si la habitación está libre o ocupado.  </a:t>
                      </a:r>
                      <a:endParaRPr lang="es-PE" sz="14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849" marR="122849" marT="104455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8422"/>
                  </a:ext>
                </a:extLst>
              </a:tr>
              <a:tr h="4443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cap="none" spc="0">
                          <a:solidFill>
                            <a:schemeClr val="tx1"/>
                          </a:solidFill>
                          <a:effectLst/>
                        </a:rPr>
                        <a:t>Prioridad: 2</a:t>
                      </a:r>
                      <a:endParaRPr lang="es-PE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2849" marR="122849" marT="10445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20484"/>
                  </a:ext>
                </a:extLst>
              </a:tr>
              <a:tr h="444371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cap="none" spc="0" dirty="0">
                          <a:solidFill>
                            <a:schemeClr val="tx1"/>
                          </a:solidFill>
                          <a:effectLst/>
                        </a:rPr>
                        <a:t>Estimación:</a:t>
                      </a:r>
                      <a:endParaRPr lang="es-PE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2849" marR="122849" marT="10445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9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9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D943D2-FB64-4ED2-BF40-28E3FD22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Cuadro de priorización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8790A99-6773-4407-BAC8-722B27BC5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14428"/>
              </p:ext>
            </p:extLst>
          </p:nvPr>
        </p:nvGraphicFramePr>
        <p:xfrm>
          <a:off x="432225" y="2329448"/>
          <a:ext cx="11327553" cy="3725855"/>
        </p:xfrm>
        <a:graphic>
          <a:graphicData uri="http://schemas.openxmlformats.org/drawingml/2006/table">
            <a:tbl>
              <a:tblPr firstRow="1" firstCol="1" bandRow="1"/>
              <a:tblGrid>
                <a:gridCol w="2295493">
                  <a:extLst>
                    <a:ext uri="{9D8B030D-6E8A-4147-A177-3AD203B41FA5}">
                      <a16:colId xmlns:a16="http://schemas.microsoft.com/office/drawing/2014/main" val="2680195394"/>
                    </a:ext>
                  </a:extLst>
                </a:gridCol>
                <a:gridCol w="1382694">
                  <a:extLst>
                    <a:ext uri="{9D8B030D-6E8A-4147-A177-3AD203B41FA5}">
                      <a16:colId xmlns:a16="http://schemas.microsoft.com/office/drawing/2014/main" val="951437616"/>
                    </a:ext>
                  </a:extLst>
                </a:gridCol>
                <a:gridCol w="1134878">
                  <a:extLst>
                    <a:ext uri="{9D8B030D-6E8A-4147-A177-3AD203B41FA5}">
                      <a16:colId xmlns:a16="http://schemas.microsoft.com/office/drawing/2014/main" val="2074011746"/>
                    </a:ext>
                  </a:extLst>
                </a:gridCol>
                <a:gridCol w="1151689">
                  <a:extLst>
                    <a:ext uri="{9D8B030D-6E8A-4147-A177-3AD203B41FA5}">
                      <a16:colId xmlns:a16="http://schemas.microsoft.com/office/drawing/2014/main" val="2741459024"/>
                    </a:ext>
                  </a:extLst>
                </a:gridCol>
                <a:gridCol w="1492976">
                  <a:extLst>
                    <a:ext uri="{9D8B030D-6E8A-4147-A177-3AD203B41FA5}">
                      <a16:colId xmlns:a16="http://schemas.microsoft.com/office/drawing/2014/main" val="814454246"/>
                    </a:ext>
                  </a:extLst>
                </a:gridCol>
                <a:gridCol w="1868267">
                  <a:extLst>
                    <a:ext uri="{9D8B030D-6E8A-4147-A177-3AD203B41FA5}">
                      <a16:colId xmlns:a16="http://schemas.microsoft.com/office/drawing/2014/main" val="176134920"/>
                    </a:ext>
                  </a:extLst>
                </a:gridCol>
                <a:gridCol w="2001556">
                  <a:extLst>
                    <a:ext uri="{9D8B030D-6E8A-4147-A177-3AD203B41FA5}">
                      <a16:colId xmlns:a16="http://schemas.microsoft.com/office/drawing/2014/main" val="3464239041"/>
                    </a:ext>
                  </a:extLst>
                </a:gridCol>
              </a:tblGrid>
              <a:tr h="384101"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SCRUM TEAM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052" marR="125052" marT="62526" marB="625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544518"/>
                  </a:ext>
                </a:extLst>
              </a:tr>
              <a:tr h="272075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EPICAS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COD_HU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JUAN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JORGE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JOSÉ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PROMEDIO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PRIORIZACION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73008"/>
                  </a:ext>
                </a:extLst>
              </a:tr>
              <a:tr h="308375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Gestión hospitalaria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052" marR="125052" marT="62526" marB="625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H01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1ro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97446"/>
                  </a:ext>
                </a:extLst>
              </a:tr>
              <a:tr h="30837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H02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2do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5187"/>
                  </a:ext>
                </a:extLst>
              </a:tr>
              <a:tr h="30837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H03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3ro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157723"/>
                  </a:ext>
                </a:extLst>
              </a:tr>
              <a:tr h="30837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H04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4to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90703"/>
                  </a:ext>
                </a:extLst>
              </a:tr>
              <a:tr h="332864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Gestión de información del paciente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052" marR="125052" marT="62526" marB="625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H05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1ro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42888"/>
                  </a:ext>
                </a:extLst>
              </a:tr>
              <a:tr h="33286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H06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2do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046505"/>
                  </a:ext>
                </a:extLst>
              </a:tr>
              <a:tr h="308375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Gestión nutricionista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052" marR="125052" marT="62526" marB="625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H09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63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1ro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32999"/>
                  </a:ext>
                </a:extLst>
              </a:tr>
              <a:tr h="30837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H10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2do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10918"/>
                  </a:ext>
                </a:extLst>
              </a:tr>
              <a:tr h="5537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Implementación de recomendación clínico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H13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</a:t>
                      </a:r>
                      <a:endParaRPr lang="es-PE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1ro</a:t>
                      </a:r>
                      <a:endParaRPr lang="es-PE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789" marR="60789" marT="1302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1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20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D962E-0A27-4B54-AFEA-633F62A9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Requerimientos funcionales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F5EC138-C12A-4719-B59A-B448060E4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12280"/>
              </p:ext>
            </p:extLst>
          </p:nvPr>
        </p:nvGraphicFramePr>
        <p:xfrm>
          <a:off x="432225" y="2147800"/>
          <a:ext cx="11327550" cy="408914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360765">
                  <a:extLst>
                    <a:ext uri="{9D8B030D-6E8A-4147-A177-3AD203B41FA5}">
                      <a16:colId xmlns:a16="http://schemas.microsoft.com/office/drawing/2014/main" val="317695757"/>
                    </a:ext>
                  </a:extLst>
                </a:gridCol>
                <a:gridCol w="7508977">
                  <a:extLst>
                    <a:ext uri="{9D8B030D-6E8A-4147-A177-3AD203B41FA5}">
                      <a16:colId xmlns:a16="http://schemas.microsoft.com/office/drawing/2014/main" val="1244463637"/>
                    </a:ext>
                  </a:extLst>
                </a:gridCol>
                <a:gridCol w="2457808">
                  <a:extLst>
                    <a:ext uri="{9D8B030D-6E8A-4147-A177-3AD203B41FA5}">
                      <a16:colId xmlns:a16="http://schemas.microsoft.com/office/drawing/2014/main" val="2309311029"/>
                    </a:ext>
                  </a:extLst>
                </a:gridCol>
              </a:tblGrid>
              <a:tr h="240538"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LISTA DE REQUERIMIENTOS FUNCIONALES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93328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ITEM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Especificación del RF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HU origen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1738163133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01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administrador solicita que el perfil de cada colaborador sea diferente.  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H01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2173554046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02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administrador requiere que el sistema permite el inicio y cierre del sistema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H01, H02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3074166159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03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administrador requiere permisos para modificar y/o agregar información de pacientes.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H02, H03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759647967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04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administrador requiere la opción de separar los estados de cama de la clínica por tipos. 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H02, H04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1278480581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05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empleado requiere modificar los diferentes servicios que brinda la clínica por el sistema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H01, H02, H05, H06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558814877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06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empleado requiere accesos para registrar a los pacientes.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H07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3526387750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07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empleado requiere habilitar la opción de llamada para las diferentes atenciones por Zoom. 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H01, H08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3623044974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08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empleado requiere actualizar el historial de los pacientes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H09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374170950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09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administrador requiere permisos para sacar un reporte general desde cualquier lugar. 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H02, H05, H09, H10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3960794505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10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empleado requiere modificar el estado de las camas en tiempo real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H11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2832682077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11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empleado requiere la opción de enviar correo informativo a los clientes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H01, H12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1025322761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12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cliente requiere validar la información de sus pacientes por el sistema web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H13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1395512663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13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cliente requiere que le llegue un mensaje por celular en caso de cancelación de citas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H12, H13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126244866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14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 administrador requiere permisos para depurar información dentro del sistema.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H14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963557910"/>
                  </a:ext>
                </a:extLst>
              </a:tr>
              <a:tr h="24053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RF 15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Empleado requiere permisos para cerrar el sistema al finalizar sus funciones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H15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02" marR="18902" marT="0" marB="0"/>
                </a:tc>
                <a:extLst>
                  <a:ext uri="{0D108BD9-81ED-4DB2-BD59-A6C34878D82A}">
                    <a16:rowId xmlns:a16="http://schemas.microsoft.com/office/drawing/2014/main" val="122356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16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829EF2-6D20-48E7-A270-33900E92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Requerimientos no funcionales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BECCB19-2F14-4787-BF06-26BD9675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25778"/>
              </p:ext>
            </p:extLst>
          </p:nvPr>
        </p:nvGraphicFramePr>
        <p:xfrm>
          <a:off x="432225" y="2231068"/>
          <a:ext cx="11327551" cy="3922617"/>
        </p:xfrm>
        <a:graphic>
          <a:graphicData uri="http://schemas.openxmlformats.org/drawingml/2006/table">
            <a:tbl>
              <a:tblPr firstRow="1" firstCol="1" bandRow="1"/>
              <a:tblGrid>
                <a:gridCol w="846344">
                  <a:extLst>
                    <a:ext uri="{9D8B030D-6E8A-4147-A177-3AD203B41FA5}">
                      <a16:colId xmlns:a16="http://schemas.microsoft.com/office/drawing/2014/main" val="1599030740"/>
                    </a:ext>
                  </a:extLst>
                </a:gridCol>
                <a:gridCol w="6645587">
                  <a:extLst>
                    <a:ext uri="{9D8B030D-6E8A-4147-A177-3AD203B41FA5}">
                      <a16:colId xmlns:a16="http://schemas.microsoft.com/office/drawing/2014/main" val="4023999183"/>
                    </a:ext>
                  </a:extLst>
                </a:gridCol>
                <a:gridCol w="1916771">
                  <a:extLst>
                    <a:ext uri="{9D8B030D-6E8A-4147-A177-3AD203B41FA5}">
                      <a16:colId xmlns:a16="http://schemas.microsoft.com/office/drawing/2014/main" val="2727045290"/>
                    </a:ext>
                  </a:extLst>
                </a:gridCol>
                <a:gridCol w="1918849">
                  <a:extLst>
                    <a:ext uri="{9D8B030D-6E8A-4147-A177-3AD203B41FA5}">
                      <a16:colId xmlns:a16="http://schemas.microsoft.com/office/drawing/2014/main" val="1760867899"/>
                    </a:ext>
                  </a:extLst>
                </a:gridCol>
              </a:tblGrid>
              <a:tr h="352284"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LISTA DE REQUERIMIENTOS NO FUNCIONALES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69" marR="86669" marT="43335" marB="433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49248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Especificación del RNF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 origen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Estándar Según ISO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22081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01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de operar al menos con 100 colaboradores conectadas a la vez. 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H02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Eficiencia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36099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02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funcionar en todos los tipos de navegadores existentes (Mozilla, IE, Chrome, ect.)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H01, H02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Eficiencia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479752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03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 uno actualiza el sistema, esto debe ser reflejado para todos en un tiempo no mayor a 5 segundos.</a:t>
                      </a:r>
                      <a:endParaRPr lang="es-E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H02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Eficiencia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54805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04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caso de incendios, el sistema no continuará operando.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H04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Seguridad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2567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05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información de los pacientes debe estar cifrados. 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H02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Seguridad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62635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06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equipos informáticos deben estar encriptados.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H02, H03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Seguridad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991511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07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acceso al sistema debe ser bloqueado para todos los colaboradores en caso de robo. 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H05, H06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Seguridad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534565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08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web debe estar disponible 24/7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H03, H09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Disponibilidad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518026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09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tiempo de aprendizaje del colaborador debe ser menor a 6 horas.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H01, H02, H03, H04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Usabilidad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55046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10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contar con manuales bien estructurados para el aprendizaje de los colaboradores.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H05, H06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Usabilidad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92506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11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tener interfaz gráfica de fácil uso.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H05, H06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Usabilidad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551239"/>
                  </a:ext>
                </a:extLst>
              </a:tr>
              <a:tr h="2746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12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debe contar con un módulo de ayuda.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H05, H06</a:t>
                      </a:r>
                      <a:endParaRPr lang="es-E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ES" sz="1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Usabilidad</a:t>
                      </a:r>
                      <a:endParaRPr lang="es-E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002" marR="65002" marT="9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9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44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AFC1C3-F039-4E8E-8205-10F33621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Avance del proyecto</a:t>
            </a:r>
            <a:endParaRPr lang="es-PE" sz="4000">
              <a:solidFill>
                <a:srgbClr val="FFFFFF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380EB9-EA94-454C-A5AC-0A918CE35730}"/>
              </a:ext>
            </a:extLst>
          </p:cNvPr>
          <p:cNvGrpSpPr/>
          <p:nvPr/>
        </p:nvGrpSpPr>
        <p:grpSpPr>
          <a:xfrm>
            <a:off x="5156200" y="330200"/>
            <a:ext cx="6007100" cy="5874160"/>
            <a:chOff x="0" y="0"/>
            <a:chExt cx="5425919" cy="613074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1879DDE-140C-425E-A6CD-2F5DAA08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00040" cy="349250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E68E5B8-FB7A-499C-9B97-3A0C0526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9" y="3476445"/>
              <a:ext cx="5400040" cy="265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03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95BA79-2584-47E2-A367-2280C4C4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43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962</Words>
  <Application>Microsoft Office PowerPoint</Application>
  <PresentationFormat>Panorámica</PresentationFormat>
  <Paragraphs>281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de Office</vt:lpstr>
      <vt:lpstr>Sistema Web para el Control de Camas en la Clínica “SANOGAL”</vt:lpstr>
      <vt:lpstr>Historias de usuarios en general</vt:lpstr>
      <vt:lpstr>HU: Reporte de habitaciones</vt:lpstr>
      <vt:lpstr>HU: Registro de pacientes por habitaciones</vt:lpstr>
      <vt:lpstr>Cuadro de priorización</vt:lpstr>
      <vt:lpstr>Requerimientos funcionales</vt:lpstr>
      <vt:lpstr>Requerimientos no funcionales</vt:lpstr>
      <vt:lpstr>Avance del proyecto</vt:lpstr>
      <vt:lpstr>Diagrama de caso de uso</vt:lpstr>
      <vt:lpstr>Caso de uso: inicio de sesión</vt:lpstr>
      <vt:lpstr>Caso de uso: creación de usuarios</vt:lpstr>
      <vt:lpstr>Modelo de datos</vt:lpstr>
      <vt:lpstr>Presentación de PowerPoint</vt:lpstr>
      <vt:lpstr>Capturas de pantalla del sistema</vt:lpstr>
      <vt:lpstr>Interfaz gráfica de usuario</vt:lpstr>
      <vt:lpstr>Interfaz habitaciones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para el Control de Camas en la Clínica “SANOGAL”</dc:title>
  <dc:creator>Jorge Luis Portilla Serna - TIVIT Peru</dc:creator>
  <cp:lastModifiedBy>Jorge Luis Portilla Serna</cp:lastModifiedBy>
  <cp:revision>8</cp:revision>
  <dcterms:created xsi:type="dcterms:W3CDTF">2022-09-23T17:04:19Z</dcterms:created>
  <dcterms:modified xsi:type="dcterms:W3CDTF">2022-09-23T20:00:12Z</dcterms:modified>
</cp:coreProperties>
</file>