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17" r:id="rId8"/>
    <p:sldId id="277" r:id="rId9"/>
    <p:sldId id="279" r:id="rId10"/>
    <p:sldId id="268" r:id="rId11"/>
    <p:sldId id="393" r:id="rId12"/>
    <p:sldId id="321" r:id="rId13"/>
    <p:sldId id="394" r:id="rId14"/>
    <p:sldId id="395" r:id="rId15"/>
    <p:sldId id="396" r:id="rId16"/>
    <p:sldId id="397" r:id="rId17"/>
    <p:sldId id="391"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4" d="100"/>
          <a:sy n="74" d="100"/>
        </p:scale>
        <p:origin x="498" y="5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08/03/2022</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08/03/2022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08/03/2022</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3</a:t>
            </a:fld>
            <a:endParaRPr lang="es-ES"/>
          </a:p>
        </p:txBody>
      </p:sp>
      <p:sp>
        <p:nvSpPr>
          <p:cNvPr id="5" name="Marcador de fecha 4">
            <a:extLst>
              <a:ext uri="{FF2B5EF4-FFF2-40B4-BE49-F238E27FC236}">
                <a16:creationId xmlns:a16="http://schemas.microsoft.com/office/drawing/2014/main" id="{B7EFB138-4F72-48F1-A918-7B41E31D22BD}"/>
              </a:ext>
            </a:extLst>
          </p:cNvPr>
          <p:cNvSpPr>
            <a:spLocks noGrp="1"/>
          </p:cNvSpPr>
          <p:nvPr>
            <p:ph type="dt" idx="1"/>
          </p:nvPr>
        </p:nvSpPr>
        <p:spPr/>
        <p:txBody>
          <a:bodyPr/>
          <a:lstStyle/>
          <a:p>
            <a:pPr rtl="0"/>
            <a:fld id="{F0FE51CE-157E-4294-ACC8-C8FB7FDA6E7F}" type="datetime1">
              <a:rPr lang="es-ES" smtClean="0"/>
              <a:t>08/03/2022</a:t>
            </a:fld>
            <a:endParaRPr lang="es-E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4</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08/03/2022</a:t>
            </a:fld>
            <a:endParaRPr lang="es-E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7</a:t>
            </a:fld>
            <a:endParaRPr lang="es-ES"/>
          </a:p>
        </p:txBody>
      </p:sp>
      <p:sp>
        <p:nvSpPr>
          <p:cNvPr id="5" name="Marcador de fecha 4">
            <a:extLst>
              <a:ext uri="{FF2B5EF4-FFF2-40B4-BE49-F238E27FC236}">
                <a16:creationId xmlns:a16="http://schemas.microsoft.com/office/drawing/2014/main" id="{1A9573AE-68D0-4E10-8315-94E1F19EB580}"/>
              </a:ext>
            </a:extLst>
          </p:cNvPr>
          <p:cNvSpPr>
            <a:spLocks noGrp="1"/>
          </p:cNvSpPr>
          <p:nvPr>
            <p:ph type="dt" idx="1"/>
          </p:nvPr>
        </p:nvSpPr>
        <p:spPr/>
        <p:txBody>
          <a:bodyPr/>
          <a:lstStyle/>
          <a:p>
            <a:pPr rtl="0"/>
            <a:fld id="{B4FD4C5C-2FD6-4AC2-8BC3-5FB1B1CB3532}" type="datetime1">
              <a:rPr lang="es-ES" smtClean="0"/>
              <a:t>08/03/2022</a:t>
            </a:fld>
            <a:endParaRPr lang="es-E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8</a:t>
            </a:fld>
            <a:endParaRPr lang="es-ES"/>
          </a:p>
        </p:txBody>
      </p:sp>
      <p:sp>
        <p:nvSpPr>
          <p:cNvPr id="5" name="Marcador de fecha 4">
            <a:extLst>
              <a:ext uri="{FF2B5EF4-FFF2-40B4-BE49-F238E27FC236}">
                <a16:creationId xmlns:a16="http://schemas.microsoft.com/office/drawing/2014/main" id="{1A9573AE-68D0-4E10-8315-94E1F19EB580}"/>
              </a:ext>
            </a:extLst>
          </p:cNvPr>
          <p:cNvSpPr>
            <a:spLocks noGrp="1"/>
          </p:cNvSpPr>
          <p:nvPr>
            <p:ph type="dt" idx="1"/>
          </p:nvPr>
        </p:nvSpPr>
        <p:spPr/>
        <p:txBody>
          <a:bodyPr/>
          <a:lstStyle/>
          <a:p>
            <a:pPr rtl="0"/>
            <a:fld id="{B4FD4C5C-2FD6-4AC2-8BC3-5FB1B1CB3532}" type="datetime1">
              <a:rPr lang="es-ES" smtClean="0"/>
              <a:t>08/03/2022</a:t>
            </a:fld>
            <a:endParaRPr lang="es-ES"/>
          </a:p>
        </p:txBody>
      </p:sp>
    </p:spTree>
    <p:extLst>
      <p:ext uri="{BB962C8B-B14F-4D97-AF65-F5344CB8AC3E}">
        <p14:creationId xmlns:p14="http://schemas.microsoft.com/office/powerpoint/2010/main" val="4122942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9</a:t>
            </a:fld>
            <a:endParaRPr lang="es-ES"/>
          </a:p>
        </p:txBody>
      </p:sp>
      <p:sp>
        <p:nvSpPr>
          <p:cNvPr id="5" name="Marcador de fecha 4">
            <a:extLst>
              <a:ext uri="{FF2B5EF4-FFF2-40B4-BE49-F238E27FC236}">
                <a16:creationId xmlns:a16="http://schemas.microsoft.com/office/drawing/2014/main" id="{03A9A2DB-AE90-4F87-9172-5C0A6DB06203}"/>
              </a:ext>
            </a:extLst>
          </p:cNvPr>
          <p:cNvSpPr>
            <a:spLocks noGrp="1"/>
          </p:cNvSpPr>
          <p:nvPr>
            <p:ph type="dt" idx="1"/>
          </p:nvPr>
        </p:nvSpPr>
        <p:spPr/>
        <p:txBody>
          <a:bodyPr/>
          <a:lstStyle/>
          <a:p>
            <a:pPr rtl="0"/>
            <a:fld id="{E52C00E9-3EB6-4217-B16D-00441C328701}" type="datetime1">
              <a:rPr lang="es-ES" smtClean="0"/>
              <a:t>08/03/2022</a:t>
            </a:fld>
            <a:endParaRPr lang="es-ES"/>
          </a:p>
        </p:txBody>
      </p:sp>
    </p:spTree>
    <p:extLst>
      <p:ext uri="{BB962C8B-B14F-4D97-AF65-F5344CB8AC3E}">
        <p14:creationId xmlns:p14="http://schemas.microsoft.com/office/powerpoint/2010/main" val="4150892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11</a:t>
            </a:fld>
            <a:endParaRPr lang="es-ES"/>
          </a:p>
        </p:txBody>
      </p:sp>
      <p:sp>
        <p:nvSpPr>
          <p:cNvPr id="5" name="Marcador de fecha 4">
            <a:extLst>
              <a:ext uri="{FF2B5EF4-FFF2-40B4-BE49-F238E27FC236}">
                <a16:creationId xmlns:a16="http://schemas.microsoft.com/office/drawing/2014/main" id="{1A9573AE-68D0-4E10-8315-94E1F19EB580}"/>
              </a:ext>
            </a:extLst>
          </p:cNvPr>
          <p:cNvSpPr>
            <a:spLocks noGrp="1"/>
          </p:cNvSpPr>
          <p:nvPr>
            <p:ph type="dt" idx="1"/>
          </p:nvPr>
        </p:nvSpPr>
        <p:spPr/>
        <p:txBody>
          <a:bodyPr/>
          <a:lstStyle/>
          <a:p>
            <a:pPr rtl="0"/>
            <a:fld id="{B4FD4C5C-2FD6-4AC2-8BC3-5FB1B1CB3532}" type="datetime1">
              <a:rPr lang="es-ES" smtClean="0"/>
              <a:t>08/03/2022</a:t>
            </a:fld>
            <a:endParaRPr lang="es-ES"/>
          </a:p>
        </p:txBody>
      </p:sp>
    </p:spTree>
    <p:extLst>
      <p:ext uri="{BB962C8B-B14F-4D97-AF65-F5344CB8AC3E}">
        <p14:creationId xmlns:p14="http://schemas.microsoft.com/office/powerpoint/2010/main" val="166966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12</a:t>
            </a:fld>
            <a:endParaRPr lang="es-ES"/>
          </a:p>
        </p:txBody>
      </p:sp>
      <p:sp>
        <p:nvSpPr>
          <p:cNvPr id="5" name="Marcador de fecha 4">
            <a:extLst>
              <a:ext uri="{FF2B5EF4-FFF2-40B4-BE49-F238E27FC236}">
                <a16:creationId xmlns:a16="http://schemas.microsoft.com/office/drawing/2014/main" id="{1A9573AE-68D0-4E10-8315-94E1F19EB580}"/>
              </a:ext>
            </a:extLst>
          </p:cNvPr>
          <p:cNvSpPr>
            <a:spLocks noGrp="1"/>
          </p:cNvSpPr>
          <p:nvPr>
            <p:ph type="dt" idx="1"/>
          </p:nvPr>
        </p:nvSpPr>
        <p:spPr/>
        <p:txBody>
          <a:bodyPr/>
          <a:lstStyle/>
          <a:p>
            <a:pPr rtl="0"/>
            <a:fld id="{B4FD4C5C-2FD6-4AC2-8BC3-5FB1B1CB3532}" type="datetime1">
              <a:rPr lang="es-ES" smtClean="0"/>
              <a:t>08/03/2022</a:t>
            </a:fld>
            <a:endParaRPr lang="es-ES"/>
          </a:p>
        </p:txBody>
      </p:sp>
    </p:spTree>
    <p:extLst>
      <p:ext uri="{BB962C8B-B14F-4D97-AF65-F5344CB8AC3E}">
        <p14:creationId xmlns:p14="http://schemas.microsoft.com/office/powerpoint/2010/main" val="1120154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13</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08/03/2022</a:t>
            </a:fld>
            <a:endParaRPr lang="es-ES"/>
          </a:p>
        </p:txBody>
      </p:sp>
    </p:spTree>
    <p:extLst>
      <p:ext uri="{BB962C8B-B14F-4D97-AF65-F5344CB8AC3E}">
        <p14:creationId xmlns:p14="http://schemas.microsoft.com/office/powerpoint/2010/main" val="281322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9" name="Forma lib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conteni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b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Escala de tiempo de tabla y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s-ES" dirty="0"/>
            </a:lvl1pPr>
          </a:lstStyle>
          <a:p>
            <a:pPr lvl="0" rtl="0">
              <a:lnSpc>
                <a:spcPct val="100000"/>
              </a:lnSpc>
            </a:pPr>
            <a:r>
              <a:rPr lang="es-ES"/>
              <a:t>Haga clic para modificar el estilo de título del patrón</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s-ES"/>
              <a:t>Martes, 2 de febrero de 20XX</a:t>
            </a:r>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ido y columna 2 (diapositiva de comparación)">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Rectá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3" name="Marcador de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conteni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s-ES" sz="1400" b="0" cap="all" spc="200" baseline="0" dirty="0">
                <a:solidFill>
                  <a:schemeClr val="tx1"/>
                </a:solidFill>
              </a:defRPr>
            </a:lvl1pPr>
          </a:lstStyle>
          <a:p>
            <a:pPr marL="228600" lvl="0" indent="-228600" rtl="0"/>
            <a:r>
              <a:rPr lang="es-ES"/>
              <a:t>Haga clic para modificar los estilos de texto del patrón</a:t>
            </a:r>
          </a:p>
        </p:txBody>
      </p:sp>
      <p:sp>
        <p:nvSpPr>
          <p:cNvPr id="6" name="Marcador de conteni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s-ES"/>
              <a:t>Martes, 2 de febrero de 20XX</a:t>
            </a:r>
          </a:p>
        </p:txBody>
      </p:sp>
      <p:sp>
        <p:nvSpPr>
          <p:cNvPr id="8" name="Marcador de pie de pá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s-ES"/>
              <a:t>Ejemplo de Texto de pie de página</a:t>
            </a:r>
          </a:p>
        </p:txBody>
      </p:sp>
      <p:sp>
        <p:nvSpPr>
          <p:cNvPr id="9" name="Marcador de número de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Ejemplo de Texto de pie de página</a:t>
            </a:r>
            <a:endParaRPr lang="es-ES"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7452359" y="811368"/>
            <a:ext cx="4739641" cy="2859111"/>
          </a:xfrm>
        </p:spPr>
        <p:txBody>
          <a:bodyPr rtlCol="0" anchor="b" anchorCtr="0">
            <a:normAutofit/>
          </a:bodyPr>
          <a:lstStyle/>
          <a:p>
            <a:pPr algn="ctr" rtl="0"/>
            <a:r>
              <a:rPr lang="es-ES" dirty="0"/>
              <a:t>Los incentivos y la motivación laboral</a:t>
            </a:r>
          </a:p>
        </p:txBody>
      </p:sp>
      <p:pic>
        <p:nvPicPr>
          <p:cNvPr id="14" name="Marcador de posición de imagen 13" descr="Fondo digital de puntos de dato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ítulo 2">
            <a:extLst>
              <a:ext uri="{FF2B5EF4-FFF2-40B4-BE49-F238E27FC236}">
                <a16:creationId xmlns:a16="http://schemas.microsoft.com/office/drawing/2014/main" id="{D9A11267-FC52-4990-8D98-010AFABA5544}"/>
              </a:ext>
            </a:extLst>
          </p:cNvPr>
          <p:cNvSpPr>
            <a:spLocks noGrp="1"/>
          </p:cNvSpPr>
          <p:nvPr>
            <p:ph type="body" sz="quarter" idx="14"/>
          </p:nvPr>
        </p:nvSpPr>
        <p:spPr>
          <a:xfrm>
            <a:off x="8039418" y="3980824"/>
            <a:ext cx="3565524" cy="1731963"/>
          </a:xfrm>
        </p:spPr>
        <p:txBody>
          <a:bodyPr rtlCol="0">
            <a:normAutofit/>
          </a:bodyPr>
          <a:lstStyle/>
          <a:p>
            <a:pPr rtl="0"/>
            <a:r>
              <a:rPr lang="es-ES" dirty="0"/>
              <a:t>Johan sebastian Posso</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es-ES" dirty="0"/>
              <a:t>Técnicas de motivación</a:t>
            </a:r>
          </a:p>
        </p:txBody>
      </p:sp>
      <p:sp>
        <p:nvSpPr>
          <p:cNvPr id="19" name="Marcador de fecha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es-ES"/>
              <a:t>Martes, 2 de febrero de 20XX</a:t>
            </a:r>
            <a:endParaRPr lang="es-ES" dirty="0"/>
          </a:p>
        </p:txBody>
      </p:sp>
      <p:sp>
        <p:nvSpPr>
          <p:cNvPr id="20" name="Marcador de pie de página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21" name="Marcador de número de diapositiva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10</a:t>
            </a:fld>
            <a:endParaRPr lang="es-ES"/>
          </a:p>
        </p:txBody>
      </p:sp>
      <p:pic>
        <p:nvPicPr>
          <p:cNvPr id="5" name="Marcador de posición de imagen 4" descr="Texto&#10;&#10;Descripción generada automáticamente">
            <a:extLst>
              <a:ext uri="{FF2B5EF4-FFF2-40B4-BE49-F238E27FC236}">
                <a16:creationId xmlns:a16="http://schemas.microsoft.com/office/drawing/2014/main" id="{D0476D4A-5007-4C7B-AC74-29A1FEA66D50}"/>
              </a:ext>
            </a:extLst>
          </p:cNvPr>
          <p:cNvPicPr>
            <a:picLocks noGrp="1" noChangeAspect="1"/>
          </p:cNvPicPr>
          <p:nvPr>
            <p:ph type="pic" sz="quarter" idx="13"/>
          </p:nvPr>
        </p:nvPicPr>
        <p:blipFill rotWithShape="1">
          <a:blip r:embed="rId2"/>
          <a:srcRect l="11523" t="-6" r="11523" b="-6"/>
          <a:stretch/>
        </p:blipFill>
        <p:spPr>
          <a:xfrm>
            <a:off x="5662612" y="862806"/>
            <a:ext cx="5141462" cy="5141405"/>
          </a:xfrm>
        </p:spPr>
      </p:pic>
    </p:spTree>
    <p:extLst>
      <p:ext uri="{BB962C8B-B14F-4D97-AF65-F5344CB8AC3E}">
        <p14:creationId xmlns:p14="http://schemas.microsoft.com/office/powerpoint/2010/main" val="86142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D2A30C0-1BC4-4764-9C0F-5D811CAB8312}"/>
              </a:ext>
            </a:extLst>
          </p:cNvPr>
          <p:cNvSpPr>
            <a:spLocks noGrp="1"/>
          </p:cNvSpPr>
          <p:nvPr>
            <p:ph type="title"/>
          </p:nvPr>
        </p:nvSpPr>
        <p:spPr>
          <a:xfrm>
            <a:off x="550863" y="549275"/>
            <a:ext cx="11090274" cy="1332000"/>
          </a:xfrm>
        </p:spPr>
        <p:txBody>
          <a:bodyPr vert="horz" wrap="square" lIns="0" tIns="0" rIns="0" bIns="0" rtlCol="0" anchor="t" anchorCtr="0">
            <a:normAutofit/>
          </a:bodyPr>
          <a:lstStyle/>
          <a:p>
            <a:r>
              <a:rPr lang="es-ES" kern="1200" dirty="0" err="1">
                <a:latin typeface="+mj-lt"/>
                <a:ea typeface="+mj-ea"/>
                <a:cs typeface="+mj-cs"/>
              </a:rPr>
              <a:t>Tecnicas</a:t>
            </a:r>
            <a:endParaRPr lang="es-ES" kern="1200" dirty="0">
              <a:latin typeface="+mj-lt"/>
              <a:ea typeface="+mj-ea"/>
              <a:cs typeface="+mj-cs"/>
            </a:endParaRPr>
          </a:p>
        </p:txBody>
      </p:sp>
      <p:sp>
        <p:nvSpPr>
          <p:cNvPr id="48" name="Text Placeholder 3">
            <a:extLst>
              <a:ext uri="{FF2B5EF4-FFF2-40B4-BE49-F238E27FC236}">
                <a16:creationId xmlns:a16="http://schemas.microsoft.com/office/drawing/2014/main" id="{CDF884B6-7F5C-4669-BF2F-E7D8EB006CDA}"/>
              </a:ext>
            </a:extLst>
          </p:cNvPr>
          <p:cNvSpPr txBox="1">
            <a:spLocks/>
          </p:cNvSpPr>
          <p:nvPr/>
        </p:nvSpPr>
        <p:spPr>
          <a:xfrm>
            <a:off x="550862" y="2097175"/>
            <a:ext cx="4935538" cy="3995650"/>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Las técnicas de motivación se dividen principalmente en:</a:t>
            </a:r>
          </a:p>
          <a:p>
            <a:r>
              <a:rPr lang="es-ES" dirty="0"/>
              <a:t>Dinero: El valor concedido a este puede exceder el valor monetario y se lo puede denominar también como categoría o poder</a:t>
            </a:r>
          </a:p>
          <a:p>
            <a:r>
              <a:rPr lang="es-ES" dirty="0"/>
              <a:t>Participación:  Este apela principalmente a la necesidad de asociación y aceptación, ya que produce que los empleados formen parte de los problemas y soluciones.	</a:t>
            </a:r>
          </a:p>
        </p:txBody>
      </p:sp>
      <p:sp>
        <p:nvSpPr>
          <p:cNvPr id="7" name="Marcador de fecha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s-ES" kern="1200">
                <a:latin typeface="+mn-lt"/>
                <a:ea typeface="+mn-ea"/>
                <a:cs typeface="+mn-cs"/>
              </a:rPr>
              <a:t>Martes, 2 de febrero de 20XX</a:t>
            </a:r>
          </a:p>
        </p:txBody>
      </p:sp>
      <p:sp>
        <p:nvSpPr>
          <p:cNvPr id="8" name="Marcador de pie de página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s-ES" kern="1200">
                <a:latin typeface="+mn-lt"/>
                <a:ea typeface="+mn-ea"/>
                <a:cs typeface="+mn-cs"/>
              </a:rPr>
              <a:t>Ejemplo de Texto de pie de página</a:t>
            </a:r>
          </a:p>
        </p:txBody>
      </p:sp>
      <p:sp>
        <p:nvSpPr>
          <p:cNvPr id="9" name="Marcador de número de diapositiva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s-ES" smtClean="0"/>
              <a:pPr>
                <a:spcAft>
                  <a:spcPts val="600"/>
                </a:spcAft>
              </a:pPr>
              <a:t>11</a:t>
            </a:fld>
            <a:endParaRPr lang="es-ES"/>
          </a:p>
        </p:txBody>
      </p:sp>
      <p:sp>
        <p:nvSpPr>
          <p:cNvPr id="46" name="Text Placeholder 3">
            <a:extLst>
              <a:ext uri="{FF2B5EF4-FFF2-40B4-BE49-F238E27FC236}">
                <a16:creationId xmlns:a16="http://schemas.microsoft.com/office/drawing/2014/main" id="{4AEBDE96-4478-4B95-8958-0615AE92CCA5}"/>
              </a:ext>
            </a:extLst>
          </p:cNvPr>
          <p:cNvSpPr txBox="1">
            <a:spLocks/>
          </p:cNvSpPr>
          <p:nvPr/>
        </p:nvSpPr>
        <p:spPr>
          <a:xfrm>
            <a:off x="550863" y="1750060"/>
            <a:ext cx="3565525" cy="434276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5122" name="Picture 2" descr="Motivaci laboral [Incrementar motivación] - Trabajo">
            <a:extLst>
              <a:ext uri="{FF2B5EF4-FFF2-40B4-BE49-F238E27FC236}">
                <a16:creationId xmlns:a16="http://schemas.microsoft.com/office/drawing/2014/main" id="{F80232D9-A35B-4191-8E3B-A1760CD67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193" y="2104578"/>
            <a:ext cx="5977944" cy="298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42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D2A30C0-1BC4-4764-9C0F-5D811CAB8312}"/>
              </a:ext>
            </a:extLst>
          </p:cNvPr>
          <p:cNvSpPr>
            <a:spLocks noGrp="1"/>
          </p:cNvSpPr>
          <p:nvPr>
            <p:ph type="title"/>
          </p:nvPr>
        </p:nvSpPr>
        <p:spPr>
          <a:xfrm>
            <a:off x="550863" y="549275"/>
            <a:ext cx="11090274" cy="1332000"/>
          </a:xfrm>
        </p:spPr>
        <p:txBody>
          <a:bodyPr vert="horz" wrap="square" lIns="0" tIns="0" rIns="0" bIns="0" rtlCol="0" anchor="t" anchorCtr="0">
            <a:normAutofit/>
          </a:bodyPr>
          <a:lstStyle/>
          <a:p>
            <a:r>
              <a:rPr lang="es-ES" kern="1200" dirty="0" err="1">
                <a:latin typeface="+mj-lt"/>
                <a:ea typeface="+mj-ea"/>
                <a:cs typeface="+mj-cs"/>
              </a:rPr>
              <a:t>Tecnicas</a:t>
            </a:r>
            <a:endParaRPr lang="es-ES" kern="1200" dirty="0">
              <a:latin typeface="+mj-lt"/>
              <a:ea typeface="+mj-ea"/>
              <a:cs typeface="+mj-cs"/>
            </a:endParaRPr>
          </a:p>
        </p:txBody>
      </p:sp>
      <p:sp>
        <p:nvSpPr>
          <p:cNvPr id="48" name="Text Placeholder 3">
            <a:extLst>
              <a:ext uri="{FF2B5EF4-FFF2-40B4-BE49-F238E27FC236}">
                <a16:creationId xmlns:a16="http://schemas.microsoft.com/office/drawing/2014/main" id="{CDF884B6-7F5C-4669-BF2F-E7D8EB006CDA}"/>
              </a:ext>
            </a:extLst>
          </p:cNvPr>
          <p:cNvSpPr txBox="1">
            <a:spLocks/>
          </p:cNvSpPr>
          <p:nvPr/>
        </p:nvSpPr>
        <p:spPr>
          <a:xfrm>
            <a:off x="550862" y="2097175"/>
            <a:ext cx="4935538" cy="3995650"/>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Calidad de vida en el trabajo: En este se diseñan puestos con la intención de enriquecer las tareas de la misma combinando con sistemas socio-técnicos con enfoques administrativos.</a:t>
            </a:r>
          </a:p>
          <a:p>
            <a:r>
              <a:rPr lang="es-ES" dirty="0"/>
              <a:t>Enriquecimiento de los puestos: Se le da una mayor importancia a los cargos de la que este ocupa abarcando limitaciones y eficacia de los mismos	</a:t>
            </a:r>
          </a:p>
        </p:txBody>
      </p:sp>
      <p:sp>
        <p:nvSpPr>
          <p:cNvPr id="7" name="Marcador de fecha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s-ES" kern="1200">
                <a:latin typeface="+mn-lt"/>
                <a:ea typeface="+mn-ea"/>
                <a:cs typeface="+mn-cs"/>
              </a:rPr>
              <a:t>Martes, 2 de febrero de 20XX</a:t>
            </a:r>
          </a:p>
        </p:txBody>
      </p:sp>
      <p:sp>
        <p:nvSpPr>
          <p:cNvPr id="8" name="Marcador de pie de página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s-ES" kern="1200">
                <a:latin typeface="+mn-lt"/>
                <a:ea typeface="+mn-ea"/>
                <a:cs typeface="+mn-cs"/>
              </a:rPr>
              <a:t>Ejemplo de Texto de pie de página</a:t>
            </a:r>
          </a:p>
        </p:txBody>
      </p:sp>
      <p:sp>
        <p:nvSpPr>
          <p:cNvPr id="9" name="Marcador de número de diapositiva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s-ES" smtClean="0"/>
              <a:pPr>
                <a:spcAft>
                  <a:spcPts val="600"/>
                </a:spcAft>
              </a:pPr>
              <a:t>12</a:t>
            </a:fld>
            <a:endParaRPr lang="es-ES"/>
          </a:p>
        </p:txBody>
      </p:sp>
      <p:sp>
        <p:nvSpPr>
          <p:cNvPr id="46" name="Text Placeholder 3">
            <a:extLst>
              <a:ext uri="{FF2B5EF4-FFF2-40B4-BE49-F238E27FC236}">
                <a16:creationId xmlns:a16="http://schemas.microsoft.com/office/drawing/2014/main" id="{4AEBDE96-4478-4B95-8958-0615AE92CCA5}"/>
              </a:ext>
            </a:extLst>
          </p:cNvPr>
          <p:cNvSpPr txBox="1">
            <a:spLocks/>
          </p:cNvSpPr>
          <p:nvPr/>
        </p:nvSpPr>
        <p:spPr>
          <a:xfrm>
            <a:off x="550863" y="1750060"/>
            <a:ext cx="3565525" cy="434276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4098" name="Picture 2" descr="Tecnicas de motivacion.">
            <a:extLst>
              <a:ext uri="{FF2B5EF4-FFF2-40B4-BE49-F238E27FC236}">
                <a16:creationId xmlns:a16="http://schemas.microsoft.com/office/drawing/2014/main" id="{4BD15537-CD3E-4ACE-B9F4-57B9A75E8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889" y="2112940"/>
            <a:ext cx="5091175" cy="286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33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a libre: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6" name="E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40" name="Gru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a libre: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2" name="Forma libre: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endParaRPr>
            </a:p>
          </p:txBody>
        </p:sp>
        <p:sp>
          <p:nvSpPr>
            <p:cNvPr id="43" name="E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4" name="E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useBgFill="1">
        <p:nvSpPr>
          <p:cNvPr id="46" name="Rectángu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ángu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0" name="Rectángu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656715"/>
          </a:xfrm>
        </p:spPr>
        <p:txBody>
          <a:bodyPr vert="horz" wrap="square" lIns="0" tIns="0" rIns="0" bIns="0" rtlCol="0" anchor="b" anchorCtr="0">
            <a:normAutofit/>
          </a:bodyPr>
          <a:lstStyle/>
          <a:p>
            <a:pPr rtl="0">
              <a:lnSpc>
                <a:spcPct val="100000"/>
              </a:lnSpc>
            </a:pPr>
            <a:r>
              <a:rPr lang="es-ES" sz="6400" kern="1200" dirty="0">
                <a:solidFill>
                  <a:schemeClr val="tx1"/>
                </a:solidFill>
                <a:latin typeface="+mj-lt"/>
                <a:ea typeface="+mj-ea"/>
                <a:cs typeface="+mj-cs"/>
              </a:rPr>
              <a:t>Conclusiones</a:t>
            </a:r>
          </a:p>
        </p:txBody>
      </p:sp>
      <p:sp>
        <p:nvSpPr>
          <p:cNvPr id="16" name="Subtítulo 15">
            <a:extLst>
              <a:ext uri="{FF2B5EF4-FFF2-40B4-BE49-F238E27FC236}">
                <a16:creationId xmlns:a16="http://schemas.microsoft.com/office/drawing/2014/main" id="{4BDCF583-1D5D-4235-97C2-39272B80A0B1}"/>
              </a:ext>
            </a:extLst>
          </p:cNvPr>
          <p:cNvSpPr>
            <a:spLocks noGrp="1"/>
          </p:cNvSpPr>
          <p:nvPr>
            <p:ph type="subTitle" idx="1"/>
          </p:nvPr>
        </p:nvSpPr>
        <p:spPr>
          <a:xfrm>
            <a:off x="452556" y="2188649"/>
            <a:ext cx="9398000" cy="3444711"/>
          </a:xfrm>
        </p:spPr>
        <p:txBody>
          <a:bodyPr vert="horz" wrap="square" lIns="0" tIns="0" rIns="0" bIns="0" rtlCol="0">
            <a:normAutofit fontScale="85000" lnSpcReduction="20000"/>
          </a:bodyPr>
          <a:lstStyle/>
          <a:p>
            <a:pPr marL="0" indent="0" rtl="0">
              <a:lnSpc>
                <a:spcPct val="100000"/>
              </a:lnSpc>
              <a:buNone/>
            </a:pPr>
            <a:r>
              <a:rPr lang="es-ES" kern="1200" dirty="0">
                <a:latin typeface="+mn-lt"/>
                <a:ea typeface="+mn-ea"/>
                <a:cs typeface="+mn-cs"/>
              </a:rPr>
              <a:t>Si no hacemos la pregunta de si el pago de incentivos es un método eficaz para aumenta la productividad de un equipo de trabajo llegamos a la conclusión de que si lo es, ya que como se bosqueja en esta presentación existe toda una teoría detrás sustentada en pruebas practicas que presentan resultados de optima aceptación con respecto a como los equipos de trabajos mejoran su productividad cuando se les entrega algún tipo de motivación.</a:t>
            </a:r>
          </a:p>
          <a:p>
            <a:pPr marL="0" indent="0" rtl="0">
              <a:lnSpc>
                <a:spcPct val="100000"/>
              </a:lnSpc>
              <a:buNone/>
            </a:pPr>
            <a:endParaRPr lang="es-ES" dirty="0"/>
          </a:p>
          <a:p>
            <a:pPr marL="0" indent="0" rtl="0">
              <a:lnSpc>
                <a:spcPct val="100000"/>
              </a:lnSpc>
              <a:buNone/>
            </a:pPr>
            <a:r>
              <a:rPr lang="es-ES" kern="1200" dirty="0">
                <a:latin typeface="+mn-lt"/>
                <a:ea typeface="+mn-ea"/>
                <a:cs typeface="+mn-cs"/>
              </a:rPr>
              <a:t>Por otro lado vale aclarar que la parte monetaria no es la única manera en que se puede aumentar la productividad de un equipo de trabajo si no que existen otros métodos, y existe una mejor reacción de parte del equipo de trabajo cuando en este se combinan varias técnicas de motivación y incentivos</a:t>
            </a:r>
          </a:p>
        </p:txBody>
      </p:sp>
      <p:sp>
        <p:nvSpPr>
          <p:cNvPr id="2" name="Marcador de fecha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s-ES"/>
              <a:t>Martes, 2 de febrero de 20XX</a:t>
            </a:r>
          </a:p>
        </p:txBody>
      </p:sp>
      <p:sp>
        <p:nvSpPr>
          <p:cNvPr id="3" name="Marcador de pie de página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s-ES" smtClean="0"/>
              <a:t>13</a:t>
            </a:fld>
            <a:endParaRPr lang="es-ES"/>
          </a:p>
        </p:txBody>
      </p:sp>
    </p:spTree>
    <p:extLst>
      <p:ext uri="{BB962C8B-B14F-4D97-AF65-F5344CB8AC3E}">
        <p14:creationId xmlns:p14="http://schemas.microsoft.com/office/powerpoint/2010/main" val="47835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s-ES" dirty="0"/>
              <a:t>Gracias!!!</a:t>
            </a:r>
          </a:p>
        </p:txBody>
      </p:sp>
      <p:pic>
        <p:nvPicPr>
          <p:cNvPr id="27" name="Marcador de posición de imagen 26" descr="Fondo digital de puntos de dato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Marcador de posición de imagen 32" descr="Fondo digital de puntos de dato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Marcador de fecha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14</a:t>
            </a:fld>
            <a:endParaRPr lang="es-E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es-ES" dirty="0"/>
              <a:t>Temas</a:t>
            </a:r>
          </a:p>
        </p:txBody>
      </p:sp>
      <p:sp>
        <p:nvSpPr>
          <p:cNvPr id="3" name="Marcador de contenido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es-ES" dirty="0"/>
              <a:t>Introducción</a:t>
            </a:r>
          </a:p>
          <a:p>
            <a:pPr rtl="0"/>
            <a:r>
              <a:rPr lang="es-ES" dirty="0"/>
              <a:t>Origen</a:t>
            </a:r>
          </a:p>
          <a:p>
            <a:pPr rtl="0"/>
            <a:r>
              <a:rPr lang="es-ES" dirty="0"/>
              <a:t>Grafica</a:t>
            </a:r>
          </a:p>
          <a:p>
            <a:pPr rtl="0"/>
            <a:r>
              <a:rPr lang="es-ES" dirty="0"/>
              <a:t>Tipos de incentivos </a:t>
            </a:r>
          </a:p>
          <a:p>
            <a:pPr rtl="0"/>
            <a:r>
              <a:rPr lang="es-ES" dirty="0"/>
              <a:t>Motivación en el trabajo</a:t>
            </a:r>
          </a:p>
        </p:txBody>
      </p:sp>
      <p:pic>
        <p:nvPicPr>
          <p:cNvPr id="8" name="Marcador de posición de imagen 7" descr="Datos digital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Marcador de posición de imagen 9" descr="Puntos de dato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Marcador de posición de imagen 11" descr="Fondo de dato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Marcador de fecha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s-ES"/>
              <a:t>Martes, 2 de febrero de 20XX</a:t>
            </a:r>
          </a:p>
        </p:txBody>
      </p:sp>
      <p:sp>
        <p:nvSpPr>
          <p:cNvPr id="14" name="Marcador de pie de página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15" name="Marcador de número de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2</a:t>
            </a:fld>
            <a:endParaRPr lang="es-E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es-ES" dirty="0"/>
              <a:t>Introducción</a:t>
            </a:r>
          </a:p>
        </p:txBody>
      </p:sp>
      <p:pic>
        <p:nvPicPr>
          <p:cNvPr id="18" name="Marcador de posición de imagen 17" descr="Un grupo de personas sentadas en una mesa">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Marcador de posición de imagen 19" descr="Fondo digital de puntos de dato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Marcador de posición de imagen 24" descr="Pantalla de Gráfico digital">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Marcador de fech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3</a:t>
            </a:fld>
            <a:endParaRPr lang="es-ES"/>
          </a:p>
        </p:txBody>
      </p:sp>
      <p:pic>
        <p:nvPicPr>
          <p:cNvPr id="23" name="Marcador de posición de imagen 22" descr="Una persona dibujando sobre una pizarra">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Marcador de contenido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lnSpcReduction="10000"/>
          </a:bodyPr>
          <a:lstStyle/>
          <a:p>
            <a:pPr rtl="0"/>
            <a:r>
              <a:rPr lang="es-ES" dirty="0"/>
              <a:t>Los incentivos son herramientas principalmente utilizadas por personas con algún tipo de grado superior como un método de reconocimiento meritorio por cumplir algún objetivo en nuestro casos nos enfocaremos principalmente en el enfoque laboral de los incentivos.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a libre: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6" name="E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40" name="Gru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a libre: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2" name="Forma libre: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endParaRPr>
            </a:p>
          </p:txBody>
        </p:sp>
        <p:sp>
          <p:nvSpPr>
            <p:cNvPr id="43" name="E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4" name="E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useBgFill="1">
        <p:nvSpPr>
          <p:cNvPr id="46" name="Rectángu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ángu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0" name="Rectángu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656715"/>
          </a:xfrm>
        </p:spPr>
        <p:txBody>
          <a:bodyPr vert="horz" wrap="square" lIns="0" tIns="0" rIns="0" bIns="0" rtlCol="0" anchor="b" anchorCtr="0">
            <a:normAutofit/>
          </a:bodyPr>
          <a:lstStyle/>
          <a:p>
            <a:pPr rtl="0">
              <a:lnSpc>
                <a:spcPct val="100000"/>
              </a:lnSpc>
            </a:pPr>
            <a:r>
              <a:rPr lang="es-ES" sz="6400" kern="1200" dirty="0">
                <a:solidFill>
                  <a:schemeClr val="tx1"/>
                </a:solidFill>
                <a:latin typeface="+mj-lt"/>
                <a:ea typeface="+mj-ea"/>
                <a:cs typeface="+mj-cs"/>
              </a:rPr>
              <a:t>Origen</a:t>
            </a:r>
          </a:p>
        </p:txBody>
      </p:sp>
      <p:sp>
        <p:nvSpPr>
          <p:cNvPr id="16" name="Subtítulo 15">
            <a:extLst>
              <a:ext uri="{FF2B5EF4-FFF2-40B4-BE49-F238E27FC236}">
                <a16:creationId xmlns:a16="http://schemas.microsoft.com/office/drawing/2014/main" id="{4BDCF583-1D5D-4235-97C2-39272B80A0B1}"/>
              </a:ext>
            </a:extLst>
          </p:cNvPr>
          <p:cNvSpPr>
            <a:spLocks noGrp="1"/>
          </p:cNvSpPr>
          <p:nvPr>
            <p:ph type="subTitle" idx="1"/>
          </p:nvPr>
        </p:nvSpPr>
        <p:spPr>
          <a:xfrm>
            <a:off x="550863" y="2617084"/>
            <a:ext cx="5437187" cy="2309588"/>
          </a:xfrm>
        </p:spPr>
        <p:txBody>
          <a:bodyPr vert="horz" wrap="square" lIns="0" tIns="0" rIns="0" bIns="0" rtlCol="0">
            <a:normAutofit fontScale="85000" lnSpcReduction="10000"/>
          </a:bodyPr>
          <a:lstStyle/>
          <a:p>
            <a:pPr marL="0" indent="0" rtl="0">
              <a:lnSpc>
                <a:spcPct val="100000"/>
              </a:lnSpc>
              <a:buNone/>
            </a:pPr>
            <a:r>
              <a:rPr lang="es-ES" dirty="0"/>
              <a:t>El estudio del nacimiento de los incentivos nos dirige a Frederick W.  Taylor el cual tenia la idea de que un empleado podría aumentar su productividad si se le entregaban incentivos basados en el numero de unidades que se producían.</a:t>
            </a:r>
          </a:p>
          <a:p>
            <a:pPr marL="0" indent="0" rtl="0">
              <a:lnSpc>
                <a:spcPct val="100000"/>
              </a:lnSpc>
              <a:buNone/>
            </a:pPr>
            <a:r>
              <a:rPr lang="es-ES" kern="1200" dirty="0">
                <a:latin typeface="+mn-lt"/>
                <a:ea typeface="+mn-ea"/>
                <a:cs typeface="+mn-cs"/>
              </a:rPr>
              <a:t>Este método fue adoptado mas tarde por otros.</a:t>
            </a:r>
          </a:p>
        </p:txBody>
      </p:sp>
      <p:sp>
        <p:nvSpPr>
          <p:cNvPr id="2" name="Marcador de fecha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s-ES"/>
              <a:t>Martes, 2 de febrero de 20XX</a:t>
            </a:r>
          </a:p>
        </p:txBody>
      </p:sp>
      <p:sp>
        <p:nvSpPr>
          <p:cNvPr id="3" name="Marcador de pie de página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s-ES" smtClean="0"/>
              <a:t>4</a:t>
            </a:fld>
            <a:endParaRPr lang="es-E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11090275" cy="984885"/>
          </a:xfrm>
        </p:spPr>
        <p:txBody>
          <a:bodyPr wrap="square" rtlCol="0" anchor="t">
            <a:normAutofit/>
          </a:bodyPr>
          <a:lstStyle/>
          <a:p>
            <a:pPr rtl="0"/>
            <a:r>
              <a:rPr lang="es-ES" dirty="0"/>
              <a:t>Gráfico</a:t>
            </a:r>
          </a:p>
        </p:txBody>
      </p:sp>
      <p:pic>
        <p:nvPicPr>
          <p:cNvPr id="9" name="Marcador de contenido 8">
            <a:extLst>
              <a:ext uri="{FF2B5EF4-FFF2-40B4-BE49-F238E27FC236}">
                <a16:creationId xmlns:a16="http://schemas.microsoft.com/office/drawing/2014/main" id="{BB06467E-D8EF-4FAA-BA82-F86CA7994EC4}"/>
              </a:ext>
            </a:extLst>
          </p:cNvPr>
          <p:cNvPicPr>
            <a:picLocks noGrp="1" noChangeAspect="1"/>
          </p:cNvPicPr>
          <p:nvPr>
            <p:ph idx="1"/>
          </p:nvPr>
        </p:nvPicPr>
        <p:blipFill>
          <a:blip r:embed="rId2"/>
          <a:stretch>
            <a:fillRect/>
          </a:stretch>
        </p:blipFill>
        <p:spPr>
          <a:xfrm>
            <a:off x="4575670" y="1750060"/>
            <a:ext cx="6785571" cy="4342765"/>
          </a:xfrm>
          <a:noFill/>
        </p:spPr>
      </p:pic>
      <p:sp>
        <p:nvSpPr>
          <p:cNvPr id="14" name="Text Placeholder 3">
            <a:extLst>
              <a:ext uri="{FF2B5EF4-FFF2-40B4-BE49-F238E27FC236}">
                <a16:creationId xmlns:a16="http://schemas.microsoft.com/office/drawing/2014/main" id="{81C3510B-BBBF-436E-B486-03792F804D34}"/>
              </a:ext>
            </a:extLst>
          </p:cNvPr>
          <p:cNvSpPr>
            <a:spLocks noGrp="1"/>
          </p:cNvSpPr>
          <p:nvPr>
            <p:ph type="body" sz="half" idx="2"/>
          </p:nvPr>
        </p:nvSpPr>
        <p:spPr>
          <a:xfrm>
            <a:off x="550863" y="1750060"/>
            <a:ext cx="3565525" cy="4342765"/>
          </a:xfrm>
        </p:spPr>
        <p:txBody>
          <a:bodyPr/>
          <a:lstStyle/>
          <a:p>
            <a:r>
              <a:rPr lang="en-US" dirty="0" err="1"/>
              <a:t>En</a:t>
            </a:r>
            <a:r>
              <a:rPr lang="en-US" dirty="0"/>
              <a:t>  </a:t>
            </a:r>
            <a:r>
              <a:rPr lang="en-US" dirty="0" err="1"/>
              <a:t>este</a:t>
            </a:r>
            <a:r>
              <a:rPr lang="en-US" dirty="0"/>
              <a:t> </a:t>
            </a:r>
            <a:r>
              <a:rPr lang="en-US" dirty="0" err="1"/>
              <a:t>grafico</a:t>
            </a:r>
            <a:r>
              <a:rPr lang="en-US" dirty="0"/>
              <a:t> se </a:t>
            </a:r>
            <a:r>
              <a:rPr lang="en-US" dirty="0" err="1"/>
              <a:t>puede</a:t>
            </a:r>
            <a:r>
              <a:rPr lang="en-US" dirty="0"/>
              <a:t> </a:t>
            </a:r>
            <a:r>
              <a:rPr lang="en-US" dirty="0" err="1"/>
              <a:t>por</a:t>
            </a:r>
            <a:r>
              <a:rPr lang="en-US" dirty="0"/>
              <a:t> </a:t>
            </a:r>
            <a:r>
              <a:rPr lang="en-US" dirty="0" err="1"/>
              <a:t>ejemplo</a:t>
            </a:r>
            <a:r>
              <a:rPr lang="en-US" dirty="0"/>
              <a:t> observer </a:t>
            </a:r>
            <a:r>
              <a:rPr lang="en-US" dirty="0" err="1"/>
              <a:t>como</a:t>
            </a:r>
            <a:r>
              <a:rPr lang="en-US" dirty="0"/>
              <a:t> la </a:t>
            </a:r>
            <a:r>
              <a:rPr lang="en-US" dirty="0" err="1"/>
              <a:t>productividad</a:t>
            </a:r>
            <a:r>
              <a:rPr lang="en-US" dirty="0"/>
              <a:t> de </a:t>
            </a:r>
            <a:r>
              <a:rPr lang="en-US" dirty="0" err="1"/>
              <a:t>una</a:t>
            </a:r>
            <a:r>
              <a:rPr lang="en-US" dirty="0"/>
              <a:t> </a:t>
            </a:r>
            <a:r>
              <a:rPr lang="en-US" dirty="0" err="1"/>
              <a:t>empresa</a:t>
            </a:r>
            <a:r>
              <a:rPr lang="en-US" dirty="0"/>
              <a:t> </a:t>
            </a:r>
            <a:r>
              <a:rPr lang="en-US" dirty="0" err="1"/>
              <a:t>maderera</a:t>
            </a:r>
            <a:r>
              <a:rPr lang="en-US" dirty="0"/>
              <a:t> </a:t>
            </a:r>
            <a:r>
              <a:rPr lang="en-US" dirty="0" err="1"/>
              <a:t>tuvo</a:t>
            </a:r>
            <a:r>
              <a:rPr lang="en-US" dirty="0"/>
              <a:t> un </a:t>
            </a:r>
            <a:r>
              <a:rPr lang="en-US" dirty="0" err="1"/>
              <a:t>aumento</a:t>
            </a:r>
            <a:r>
              <a:rPr lang="en-US" dirty="0"/>
              <a:t> con respect a lo </a:t>
            </a:r>
            <a:r>
              <a:rPr lang="en-US" dirty="0" err="1"/>
              <a:t>esperado</a:t>
            </a:r>
            <a:r>
              <a:rPr lang="en-US" dirty="0"/>
              <a:t>.</a:t>
            </a:r>
          </a:p>
          <a:p>
            <a:r>
              <a:rPr lang="en-US" dirty="0"/>
              <a:t>Vale </a:t>
            </a:r>
            <a:r>
              <a:rPr lang="en-US" dirty="0" err="1"/>
              <a:t>aclarar</a:t>
            </a:r>
            <a:r>
              <a:rPr lang="en-US" dirty="0"/>
              <a:t> que </a:t>
            </a:r>
            <a:r>
              <a:rPr lang="en-US" dirty="0" err="1"/>
              <a:t>aunque</a:t>
            </a:r>
            <a:r>
              <a:rPr lang="en-US" dirty="0"/>
              <a:t> la </a:t>
            </a:r>
            <a:r>
              <a:rPr lang="en-US" dirty="0" err="1"/>
              <a:t>industria</a:t>
            </a:r>
            <a:r>
              <a:rPr lang="en-US" dirty="0"/>
              <a:t> vista </a:t>
            </a:r>
            <a:r>
              <a:rPr lang="en-US" dirty="0" err="1"/>
              <a:t>en</a:t>
            </a:r>
            <a:r>
              <a:rPr lang="en-US" dirty="0"/>
              <a:t> </a:t>
            </a:r>
            <a:r>
              <a:rPr lang="en-US" dirty="0" err="1"/>
              <a:t>esta</a:t>
            </a:r>
            <a:r>
              <a:rPr lang="en-US" dirty="0"/>
              <a:t> table poco o nada </a:t>
            </a:r>
            <a:r>
              <a:rPr lang="en-US" dirty="0" err="1"/>
              <a:t>tiene</a:t>
            </a:r>
            <a:r>
              <a:rPr lang="en-US" dirty="0"/>
              <a:t> que </a:t>
            </a:r>
            <a:r>
              <a:rPr lang="en-US" dirty="0" err="1"/>
              <a:t>ver</a:t>
            </a:r>
            <a:r>
              <a:rPr lang="en-US" dirty="0"/>
              <a:t> con </a:t>
            </a:r>
            <a:r>
              <a:rPr lang="en-US" dirty="0" err="1"/>
              <a:t>el</a:t>
            </a:r>
            <a:r>
              <a:rPr lang="en-US" dirty="0"/>
              <a:t> area de </a:t>
            </a:r>
            <a:r>
              <a:rPr lang="en-US" dirty="0" err="1"/>
              <a:t>tecnologia</a:t>
            </a:r>
            <a:r>
              <a:rPr lang="en-US" dirty="0"/>
              <a:t>, lo </a:t>
            </a:r>
            <a:r>
              <a:rPr lang="en-US" dirty="0" err="1"/>
              <a:t>observado</a:t>
            </a:r>
            <a:r>
              <a:rPr lang="en-US" dirty="0"/>
              <a:t> </a:t>
            </a:r>
            <a:r>
              <a:rPr lang="en-US" dirty="0" err="1"/>
              <a:t>en</a:t>
            </a:r>
            <a:r>
              <a:rPr lang="en-US" dirty="0"/>
              <a:t> </a:t>
            </a:r>
            <a:r>
              <a:rPr lang="en-US" dirty="0" err="1"/>
              <a:t>esta</a:t>
            </a:r>
            <a:r>
              <a:rPr lang="en-US" dirty="0"/>
              <a:t> es </a:t>
            </a:r>
            <a:r>
              <a:rPr lang="en-US" dirty="0" err="1"/>
              <a:t>el</a:t>
            </a:r>
            <a:r>
              <a:rPr lang="en-US" dirty="0"/>
              <a:t> </a:t>
            </a:r>
            <a:r>
              <a:rPr lang="en-US" dirty="0" err="1"/>
              <a:t>comun</a:t>
            </a:r>
            <a:r>
              <a:rPr lang="en-US" dirty="0"/>
              <a:t> </a:t>
            </a:r>
            <a:r>
              <a:rPr lang="en-US" dirty="0" err="1"/>
              <a:t>denominador</a:t>
            </a:r>
            <a:r>
              <a:rPr lang="en-US" dirty="0"/>
              <a:t> </a:t>
            </a:r>
            <a:r>
              <a:rPr lang="en-US" dirty="0" err="1"/>
              <a:t>observado</a:t>
            </a:r>
            <a:r>
              <a:rPr lang="en-US" dirty="0"/>
              <a:t> </a:t>
            </a:r>
            <a:r>
              <a:rPr lang="en-US" dirty="0" err="1"/>
              <a:t>en</a:t>
            </a:r>
            <a:r>
              <a:rPr lang="en-US" dirty="0"/>
              <a:t> </a:t>
            </a:r>
            <a:r>
              <a:rPr lang="en-US" dirty="0" err="1"/>
              <a:t>los</a:t>
            </a:r>
            <a:r>
              <a:rPr lang="en-US" dirty="0"/>
              <a:t> </a:t>
            </a:r>
            <a:r>
              <a:rPr lang="en-US" dirty="0" err="1"/>
              <a:t>demas</a:t>
            </a:r>
            <a:r>
              <a:rPr lang="en-US" dirty="0"/>
              <a:t> </a:t>
            </a:r>
            <a:r>
              <a:rPr lang="en-US" dirty="0" err="1"/>
              <a:t>sectores</a:t>
            </a:r>
            <a:endParaRPr lang="en-US" dirty="0"/>
          </a:p>
        </p:txBody>
      </p:sp>
      <p:sp>
        <p:nvSpPr>
          <p:cNvPr id="4" name="Marcador de fecha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s-ES"/>
              <a:t>Martes, 2 de febrero de 20XX</a:t>
            </a:r>
          </a:p>
        </p:txBody>
      </p:sp>
      <p:sp>
        <p:nvSpPr>
          <p:cNvPr id="5" name="Marcador de pie de página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wrap="square" rtlCol="0" anchor="ctr">
            <a:normAutofit/>
          </a:bodyPr>
          <a:lstStyle/>
          <a:p>
            <a:pPr rtl="0">
              <a:spcAft>
                <a:spcPts val="600"/>
              </a:spcAft>
            </a:pPr>
            <a:r>
              <a:rPr lang="es-ES"/>
              <a:t>Ejemplo de Texto de pie de página</a:t>
            </a:r>
          </a:p>
        </p:txBody>
      </p:sp>
      <p:sp>
        <p:nvSpPr>
          <p:cNvPr id="6" name="Marcador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es-ES" smtClean="0"/>
              <a:pPr rtl="0">
                <a:spcAft>
                  <a:spcPts val="600"/>
                </a:spcAft>
              </a:pPr>
              <a:t>5</a:t>
            </a:fld>
            <a:endParaRPr lang="es-E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es-ES" dirty="0"/>
              <a:t>Tipos de incentivos en el sector laboral </a:t>
            </a:r>
          </a:p>
        </p:txBody>
      </p:sp>
      <p:sp>
        <p:nvSpPr>
          <p:cNvPr id="19" name="Marcador de fecha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es-ES"/>
              <a:t>Martes, 2 de febrero de 20XX</a:t>
            </a:r>
            <a:endParaRPr lang="es-ES" dirty="0"/>
          </a:p>
        </p:txBody>
      </p:sp>
      <p:sp>
        <p:nvSpPr>
          <p:cNvPr id="20" name="Marcador de pie de página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21" name="Marcador de número de diapositiva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6</a:t>
            </a:fld>
            <a:endParaRPr lang="es-ES"/>
          </a:p>
        </p:txBody>
      </p:sp>
      <p:pic>
        <p:nvPicPr>
          <p:cNvPr id="7" name="Marcador de posición de imagen 6" descr="Icono&#10;&#10;Descripción generada automáticamente">
            <a:extLst>
              <a:ext uri="{FF2B5EF4-FFF2-40B4-BE49-F238E27FC236}">
                <a16:creationId xmlns:a16="http://schemas.microsoft.com/office/drawing/2014/main" id="{880CEF29-BA04-4D46-B41B-57DD9433AAF8}"/>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D2A30C0-1BC4-4764-9C0F-5D811CAB8312}"/>
              </a:ext>
            </a:extLst>
          </p:cNvPr>
          <p:cNvSpPr>
            <a:spLocks noGrp="1"/>
          </p:cNvSpPr>
          <p:nvPr>
            <p:ph type="title"/>
          </p:nvPr>
        </p:nvSpPr>
        <p:spPr>
          <a:xfrm>
            <a:off x="550863" y="549275"/>
            <a:ext cx="11090274" cy="1332000"/>
          </a:xfrm>
        </p:spPr>
        <p:txBody>
          <a:bodyPr vert="horz" wrap="square" lIns="0" tIns="0" rIns="0" bIns="0" rtlCol="0" anchor="t" anchorCtr="0">
            <a:normAutofit/>
          </a:bodyPr>
          <a:lstStyle/>
          <a:p>
            <a:r>
              <a:rPr lang="es-ES" kern="1200">
                <a:latin typeface="+mj-lt"/>
                <a:ea typeface="+mj-ea"/>
                <a:cs typeface="+mj-cs"/>
              </a:rPr>
              <a:t>Programa de pago  de incentivos</a:t>
            </a:r>
          </a:p>
        </p:txBody>
      </p:sp>
      <p:sp>
        <p:nvSpPr>
          <p:cNvPr id="48" name="Text Placeholder 3">
            <a:extLst>
              <a:ext uri="{FF2B5EF4-FFF2-40B4-BE49-F238E27FC236}">
                <a16:creationId xmlns:a16="http://schemas.microsoft.com/office/drawing/2014/main" id="{CDF884B6-7F5C-4669-BF2F-E7D8EB006CDA}"/>
              </a:ext>
            </a:extLst>
          </p:cNvPr>
          <p:cNvSpPr txBox="1">
            <a:spLocks/>
          </p:cNvSpPr>
          <p:nvPr/>
        </p:nvSpPr>
        <p:spPr>
          <a:xfrm>
            <a:off x="550862" y="2097175"/>
            <a:ext cx="5435600" cy="3995650"/>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s-ES"/>
              <a:t>Este es el metodo mas comun utilizado en el ambito laboral ya que incluye el aumento de salario por meritos, gratificaciones por actuaciones individuales (cumpliento de objetivos individuales del puesto), tarifa por pieza producida o por venta y por ultimo un incentive por participacion grupal (cumplimiento de objetivos grupales)</a:t>
            </a:r>
          </a:p>
        </p:txBody>
      </p:sp>
      <p:pic>
        <p:nvPicPr>
          <p:cNvPr id="1026" name="Picture 2" descr="Cómo elaborar un plan de incentivos para empleados?">
            <a:extLst>
              <a:ext uri="{FF2B5EF4-FFF2-40B4-BE49-F238E27FC236}">
                <a16:creationId xmlns:a16="http://schemas.microsoft.com/office/drawing/2014/main" id="{804F283D-73A9-4B60-8A96-C09CB299577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05538" y="2620593"/>
            <a:ext cx="5435600" cy="294881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fecha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s-ES" kern="1200">
                <a:latin typeface="+mn-lt"/>
                <a:ea typeface="+mn-ea"/>
                <a:cs typeface="+mn-cs"/>
              </a:rPr>
              <a:t>Martes, 2 de febrero de 20XX</a:t>
            </a:r>
          </a:p>
        </p:txBody>
      </p:sp>
      <p:sp>
        <p:nvSpPr>
          <p:cNvPr id="8" name="Marcador de pie de página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s-ES" kern="1200">
                <a:latin typeface="+mn-lt"/>
                <a:ea typeface="+mn-ea"/>
                <a:cs typeface="+mn-cs"/>
              </a:rPr>
              <a:t>Ejemplo de Texto de pie de página</a:t>
            </a:r>
          </a:p>
        </p:txBody>
      </p:sp>
      <p:sp>
        <p:nvSpPr>
          <p:cNvPr id="9" name="Marcador de número de diapositiva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s-ES" smtClean="0"/>
              <a:pPr>
                <a:spcAft>
                  <a:spcPts val="600"/>
                </a:spcAft>
              </a:pPr>
              <a:t>7</a:t>
            </a:fld>
            <a:endParaRPr lang="es-ES"/>
          </a:p>
        </p:txBody>
      </p:sp>
      <p:sp>
        <p:nvSpPr>
          <p:cNvPr id="46" name="Text Placeholder 3">
            <a:extLst>
              <a:ext uri="{FF2B5EF4-FFF2-40B4-BE49-F238E27FC236}">
                <a16:creationId xmlns:a16="http://schemas.microsoft.com/office/drawing/2014/main" id="{4AEBDE96-4478-4B95-8958-0615AE92CCA5}"/>
              </a:ext>
            </a:extLst>
          </p:cNvPr>
          <p:cNvSpPr txBox="1">
            <a:spLocks/>
          </p:cNvSpPr>
          <p:nvPr/>
        </p:nvSpPr>
        <p:spPr>
          <a:xfrm>
            <a:off x="550863" y="1750060"/>
            <a:ext cx="3565525" cy="434276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D2A30C0-1BC4-4764-9C0F-5D811CAB8312}"/>
              </a:ext>
            </a:extLst>
          </p:cNvPr>
          <p:cNvSpPr>
            <a:spLocks noGrp="1"/>
          </p:cNvSpPr>
          <p:nvPr>
            <p:ph type="title"/>
          </p:nvPr>
        </p:nvSpPr>
        <p:spPr>
          <a:xfrm>
            <a:off x="550863" y="549275"/>
            <a:ext cx="11090274" cy="1332000"/>
          </a:xfrm>
        </p:spPr>
        <p:txBody>
          <a:bodyPr vert="horz" wrap="square" lIns="0" tIns="0" rIns="0" bIns="0" rtlCol="0" anchor="t" anchorCtr="0">
            <a:normAutofit/>
          </a:bodyPr>
          <a:lstStyle/>
          <a:p>
            <a:r>
              <a:rPr lang="es-ES" kern="1200" dirty="0">
                <a:latin typeface="+mj-lt"/>
                <a:ea typeface="+mj-ea"/>
                <a:cs typeface="+mj-cs"/>
              </a:rPr>
              <a:t>Enriquecimiento del puesto</a:t>
            </a:r>
          </a:p>
        </p:txBody>
      </p:sp>
      <p:sp>
        <p:nvSpPr>
          <p:cNvPr id="48" name="Text Placeholder 3">
            <a:extLst>
              <a:ext uri="{FF2B5EF4-FFF2-40B4-BE49-F238E27FC236}">
                <a16:creationId xmlns:a16="http://schemas.microsoft.com/office/drawing/2014/main" id="{CDF884B6-7F5C-4669-BF2F-E7D8EB006CDA}"/>
              </a:ext>
            </a:extLst>
          </p:cNvPr>
          <p:cNvSpPr txBox="1">
            <a:spLocks/>
          </p:cNvSpPr>
          <p:nvPr/>
        </p:nvSpPr>
        <p:spPr>
          <a:xfrm>
            <a:off x="550862" y="2097175"/>
            <a:ext cx="4935538" cy="3995650"/>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s-ES" dirty="0"/>
              <a:t>En este tenemos un rediseño del puesto con la intención de que este aumente la motivación intrínseca y la satisfacción en el empleo.</a:t>
            </a:r>
          </a:p>
          <a:p>
            <a:pPr marL="0" indent="0">
              <a:buNone/>
            </a:pPr>
            <a:endParaRPr lang="es-ES" dirty="0"/>
          </a:p>
          <a:p>
            <a:pPr marL="0" indent="0">
              <a:buNone/>
            </a:pPr>
            <a:r>
              <a:rPr lang="es-ES" dirty="0"/>
              <a:t>	La motivación intrínseca tiene que ver con el esfuerzo utilizado para cumplir las necesidad del puesto tal esfuerzo se puede ver como realización, competencia y actualización</a:t>
            </a:r>
          </a:p>
          <a:p>
            <a:pPr marL="0" indent="0">
              <a:buNone/>
            </a:pPr>
            <a:r>
              <a:rPr lang="es-ES" dirty="0"/>
              <a:t>	</a:t>
            </a:r>
          </a:p>
        </p:txBody>
      </p:sp>
      <p:sp>
        <p:nvSpPr>
          <p:cNvPr id="7" name="Marcador de fecha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s-ES" kern="1200">
                <a:latin typeface="+mn-lt"/>
                <a:ea typeface="+mn-ea"/>
                <a:cs typeface="+mn-cs"/>
              </a:rPr>
              <a:t>Martes, 2 de febrero de 20XX</a:t>
            </a:r>
          </a:p>
        </p:txBody>
      </p:sp>
      <p:sp>
        <p:nvSpPr>
          <p:cNvPr id="8" name="Marcador de pie de página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s-ES" kern="1200">
                <a:latin typeface="+mn-lt"/>
                <a:ea typeface="+mn-ea"/>
                <a:cs typeface="+mn-cs"/>
              </a:rPr>
              <a:t>Ejemplo de Texto de pie de página</a:t>
            </a:r>
          </a:p>
        </p:txBody>
      </p:sp>
      <p:sp>
        <p:nvSpPr>
          <p:cNvPr id="9" name="Marcador de número de diapositiva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s-ES" smtClean="0"/>
              <a:pPr>
                <a:spcAft>
                  <a:spcPts val="600"/>
                </a:spcAft>
              </a:pPr>
              <a:t>8</a:t>
            </a:fld>
            <a:endParaRPr lang="es-ES"/>
          </a:p>
        </p:txBody>
      </p:sp>
      <p:sp>
        <p:nvSpPr>
          <p:cNvPr id="46" name="Text Placeholder 3">
            <a:extLst>
              <a:ext uri="{FF2B5EF4-FFF2-40B4-BE49-F238E27FC236}">
                <a16:creationId xmlns:a16="http://schemas.microsoft.com/office/drawing/2014/main" id="{4AEBDE96-4478-4B95-8958-0615AE92CCA5}"/>
              </a:ext>
            </a:extLst>
          </p:cNvPr>
          <p:cNvSpPr txBox="1">
            <a:spLocks/>
          </p:cNvSpPr>
          <p:nvPr/>
        </p:nvSpPr>
        <p:spPr>
          <a:xfrm>
            <a:off x="550863" y="1750060"/>
            <a:ext cx="3565525" cy="434276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2050" name="Picture 2" descr="Enriquecimiento laboral | Definición, beneficios y consejos - Marketing de  Affde">
            <a:extLst>
              <a:ext uri="{FF2B5EF4-FFF2-40B4-BE49-F238E27FC236}">
                <a16:creationId xmlns:a16="http://schemas.microsoft.com/office/drawing/2014/main" id="{7C7AAD2B-A80E-4F1D-A124-61A6D0C12E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985"/>
          <a:stretch/>
        </p:blipFill>
        <p:spPr bwMode="auto">
          <a:xfrm>
            <a:off x="6124039" y="2097175"/>
            <a:ext cx="5517098" cy="308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975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es-ES" dirty="0"/>
              <a:t>Motivación en el trabajo</a:t>
            </a:r>
          </a:p>
        </p:txBody>
      </p:sp>
      <p:pic>
        <p:nvPicPr>
          <p:cNvPr id="16" name="Marcador de posición de imagen 15" descr="Fondo digital de puntos de datos">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Marcador de contenido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92500" lnSpcReduction="20000"/>
          </a:bodyPr>
          <a:lstStyle/>
          <a:p>
            <a:pPr rtl="0"/>
            <a:r>
              <a:rPr lang="es-ES" dirty="0"/>
              <a:t>La motivación en el trabajo es lo que lleva a una persona a realizar determinadas acciones dentro de la empresa, además de persistir en estas para su culminación.</a:t>
            </a:r>
          </a:p>
          <a:p>
            <a:pPr rtl="0"/>
            <a:r>
              <a:rPr lang="es-ES" dirty="0"/>
              <a:t>En general la motivación esta relacionada con la voluntad y el </a:t>
            </a:r>
            <a:r>
              <a:rPr lang="es-ES" dirty="0" err="1"/>
              <a:t>interes</a:t>
            </a:r>
            <a:endParaRPr lang="es-ES" dirty="0"/>
          </a:p>
        </p:txBody>
      </p:sp>
      <p:sp>
        <p:nvSpPr>
          <p:cNvPr id="4" name="Marcador de fech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9</a:t>
            </a:fld>
            <a:endParaRPr lang="es-E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867.tgt.Office_50301375_TF33713516_Win32_OJ112196127" id="{F9082FAB-B260-427D-84E8-28A2C83CAFF9}" vid="{CFEC27F7-7A35-4744-B58C-557A3196B8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{F416FF79-F539-4812-844F-3676EB1DB3C4}tf33713516_win32</Template>
  <TotalTime>42</TotalTime>
  <Words>808</Words>
  <Application>Microsoft Office PowerPoint</Application>
  <PresentationFormat>Panorámica</PresentationFormat>
  <Paragraphs>97</Paragraphs>
  <Slides>14</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Gill Sans MT</vt:lpstr>
      <vt:lpstr>Walbaum Display</vt:lpstr>
      <vt:lpstr>3DFloatVTI</vt:lpstr>
      <vt:lpstr>Los incentivos y la motivación laboral</vt:lpstr>
      <vt:lpstr>Temas</vt:lpstr>
      <vt:lpstr>Introducción</vt:lpstr>
      <vt:lpstr>Origen</vt:lpstr>
      <vt:lpstr>Gráfico</vt:lpstr>
      <vt:lpstr>Tipos de incentivos en el sector laboral </vt:lpstr>
      <vt:lpstr>Programa de pago  de incentivos</vt:lpstr>
      <vt:lpstr>Enriquecimiento del puesto</vt:lpstr>
      <vt:lpstr>Motivación en el trabajo</vt:lpstr>
      <vt:lpstr>Técnicas de motivación</vt:lpstr>
      <vt:lpstr>Tecnicas</vt:lpstr>
      <vt:lpstr>Tecnicas</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incentivos y la motivación laboral</dc:title>
  <dc:creator>johan sebastian posso castaño</dc:creator>
  <cp:lastModifiedBy>johan sebastian posso castaño</cp:lastModifiedBy>
  <cp:revision>1</cp:revision>
  <dcterms:created xsi:type="dcterms:W3CDTF">2022-03-08T17:19:22Z</dcterms:created>
  <dcterms:modified xsi:type="dcterms:W3CDTF">2022-03-08T18:02:15Z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