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4/18/2025</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5841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4032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6186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8760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823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8220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2337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4500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186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7210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4/18/2025</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8640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4/18/2025</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54191820"/>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6"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agile-team-characteristics-roles-responsibilities/" TargetMode="External"/><Relationship Id="rId2" Type="http://schemas.openxmlformats.org/officeDocument/2006/relationships/hyperlink" Target="https://www.4pmti.com/learn/agile-team-roles/" TargetMode="External"/><Relationship Id="rId1" Type="http://schemas.openxmlformats.org/officeDocument/2006/relationships/slideLayout" Target="../slideLayouts/slideLayout2.xml"/><Relationship Id="rId6" Type="http://schemas.openxmlformats.org/officeDocument/2006/relationships/hyperlink" Target="https://safetyculture.com/topics/waterfall-methodology/" TargetMode="External"/><Relationship Id="rId5" Type="http://schemas.openxmlformats.org/officeDocument/2006/relationships/hyperlink" Target="https://testdel.medium.com/the-tester-role-in-an-agile-world-434acfd8d36" TargetMode="External"/><Relationship Id="rId4" Type="http://schemas.openxmlformats.org/officeDocument/2006/relationships/hyperlink" Target="https://teamhood.com/agile-resources/agile-team-rol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06C57E8B-2D8E-A4F2-5841-305B04CC4F62}"/>
              </a:ext>
            </a:extLst>
          </p:cNvPr>
          <p:cNvPicPr>
            <a:picLocks noChangeAspect="1"/>
          </p:cNvPicPr>
          <p:nvPr/>
        </p:nvPicPr>
        <p:blipFill>
          <a:blip r:embed="rId2"/>
          <a:srcRect r="55499" b="-2"/>
          <a:stretch/>
        </p:blipFill>
        <p:spPr>
          <a:xfrm>
            <a:off x="8006275" y="782595"/>
            <a:ext cx="1818249" cy="2727366"/>
          </a:xfrm>
          <a:prstGeom prst="rect">
            <a:avLst/>
          </a:prstGeom>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FEBA8B-646B-9A92-1CF3-97B930F22896}"/>
              </a:ext>
            </a:extLst>
          </p:cNvPr>
          <p:cNvSpPr>
            <a:spLocks noGrp="1"/>
          </p:cNvSpPr>
          <p:nvPr>
            <p:ph type="ctrTitle"/>
          </p:nvPr>
        </p:nvSpPr>
        <p:spPr>
          <a:xfrm>
            <a:off x="762000" y="782595"/>
            <a:ext cx="5334000" cy="2727367"/>
          </a:xfrm>
        </p:spPr>
        <p:txBody>
          <a:bodyPr>
            <a:normAutofit/>
          </a:bodyPr>
          <a:lstStyle/>
          <a:p>
            <a:pPr algn="l"/>
            <a:r>
              <a:rPr lang="en-US" sz="6800"/>
              <a:t>Agile Presentation</a:t>
            </a:r>
          </a:p>
        </p:txBody>
      </p:sp>
      <p:sp>
        <p:nvSpPr>
          <p:cNvPr id="3" name="Subtitle 2">
            <a:extLst>
              <a:ext uri="{FF2B5EF4-FFF2-40B4-BE49-F238E27FC236}">
                <a16:creationId xmlns:a16="http://schemas.microsoft.com/office/drawing/2014/main" id="{155C5147-3EB2-EF8C-D549-3B9A5940529C}"/>
              </a:ext>
            </a:extLst>
          </p:cNvPr>
          <p:cNvSpPr>
            <a:spLocks noGrp="1"/>
          </p:cNvSpPr>
          <p:nvPr>
            <p:ph type="subTitle" idx="1"/>
          </p:nvPr>
        </p:nvSpPr>
        <p:spPr>
          <a:xfrm>
            <a:off x="762000" y="3809999"/>
            <a:ext cx="8382000" cy="1223961"/>
          </a:xfrm>
        </p:spPr>
        <p:txBody>
          <a:bodyPr>
            <a:normAutofit/>
          </a:bodyPr>
          <a:lstStyle/>
          <a:p>
            <a:pPr algn="l"/>
            <a:r>
              <a:rPr lang="en-US" dirty="0"/>
              <a:t>CS-250-10680</a:t>
            </a:r>
            <a:endParaRPr lang="en-US"/>
          </a:p>
          <a:p>
            <a:pPr algn="l"/>
            <a:r>
              <a:rPr lang="en-US" dirty="0"/>
              <a:t>Jordan Poston</a:t>
            </a:r>
            <a:endParaRPr lang="en-US"/>
          </a:p>
        </p:txBody>
      </p:sp>
    </p:spTree>
    <p:extLst>
      <p:ext uri="{BB962C8B-B14F-4D97-AF65-F5344CB8AC3E}">
        <p14:creationId xmlns:p14="http://schemas.microsoft.com/office/powerpoint/2010/main" val="423468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7CB85-8EC4-59EA-472C-040B15EFE9FC}"/>
              </a:ext>
            </a:extLst>
          </p:cNvPr>
          <p:cNvSpPr>
            <a:spLocks noGrp="1"/>
          </p:cNvSpPr>
          <p:nvPr>
            <p:ph type="title"/>
          </p:nvPr>
        </p:nvSpPr>
        <p:spPr>
          <a:xfrm>
            <a:off x="761999" y="1021079"/>
            <a:ext cx="10667999" cy="1086018"/>
          </a:xfrm>
        </p:spPr>
        <p:txBody>
          <a:bodyPr anchor="ctr">
            <a:normAutofit/>
          </a:bodyPr>
          <a:lstStyle/>
          <a:p>
            <a:pPr algn="ctr"/>
            <a:r>
              <a:rPr lang="en-US" dirty="0"/>
              <a:t>Agile Phases: Sprint Retrospective</a:t>
            </a:r>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B93CC4-DEE5-EAF2-7224-F2C47CA6899E}"/>
              </a:ext>
            </a:extLst>
          </p:cNvPr>
          <p:cNvSpPr>
            <a:spLocks noGrp="1"/>
          </p:cNvSpPr>
          <p:nvPr>
            <p:ph idx="1"/>
          </p:nvPr>
        </p:nvSpPr>
        <p:spPr>
          <a:xfrm>
            <a:off x="2407920" y="3299198"/>
            <a:ext cx="7376160" cy="2796802"/>
          </a:xfrm>
        </p:spPr>
        <p:txBody>
          <a:bodyPr>
            <a:normAutofit/>
          </a:bodyPr>
          <a:lstStyle/>
          <a:p>
            <a:pPr algn="ctr"/>
            <a:r>
              <a:rPr lang="en-US" dirty="0"/>
              <a:t>The sprint retrospective is a meeting for the whole team to determine how well the previous sprint went and how to improve the Scrum process for future sprints. </a:t>
            </a:r>
          </a:p>
        </p:txBody>
      </p:sp>
    </p:spTree>
    <p:extLst>
      <p:ext uri="{BB962C8B-B14F-4D97-AF65-F5344CB8AC3E}">
        <p14:creationId xmlns:p14="http://schemas.microsoft.com/office/powerpoint/2010/main" val="232331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9CB-BE24-49FF-0CF7-E025BFCD6F87}"/>
              </a:ext>
            </a:extLst>
          </p:cNvPr>
          <p:cNvSpPr>
            <a:spLocks noGrp="1"/>
          </p:cNvSpPr>
          <p:nvPr>
            <p:ph type="title"/>
          </p:nvPr>
        </p:nvSpPr>
        <p:spPr>
          <a:xfrm>
            <a:off x="1049572" y="946205"/>
            <a:ext cx="9955033" cy="1079829"/>
          </a:xfrm>
        </p:spPr>
        <p:txBody>
          <a:bodyPr anchor="ctr">
            <a:normAutofit/>
          </a:bodyPr>
          <a:lstStyle/>
          <a:p>
            <a:r>
              <a:rPr lang="en-US" dirty="0"/>
              <a:t>Waterfall Methodology</a:t>
            </a:r>
          </a:p>
        </p:txBody>
      </p:sp>
      <p:sp>
        <p:nvSpPr>
          <p:cNvPr id="3" name="Content Placeholder 2">
            <a:extLst>
              <a:ext uri="{FF2B5EF4-FFF2-40B4-BE49-F238E27FC236}">
                <a16:creationId xmlns:a16="http://schemas.microsoft.com/office/drawing/2014/main" id="{C13ACAA8-77BE-E358-3963-CA903FAEB756}"/>
              </a:ext>
            </a:extLst>
          </p:cNvPr>
          <p:cNvSpPr>
            <a:spLocks noGrp="1"/>
          </p:cNvSpPr>
          <p:nvPr>
            <p:ph idx="1"/>
          </p:nvPr>
        </p:nvSpPr>
        <p:spPr>
          <a:xfrm>
            <a:off x="1057522" y="3339548"/>
            <a:ext cx="7816134" cy="2943899"/>
          </a:xfrm>
        </p:spPr>
        <p:txBody>
          <a:bodyPr anchor="t">
            <a:normAutofit fontScale="92500" lnSpcReduction="10000"/>
          </a:bodyPr>
          <a:lstStyle/>
          <a:p>
            <a:r>
              <a:rPr lang="en-US" dirty="0"/>
              <a:t>The waterfall methodology requires a lot of upfront planning and documentation to create its rigid, linear phase structure (Paredes, 2024).</a:t>
            </a:r>
          </a:p>
          <a:p>
            <a:r>
              <a:rPr lang="en-US" dirty="0"/>
              <a:t>Every phase cascades into the next one. </a:t>
            </a:r>
          </a:p>
          <a:p>
            <a:r>
              <a:rPr lang="en-US" dirty="0"/>
              <a:t>This makes waterfall much less flexible, but still very useful for large projects that have a limited, unchanging scope. </a:t>
            </a:r>
          </a:p>
        </p:txBody>
      </p:sp>
      <p:grpSp>
        <p:nvGrpSpPr>
          <p:cNvPr id="17" name="Group 16">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544" y="2244769"/>
            <a:ext cx="12191456" cy="2651760"/>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2501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AF9C60-B804-20C8-6F45-B6AE84D1C609}"/>
              </a:ext>
            </a:extLst>
          </p:cNvPr>
          <p:cNvSpPr>
            <a:spLocks noGrp="1"/>
          </p:cNvSpPr>
          <p:nvPr>
            <p:ph type="title"/>
          </p:nvPr>
        </p:nvSpPr>
        <p:spPr>
          <a:xfrm>
            <a:off x="686635" y="1143000"/>
            <a:ext cx="3285045" cy="4572000"/>
          </a:xfrm>
        </p:spPr>
        <p:txBody>
          <a:bodyPr anchor="ctr">
            <a:normAutofit/>
          </a:bodyPr>
          <a:lstStyle/>
          <a:p>
            <a:pPr algn="r"/>
            <a:r>
              <a:rPr lang="en-US" dirty="0"/>
              <a:t>Agile vs. Waterfall: Factors to Consider</a:t>
            </a:r>
          </a:p>
        </p:txBody>
      </p:sp>
      <p:grpSp>
        <p:nvGrpSpPr>
          <p:cNvPr id="12"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186E14B-3F15-465D-7287-895D9CDB1FB7}"/>
              </a:ext>
            </a:extLst>
          </p:cNvPr>
          <p:cNvSpPr>
            <a:spLocks noGrp="1"/>
          </p:cNvSpPr>
          <p:nvPr>
            <p:ph idx="1"/>
          </p:nvPr>
        </p:nvSpPr>
        <p:spPr>
          <a:xfrm>
            <a:off x="5749369" y="1143000"/>
            <a:ext cx="5876395" cy="4572000"/>
          </a:xfrm>
        </p:spPr>
        <p:txBody>
          <a:bodyPr anchor="ctr">
            <a:normAutofit fontScale="92500" lnSpcReduction="20000"/>
          </a:bodyPr>
          <a:lstStyle/>
          <a:p>
            <a:r>
              <a:rPr lang="en-US" dirty="0"/>
              <a:t>Project size and timelines(Agile typically uses 1–4 week sprints).</a:t>
            </a:r>
          </a:p>
          <a:p>
            <a:r>
              <a:rPr lang="en-US" dirty="0"/>
              <a:t>Project scope – is it clearly defined and rigid? (Waterfall will not work otherwise).</a:t>
            </a:r>
          </a:p>
          <a:p>
            <a:r>
              <a:rPr lang="en-US" dirty="0"/>
              <a:t>When are deliverables needed? (Agile boasts continuous iterations that end with deliverable product quickly). </a:t>
            </a:r>
          </a:p>
          <a:p>
            <a:r>
              <a:rPr lang="en-US" dirty="0"/>
              <a:t>How much feedback and flexibility do customers want? (Waterfall does not allow for much). </a:t>
            </a:r>
          </a:p>
        </p:txBody>
      </p:sp>
    </p:spTree>
    <p:extLst>
      <p:ext uri="{BB962C8B-B14F-4D97-AF65-F5344CB8AC3E}">
        <p14:creationId xmlns:p14="http://schemas.microsoft.com/office/powerpoint/2010/main" val="331048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8C00-876D-D245-160E-0BE34714B7FF}"/>
              </a:ext>
            </a:extLst>
          </p:cNvPr>
          <p:cNvSpPr>
            <a:spLocks noGrp="1"/>
          </p:cNvSpPr>
          <p:nvPr>
            <p:ph type="title"/>
          </p:nvPr>
        </p:nvSpPr>
        <p:spPr/>
        <p:txBody>
          <a:bodyPr/>
          <a:lstStyle/>
          <a:p>
            <a:pPr algn="ctr"/>
            <a:r>
              <a:rPr lang="en-US" dirty="0"/>
              <a:t>Cited</a:t>
            </a:r>
          </a:p>
        </p:txBody>
      </p:sp>
      <p:sp>
        <p:nvSpPr>
          <p:cNvPr id="3" name="Content Placeholder 2">
            <a:extLst>
              <a:ext uri="{FF2B5EF4-FFF2-40B4-BE49-F238E27FC236}">
                <a16:creationId xmlns:a16="http://schemas.microsoft.com/office/drawing/2014/main" id="{0C2A6D01-0D46-3128-D965-3E19CB448212}"/>
              </a:ext>
            </a:extLst>
          </p:cNvPr>
          <p:cNvSpPr>
            <a:spLocks noGrp="1"/>
          </p:cNvSpPr>
          <p:nvPr>
            <p:ph idx="1"/>
          </p:nvPr>
        </p:nvSpPr>
        <p:spPr/>
        <p:txBody>
          <a:bodyPr>
            <a:normAutofit fontScale="62500" lnSpcReduction="20000"/>
          </a:bodyPr>
          <a:lstStyle/>
          <a:p>
            <a:pPr marL="457200" marR="0" indent="-457200">
              <a:lnSpc>
                <a:spcPct val="200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Yad Senapathy. (2024, January 24).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Agile Team Member Roles and Responsibilities Matrix</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4pmti.com; PROJECT MANAGEMENT TRAINING INSTITUTE.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https://www.4pmti.com/learn/agile-team-roles/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200000"/>
              </a:lnSpc>
              <a:spcAft>
                <a:spcPts val="800"/>
              </a:spcAft>
              <a:buNone/>
            </a:pP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Agile Team | Characteristics, Roles &amp; Responsibilities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(2024, January 2).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GeeksforGeeks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https://www.geeksforgeeks.org/agile-team-characteristics-roles-responsibilities/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200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Vasiliauskas, V. (2022, August 18).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Agile Team Roles and Responsibilities: A Brief Guide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Teamhood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https://teamhood.com/agile-resources/agile-team-roles/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200000"/>
              </a:lnSpc>
              <a:spcAft>
                <a:spcPts val="800"/>
              </a:spcAft>
              <a:buNone/>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TestDel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(2021, September 27).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The Tester Role in an Agile world -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TestDel</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 Medium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Medium; Medium.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https://testdel.medium.com/the-tester-role-in-an-agile-world-434acfd8d36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dirty="0">
                <a:effectLst/>
                <a:latin typeface="Times New Roman" panose="02020603050405020304" pitchFamily="18" charset="0"/>
                <a:ea typeface="Aptos" panose="020B0004020202020204" pitchFamily="34" charset="0"/>
              </a:rPr>
              <a:t>Paredes, R. (2024, June 6). </a:t>
            </a:r>
            <a:r>
              <a:rPr lang="en-US" sz="1800" i="1" dirty="0">
                <a:effectLst/>
                <a:latin typeface="Times New Roman" panose="02020603050405020304" pitchFamily="18" charset="0"/>
                <a:ea typeface="Aptos" panose="020B0004020202020204" pitchFamily="34" charset="0"/>
              </a:rPr>
              <a:t>Waterfall Methodology: The Pros and Cons</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SafetyCulture</a:t>
            </a:r>
            <a:r>
              <a:rPr lang="en-US" sz="1800" dirty="0">
                <a:effectLst/>
                <a:latin typeface="Times New Roman" panose="02020603050405020304" pitchFamily="18" charset="0"/>
                <a:ea typeface="Aptos" panose="020B0004020202020204" pitchFamily="34" charset="0"/>
              </a:rPr>
              <a:t>. </a:t>
            </a:r>
            <a:r>
              <a:rPr lang="en-US" sz="1800" u="sng" dirty="0">
                <a:solidFill>
                  <a:srgbClr val="467886"/>
                </a:solidFill>
                <a:effectLst/>
                <a:latin typeface="Times New Roman" panose="02020603050405020304" pitchFamily="18" charset="0"/>
                <a:ea typeface="Aptos" panose="020B0004020202020204" pitchFamily="34" charset="0"/>
                <a:hlinkClick r:id="rId6"/>
              </a:rPr>
              <a:t>https://safetyculture.com/topics/waterfall-methodology/</a:t>
            </a:r>
            <a:endParaRPr lang="en-US" dirty="0"/>
          </a:p>
        </p:txBody>
      </p:sp>
    </p:spTree>
    <p:extLst>
      <p:ext uri="{BB962C8B-B14F-4D97-AF65-F5344CB8AC3E}">
        <p14:creationId xmlns:p14="http://schemas.microsoft.com/office/powerpoint/2010/main" val="383991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3F2B3-E4DE-A81A-D8D9-31D988EF1A08}"/>
              </a:ext>
            </a:extLst>
          </p:cNvPr>
          <p:cNvSpPr>
            <a:spLocks noGrp="1"/>
          </p:cNvSpPr>
          <p:nvPr>
            <p:ph type="title"/>
          </p:nvPr>
        </p:nvSpPr>
        <p:spPr>
          <a:xfrm>
            <a:off x="761999" y="1021079"/>
            <a:ext cx="10667999" cy="1086018"/>
          </a:xfrm>
        </p:spPr>
        <p:txBody>
          <a:bodyPr anchor="ctr">
            <a:normAutofit/>
          </a:bodyPr>
          <a:lstStyle/>
          <a:p>
            <a:pPr algn="ctr"/>
            <a:r>
              <a:rPr lang="en-US" dirty="0"/>
              <a:t>Agile Roles</a:t>
            </a:r>
            <a:endParaRPr lang="en-US"/>
          </a:p>
        </p:txBody>
      </p:sp>
      <p:sp>
        <p:nvSpPr>
          <p:cNvPr id="7" name="Freeform: Shape 6">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6F5E67-0C46-4345-5B72-DC3D18467D5B}"/>
              </a:ext>
            </a:extLst>
          </p:cNvPr>
          <p:cNvSpPr>
            <a:spLocks noGrp="1"/>
          </p:cNvSpPr>
          <p:nvPr>
            <p:ph idx="1"/>
          </p:nvPr>
        </p:nvSpPr>
        <p:spPr>
          <a:xfrm>
            <a:off x="2407920" y="3299198"/>
            <a:ext cx="7376160" cy="2796802"/>
          </a:xfrm>
        </p:spPr>
        <p:txBody>
          <a:bodyPr>
            <a:normAutofit/>
          </a:bodyPr>
          <a:lstStyle/>
          <a:p>
            <a:pPr algn="ctr"/>
            <a:r>
              <a:rPr lang="en-US" sz="2400"/>
              <a:t>Scrum Master – sometimes know as the “Team Captain,” the SM supports, supervises, and leads the team to keep them on-task and shielded from distractions like office politics. They also oversee the communication and collaboration between the rest of the team (Senapathy, 2024).</a:t>
            </a:r>
          </a:p>
        </p:txBody>
      </p:sp>
    </p:spTree>
    <p:extLst>
      <p:ext uri="{BB962C8B-B14F-4D97-AF65-F5344CB8AC3E}">
        <p14:creationId xmlns:p14="http://schemas.microsoft.com/office/powerpoint/2010/main" val="330502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3CFCC-92CD-8B81-C6EF-2F4823250C8F}"/>
              </a:ext>
            </a:extLst>
          </p:cNvPr>
          <p:cNvSpPr>
            <a:spLocks noGrp="1"/>
          </p:cNvSpPr>
          <p:nvPr>
            <p:ph type="title"/>
          </p:nvPr>
        </p:nvSpPr>
        <p:spPr>
          <a:xfrm>
            <a:off x="1049572" y="946205"/>
            <a:ext cx="9955033" cy="1079829"/>
          </a:xfrm>
        </p:spPr>
        <p:txBody>
          <a:bodyPr anchor="ctr">
            <a:normAutofit/>
          </a:bodyPr>
          <a:lstStyle/>
          <a:p>
            <a:r>
              <a:rPr lang="en-US" dirty="0"/>
              <a:t>Agile Roles</a:t>
            </a:r>
            <a:endParaRPr lang="en-US"/>
          </a:p>
        </p:txBody>
      </p:sp>
      <p:sp>
        <p:nvSpPr>
          <p:cNvPr id="3" name="Content Placeholder 2">
            <a:extLst>
              <a:ext uri="{FF2B5EF4-FFF2-40B4-BE49-F238E27FC236}">
                <a16:creationId xmlns:a16="http://schemas.microsoft.com/office/drawing/2014/main" id="{32C5CF9F-D822-5A1A-32FB-EADA78BC6502}"/>
              </a:ext>
            </a:extLst>
          </p:cNvPr>
          <p:cNvSpPr>
            <a:spLocks noGrp="1"/>
          </p:cNvSpPr>
          <p:nvPr>
            <p:ph idx="1"/>
          </p:nvPr>
        </p:nvSpPr>
        <p:spPr>
          <a:xfrm>
            <a:off x="1057522" y="3339548"/>
            <a:ext cx="7816134" cy="2943899"/>
          </a:xfrm>
        </p:spPr>
        <p:txBody>
          <a:bodyPr anchor="t">
            <a:normAutofit/>
          </a:bodyPr>
          <a:lstStyle/>
          <a:p>
            <a:r>
              <a:rPr lang="en-US" dirty="0"/>
              <a:t>Developers – the dev team is responsible for developing the actual code that will become a usable product through different iterations (Agile Team | Characteristics, Roles &amp; Responsibilities, 2024). </a:t>
            </a:r>
          </a:p>
        </p:txBody>
      </p:sp>
      <p:grpSp>
        <p:nvGrpSpPr>
          <p:cNvPr id="6" name="Group 5">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544" y="2244769"/>
            <a:ext cx="12191456" cy="2651760"/>
            <a:chOff x="476" y="-3923156"/>
            <a:chExt cx="10667524" cy="2493728"/>
          </a:xfrm>
        </p:grpSpPr>
        <p:sp>
          <p:nvSpPr>
            <p:cNvPr id="7" name="Freeform: Shape 6">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0137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697115-6930-25AF-1FFE-D3C3A41334FE}"/>
              </a:ext>
            </a:extLst>
          </p:cNvPr>
          <p:cNvSpPr>
            <a:spLocks noGrp="1"/>
          </p:cNvSpPr>
          <p:nvPr>
            <p:ph type="title"/>
          </p:nvPr>
        </p:nvSpPr>
        <p:spPr>
          <a:xfrm>
            <a:off x="686635" y="1143000"/>
            <a:ext cx="3285045" cy="4572000"/>
          </a:xfrm>
        </p:spPr>
        <p:txBody>
          <a:bodyPr anchor="ctr">
            <a:normAutofit/>
          </a:bodyPr>
          <a:lstStyle/>
          <a:p>
            <a:pPr algn="r"/>
            <a:r>
              <a:rPr lang="en-US" dirty="0"/>
              <a:t>Agile Roles</a:t>
            </a:r>
            <a:endParaRPr lang="en-US"/>
          </a:p>
        </p:txBody>
      </p:sp>
      <p:grpSp>
        <p:nvGrpSpPr>
          <p:cNvPr id="12"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B3535580-6B48-408D-8D3E-9D788B1DED61}"/>
              </a:ext>
            </a:extLst>
          </p:cNvPr>
          <p:cNvSpPr>
            <a:spLocks noGrp="1"/>
          </p:cNvSpPr>
          <p:nvPr>
            <p:ph idx="1"/>
          </p:nvPr>
        </p:nvSpPr>
        <p:spPr>
          <a:xfrm>
            <a:off x="5749369" y="1143000"/>
            <a:ext cx="5876395" cy="4572000"/>
          </a:xfrm>
        </p:spPr>
        <p:txBody>
          <a:bodyPr anchor="ctr">
            <a:normAutofit/>
          </a:bodyPr>
          <a:lstStyle/>
          <a:p>
            <a:r>
              <a:rPr lang="en-US" dirty="0"/>
              <a:t>Product Owner – the product owner is a bridge between the engineering challenges and business interests of a project (Vasiliauskas, 2022). They also define the product vision as well as manage the stakeholders and the product backlog. </a:t>
            </a:r>
          </a:p>
        </p:txBody>
      </p:sp>
    </p:spTree>
    <p:extLst>
      <p:ext uri="{BB962C8B-B14F-4D97-AF65-F5344CB8AC3E}">
        <p14:creationId xmlns:p14="http://schemas.microsoft.com/office/powerpoint/2010/main" val="85801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C0CFF-0917-6BAF-B01A-3A01F95EABEC}"/>
              </a:ext>
            </a:extLst>
          </p:cNvPr>
          <p:cNvSpPr>
            <a:spLocks noGrp="1"/>
          </p:cNvSpPr>
          <p:nvPr>
            <p:ph type="title"/>
          </p:nvPr>
        </p:nvSpPr>
        <p:spPr>
          <a:xfrm>
            <a:off x="8144955" y="1143000"/>
            <a:ext cx="3285045" cy="4572000"/>
          </a:xfrm>
        </p:spPr>
        <p:txBody>
          <a:bodyPr anchor="ctr">
            <a:normAutofit/>
          </a:bodyPr>
          <a:lstStyle/>
          <a:p>
            <a:r>
              <a:rPr lang="en-US" dirty="0"/>
              <a:t>Agile Roles</a:t>
            </a:r>
          </a:p>
        </p:txBody>
      </p:sp>
      <p:sp>
        <p:nvSpPr>
          <p:cNvPr id="3" name="Content Placeholder 2">
            <a:extLst>
              <a:ext uri="{FF2B5EF4-FFF2-40B4-BE49-F238E27FC236}">
                <a16:creationId xmlns:a16="http://schemas.microsoft.com/office/drawing/2014/main" id="{F826DD1B-F24A-EA29-A0C5-0FF5156DB756}"/>
              </a:ext>
            </a:extLst>
          </p:cNvPr>
          <p:cNvSpPr>
            <a:spLocks noGrp="1"/>
          </p:cNvSpPr>
          <p:nvPr>
            <p:ph idx="1"/>
          </p:nvPr>
        </p:nvSpPr>
        <p:spPr>
          <a:xfrm>
            <a:off x="934905" y="1143000"/>
            <a:ext cx="5876395" cy="4572000"/>
          </a:xfrm>
        </p:spPr>
        <p:txBody>
          <a:bodyPr anchor="ctr">
            <a:normAutofit/>
          </a:bodyPr>
          <a:lstStyle/>
          <a:p>
            <a:r>
              <a:rPr lang="en-US" dirty="0"/>
              <a:t>Tester – testers collaborate closely with developers to create user stories, develop and implement tests to find and fix bugs throughout the development process, and handle all functional and integration testing once the code is complete (</a:t>
            </a:r>
            <a:r>
              <a:rPr lang="en-US" dirty="0" err="1"/>
              <a:t>TestDel</a:t>
            </a:r>
            <a:r>
              <a:rPr lang="en-US" dirty="0"/>
              <a:t>, 2021). </a:t>
            </a:r>
          </a:p>
        </p:txBody>
      </p:sp>
      <p:grpSp>
        <p:nvGrpSpPr>
          <p:cNvPr id="10" name="Group 9">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03808" y="-1"/>
            <a:ext cx="548640" cy="6858001"/>
            <a:chOff x="3697284" y="-1"/>
            <a:chExt cx="884241" cy="6858001"/>
          </a:xfrm>
          <a:effectLst>
            <a:outerShdw blurRad="381000" dist="152400" algn="l" rotWithShape="0">
              <a:prstClr val="black">
                <a:alpha val="10000"/>
              </a:prstClr>
            </a:outerShdw>
          </a:effectLst>
        </p:grpSpPr>
        <p:sp>
          <p:nvSpPr>
            <p:cNvPr id="11" name="Freeform: Shape 10">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5155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BF4CC-2129-46F3-52AB-0B9D7CCEB409}"/>
              </a:ext>
            </a:extLst>
          </p:cNvPr>
          <p:cNvSpPr>
            <a:spLocks noGrp="1"/>
          </p:cNvSpPr>
          <p:nvPr>
            <p:ph type="title"/>
          </p:nvPr>
        </p:nvSpPr>
        <p:spPr>
          <a:xfrm>
            <a:off x="762001" y="2560319"/>
            <a:ext cx="3937220" cy="3331597"/>
          </a:xfrm>
        </p:spPr>
        <p:txBody>
          <a:bodyPr anchor="b">
            <a:normAutofit/>
          </a:bodyPr>
          <a:lstStyle/>
          <a:p>
            <a:r>
              <a:rPr lang="en-US" dirty="0"/>
              <a:t>Agile Roles</a:t>
            </a:r>
          </a:p>
        </p:txBody>
      </p:sp>
      <p:sp>
        <p:nvSpPr>
          <p:cNvPr id="10" name="Freeform: Shape 9">
            <a:extLst>
              <a:ext uri="{FF2B5EF4-FFF2-40B4-BE49-F238E27FC236}">
                <a16:creationId xmlns:a16="http://schemas.microsoft.com/office/drawing/2014/main" id="{65CD4CE6-9C5B-452B-80C8-3F0CEFB49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A803B34-1FE8-4362-ADC8-A96D059A3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126E3D3-4EBF-C104-2762-1D8963D30918}"/>
              </a:ext>
            </a:extLst>
          </p:cNvPr>
          <p:cNvSpPr>
            <a:spLocks noGrp="1"/>
          </p:cNvSpPr>
          <p:nvPr>
            <p:ph idx="1"/>
          </p:nvPr>
        </p:nvSpPr>
        <p:spPr>
          <a:xfrm>
            <a:off x="6035040" y="1296063"/>
            <a:ext cx="5394960" cy="4492487"/>
          </a:xfrm>
        </p:spPr>
        <p:txBody>
          <a:bodyPr anchor="t">
            <a:normAutofit fontScale="92500" lnSpcReduction="10000"/>
          </a:bodyPr>
          <a:lstStyle/>
          <a:p>
            <a:r>
              <a:rPr lang="en-US" dirty="0"/>
              <a:t>Stakeholders – the stakeholders generally represent the business interests and end-user’s perspective regarding a product’s function and purpose. They collaborate closely with the product owner to let them know which functions are meeting requirements and which functions are not (Senapathy, 2024). </a:t>
            </a:r>
          </a:p>
        </p:txBody>
      </p:sp>
    </p:spTree>
    <p:extLst>
      <p:ext uri="{BB962C8B-B14F-4D97-AF65-F5344CB8AC3E}">
        <p14:creationId xmlns:p14="http://schemas.microsoft.com/office/powerpoint/2010/main" val="30974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B98DD8-47FA-025E-F4B6-E8F7A3397139}"/>
              </a:ext>
            </a:extLst>
          </p:cNvPr>
          <p:cNvSpPr>
            <a:spLocks noGrp="1"/>
          </p:cNvSpPr>
          <p:nvPr>
            <p:ph type="title"/>
          </p:nvPr>
        </p:nvSpPr>
        <p:spPr>
          <a:xfrm>
            <a:off x="686635" y="1143000"/>
            <a:ext cx="3285045" cy="4572000"/>
          </a:xfrm>
        </p:spPr>
        <p:txBody>
          <a:bodyPr anchor="ctr">
            <a:normAutofit/>
          </a:bodyPr>
          <a:lstStyle/>
          <a:p>
            <a:pPr algn="r"/>
            <a:r>
              <a:rPr lang="en-US" dirty="0"/>
              <a:t>Agile Phases: Sprint Planning</a:t>
            </a:r>
          </a:p>
        </p:txBody>
      </p:sp>
      <p:grpSp>
        <p:nvGrpSpPr>
          <p:cNvPr id="21" name="Group 20">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22" name="Freeform: Shape 21">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ACF5C57-F607-EA9C-144C-AD0D3B3FC067}"/>
              </a:ext>
            </a:extLst>
          </p:cNvPr>
          <p:cNvSpPr>
            <a:spLocks noGrp="1"/>
          </p:cNvSpPr>
          <p:nvPr>
            <p:ph idx="1"/>
          </p:nvPr>
        </p:nvSpPr>
        <p:spPr>
          <a:xfrm>
            <a:off x="5749369" y="1143000"/>
            <a:ext cx="5876395" cy="4572000"/>
          </a:xfrm>
        </p:spPr>
        <p:txBody>
          <a:bodyPr anchor="ctr">
            <a:normAutofit/>
          </a:bodyPr>
          <a:lstStyle/>
          <a:p>
            <a:r>
              <a:rPr lang="en-US" dirty="0"/>
              <a:t>Sprint Planning is a meeting that takes place before each sprint. </a:t>
            </a:r>
          </a:p>
          <a:p>
            <a:r>
              <a:rPr lang="en-US" dirty="0"/>
              <a:t>The team discusses user stories and divide them into tasks.</a:t>
            </a:r>
          </a:p>
          <a:p>
            <a:r>
              <a:rPr lang="en-US" dirty="0"/>
              <a:t>These tasks are split amongst the team. </a:t>
            </a:r>
          </a:p>
          <a:p>
            <a:r>
              <a:rPr lang="en-US" dirty="0"/>
              <a:t>Product Backlog takes initial shape. </a:t>
            </a:r>
          </a:p>
        </p:txBody>
      </p:sp>
    </p:spTree>
    <p:extLst>
      <p:ext uri="{BB962C8B-B14F-4D97-AF65-F5344CB8AC3E}">
        <p14:creationId xmlns:p14="http://schemas.microsoft.com/office/powerpoint/2010/main" val="6565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AA724-491D-795D-5EDB-3B881FE15C19}"/>
              </a:ext>
            </a:extLst>
          </p:cNvPr>
          <p:cNvSpPr>
            <a:spLocks noGrp="1"/>
          </p:cNvSpPr>
          <p:nvPr>
            <p:ph type="title"/>
          </p:nvPr>
        </p:nvSpPr>
        <p:spPr>
          <a:xfrm>
            <a:off x="8144955" y="1143000"/>
            <a:ext cx="3285045" cy="4572000"/>
          </a:xfrm>
        </p:spPr>
        <p:txBody>
          <a:bodyPr anchor="ctr">
            <a:normAutofit/>
          </a:bodyPr>
          <a:lstStyle/>
          <a:p>
            <a:r>
              <a:rPr lang="en-US" dirty="0"/>
              <a:t>Agile Phases:</a:t>
            </a:r>
            <a:br>
              <a:rPr lang="en-US" dirty="0"/>
            </a:br>
            <a:r>
              <a:rPr lang="en-US" sz="4000" dirty="0"/>
              <a:t>Development  </a:t>
            </a:r>
          </a:p>
        </p:txBody>
      </p:sp>
      <p:sp>
        <p:nvSpPr>
          <p:cNvPr id="3" name="Content Placeholder 2">
            <a:extLst>
              <a:ext uri="{FF2B5EF4-FFF2-40B4-BE49-F238E27FC236}">
                <a16:creationId xmlns:a16="http://schemas.microsoft.com/office/drawing/2014/main" id="{879A7C07-04F9-E932-3720-BA1EDF82C495}"/>
              </a:ext>
            </a:extLst>
          </p:cNvPr>
          <p:cNvSpPr>
            <a:spLocks noGrp="1"/>
          </p:cNvSpPr>
          <p:nvPr>
            <p:ph idx="1"/>
          </p:nvPr>
        </p:nvSpPr>
        <p:spPr>
          <a:xfrm>
            <a:off x="934905" y="1143000"/>
            <a:ext cx="5876395" cy="4572000"/>
          </a:xfrm>
        </p:spPr>
        <p:txBody>
          <a:bodyPr anchor="ctr">
            <a:normAutofit/>
          </a:bodyPr>
          <a:lstStyle/>
          <a:p>
            <a:r>
              <a:rPr lang="en-US" dirty="0"/>
              <a:t>This phase also encompasses the design, testing and deployment phases. All of these happen concurrently. </a:t>
            </a:r>
          </a:p>
          <a:p>
            <a:r>
              <a:rPr lang="en-US" dirty="0"/>
              <a:t>Testers design and implement tests as the dev team continues to work on other features. </a:t>
            </a:r>
          </a:p>
          <a:p>
            <a:r>
              <a:rPr lang="en-US" dirty="0"/>
              <a:t>Each feature is deployed to a testing environment to check its functionality. </a:t>
            </a:r>
          </a:p>
        </p:txBody>
      </p:sp>
      <p:grpSp>
        <p:nvGrpSpPr>
          <p:cNvPr id="10" name="Group 9">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03808" y="-1"/>
            <a:ext cx="548640" cy="6858001"/>
            <a:chOff x="3697284" y="-1"/>
            <a:chExt cx="884241" cy="6858001"/>
          </a:xfrm>
          <a:effectLst>
            <a:outerShdw blurRad="381000" dist="152400" algn="l" rotWithShape="0">
              <a:prstClr val="black">
                <a:alpha val="10000"/>
              </a:prstClr>
            </a:outerShdw>
          </a:effectLst>
        </p:grpSpPr>
        <p:sp>
          <p:nvSpPr>
            <p:cNvPr id="11" name="Freeform: Shape 10">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7289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19DF2-E502-01EE-E608-AAC264775E90}"/>
              </a:ext>
            </a:extLst>
          </p:cNvPr>
          <p:cNvSpPr>
            <a:spLocks noGrp="1"/>
          </p:cNvSpPr>
          <p:nvPr>
            <p:ph type="title"/>
          </p:nvPr>
        </p:nvSpPr>
        <p:spPr>
          <a:xfrm>
            <a:off x="1057523" y="5191421"/>
            <a:ext cx="9947082" cy="973345"/>
          </a:xfrm>
        </p:spPr>
        <p:txBody>
          <a:bodyPr anchor="b">
            <a:normAutofit/>
          </a:bodyPr>
          <a:lstStyle/>
          <a:p>
            <a:r>
              <a:rPr lang="en-US" dirty="0"/>
              <a:t>Agile Phases: Sprint Review</a:t>
            </a:r>
          </a:p>
        </p:txBody>
      </p:sp>
      <p:sp>
        <p:nvSpPr>
          <p:cNvPr id="3" name="Content Placeholder 2">
            <a:extLst>
              <a:ext uri="{FF2B5EF4-FFF2-40B4-BE49-F238E27FC236}">
                <a16:creationId xmlns:a16="http://schemas.microsoft.com/office/drawing/2014/main" id="{9014C46E-B505-6169-D94C-1403BF6E740E}"/>
              </a:ext>
            </a:extLst>
          </p:cNvPr>
          <p:cNvSpPr>
            <a:spLocks noGrp="1"/>
          </p:cNvSpPr>
          <p:nvPr>
            <p:ph idx="1"/>
          </p:nvPr>
        </p:nvSpPr>
        <p:spPr>
          <a:xfrm>
            <a:off x="1057522" y="854664"/>
            <a:ext cx="7402665" cy="3160745"/>
          </a:xfrm>
        </p:spPr>
        <p:txBody>
          <a:bodyPr anchor="ctr">
            <a:normAutofit/>
          </a:bodyPr>
          <a:lstStyle/>
          <a:p>
            <a:r>
              <a:rPr lang="en-US" dirty="0"/>
              <a:t>The product is deployed for the entire team, including all the stakeholders for final feedback. </a:t>
            </a:r>
          </a:p>
          <a:p>
            <a:r>
              <a:rPr lang="en-US" dirty="0"/>
              <a:t>After the product is released, the maintenance phase begins, with the team managing ongoing problems and improvements. </a:t>
            </a:r>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2149357"/>
            <a:ext cx="12191456" cy="2849975"/>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66518744"/>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
  <TotalTime>155</TotalTime>
  <Words>686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Times New Roman</vt:lpstr>
      <vt:lpstr>Verdana Pro</vt:lpstr>
      <vt:lpstr>Verdana Pro Cond SemiBold</vt:lpstr>
      <vt:lpstr>TornVTI</vt:lpstr>
      <vt:lpstr>Agile Presentation</vt:lpstr>
      <vt:lpstr>Agile Roles</vt:lpstr>
      <vt:lpstr>Agile Roles</vt:lpstr>
      <vt:lpstr>Agile Roles</vt:lpstr>
      <vt:lpstr>Agile Roles</vt:lpstr>
      <vt:lpstr>Agile Roles</vt:lpstr>
      <vt:lpstr>Agile Phases: Sprint Planning</vt:lpstr>
      <vt:lpstr>Agile Phases: Development  </vt:lpstr>
      <vt:lpstr>Agile Phases: Sprint Review</vt:lpstr>
      <vt:lpstr>Agile Phases: Sprint Retrospective</vt:lpstr>
      <vt:lpstr>Waterfall Methodology</vt:lpstr>
      <vt:lpstr>Agile vs. Waterfall: Factors to Consider</vt:lpstr>
      <vt:lpstr>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Post</dc:creator>
  <cp:lastModifiedBy>Jordan Post</cp:lastModifiedBy>
  <cp:revision>21</cp:revision>
  <dcterms:created xsi:type="dcterms:W3CDTF">2025-04-17T21:53:37Z</dcterms:created>
  <dcterms:modified xsi:type="dcterms:W3CDTF">2025-04-18T16:03:54Z</dcterms:modified>
</cp:coreProperties>
</file>