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545-849D-4CBE-804B-3003394E1E5A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Proposed method , to generate a model that predicts Instagram popularity </a:t>
            </a:r>
            <a:endParaRPr lang="en-CA" dirty="0"/>
          </a:p>
          <a:p>
            <a:endParaRPr lang="en-CA" dirty="0"/>
          </a:p>
          <a:p>
            <a:r>
              <a:rPr lang="en-CA" dirty="0"/>
              <a:t>Step1: is to collect the data</a:t>
            </a:r>
            <a:endParaRPr lang="en-CA" dirty="0"/>
          </a:p>
          <a:p>
            <a:r>
              <a:rPr lang="en-CA" dirty="0"/>
              <a:t>Step2: Apply feature engineering </a:t>
            </a:r>
            <a:endParaRPr lang="en-CA" dirty="0"/>
          </a:p>
          <a:p>
            <a:r>
              <a:rPr lang="en-CA" dirty="0"/>
              <a:t>Step3: supervised Random forest or Gradient Boosting, </a:t>
            </a:r>
            <a:r>
              <a:rPr lang="en-CA" b="1" dirty="0"/>
              <a:t>Note: </a:t>
            </a:r>
            <a:r>
              <a:rPr lang="en-CA" dirty="0"/>
              <a:t>Our Target vector is generated based the num of likes compared to Likes moving average per account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contacted the authors of the paper and they provided us with the original dataset prior to feature engineering </a:t>
            </a:r>
            <a:endParaRPr lang="en-CA" dirty="0"/>
          </a:p>
          <a:p>
            <a:endParaRPr lang="en-CA" dirty="0"/>
          </a:p>
          <a:p>
            <a:r>
              <a:rPr lang="en-CA" dirty="0"/>
              <a:t>Extracting 1,000 more rows by following the same steps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First find 20 normal users that have at least 100 posts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Then use the open-source crawler to do post scraping and extract the data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Merge the new data with the original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Apply feature engineering </a:t>
            </a:r>
            <a:r>
              <a:rPr lang="en-CA" dirty="0" err="1"/>
              <a:t>inorder</a:t>
            </a:r>
            <a:r>
              <a:rPr lang="en-CA" dirty="0"/>
              <a:t> </a:t>
            </a:r>
            <a:r>
              <a:rPr lang="en-US" dirty="0"/>
              <a:t>to boost the performance of the classifiers and to improve the overall accuracy of the approach.</a:t>
            </a:r>
            <a:endParaRPr lang="en-US" dirty="0"/>
          </a:p>
          <a:p>
            <a:r>
              <a:rPr lang="en-CA" dirty="0"/>
              <a:t>Such as sentimental score for caption, number of hashtags, emojis used, number of tagged people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 either </a:t>
            </a:r>
            <a:r>
              <a:rPr lang="en-CA" dirty="0" err="1"/>
              <a:t>RandomForest</a:t>
            </a:r>
            <a:r>
              <a:rPr lang="en-CA" dirty="0"/>
              <a:t> or Gradient Boosting model</a:t>
            </a:r>
            <a:endParaRPr lang="en-CA" dirty="0"/>
          </a:p>
          <a:p>
            <a:r>
              <a:rPr lang="en-CA" dirty="0"/>
              <a:t>Find the optimal parameter so that we are close to the sweet spot of the validation curve (</a:t>
            </a:r>
            <a:r>
              <a:rPr lang="en-CA" b="1" dirty="0"/>
              <a:t>Note:</a:t>
            </a:r>
            <a:r>
              <a:rPr lang="en-CA" b="0" dirty="0"/>
              <a:t> since size of feature </a:t>
            </a:r>
            <a:r>
              <a:rPr lang="en-CA" b="0" dirty="0" err="1"/>
              <a:t>matrex</a:t>
            </a:r>
            <a:r>
              <a:rPr lang="en-CA" b="0" dirty="0"/>
              <a:t> is big then model parameters might not affect accuracy score)</a:t>
            </a:r>
            <a:endParaRPr lang="en-CA" b="0" dirty="0"/>
          </a:p>
          <a:p>
            <a:r>
              <a:rPr lang="en-CA" b="1" dirty="0"/>
              <a:t>Optional step:</a:t>
            </a:r>
            <a:r>
              <a:rPr lang="en-CA" b="0" dirty="0"/>
              <a:t> make the model available as a client interface or software API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(https:/github.com/huaying/instagram-crawler).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hyperlink" Target="http://sentistrength.wlv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 Prediction of Instagram Posts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b="1" dirty="0"/>
              <a:t>Team hodor</a:t>
            </a:r>
            <a:endParaRPr lang="en-CA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Ziad chemali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Josh </a:t>
            </a:r>
            <a:r>
              <a:rPr lang="en-CA" dirty="0" err="1"/>
              <a:t>Posyluzny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Patrick Pickard</a:t>
            </a:r>
            <a:endParaRPr lang="en-CA" dirty="0"/>
          </a:p>
        </p:txBody>
      </p:sp>
      <p:pic>
        <p:nvPicPr>
          <p:cNvPr id="1028" name="Picture 4" descr="Made in Kings Heath Instagram Facebook Female Photography - Instagram PNG  logo | Instagram logo, Facebook logo png, Logo facebook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>
            <a:fillRect/>
          </a:stretch>
        </p:blipFill>
        <p:spPr bwMode="auto">
          <a:xfrm>
            <a:off x="8455843" y="3242821"/>
            <a:ext cx="885614" cy="8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457" y="2387018"/>
            <a:ext cx="10916463" cy="1855797"/>
          </a:xfrm>
          <a:prstGeom prst="rect">
            <a:avLst/>
          </a:prstGeom>
        </p:spPr>
      </p:pic>
      <p:cxnSp>
        <p:nvCxnSpPr>
          <p:cNvPr id="40" name="Straight Connector 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Phase One: Data Collection</a:t>
            </a:r>
            <a:endParaRPr lang="en-CA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1: Collect a preliminary list of Instagram users ( min 100 post and normal accounts )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2: use </a:t>
            </a:r>
            <a:r>
              <a:rPr lang="en-CA" sz="1500" dirty="0">
                <a:solidFill>
                  <a:srgbClr val="FFFFFF"/>
                </a:solidFill>
                <a:hlinkClick r:id="rId1"/>
              </a:rPr>
              <a:t>open-source crawler </a:t>
            </a:r>
            <a:r>
              <a:rPr lang="en-CA" sz="1500" dirty="0">
                <a:solidFill>
                  <a:srgbClr val="FFFFFF"/>
                </a:solidFill>
              </a:rPr>
              <a:t>to extract the posts of the Instagram users without using an API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3: extract result to json file</a:t>
            </a:r>
            <a:endParaRPr lang="en-CA" sz="15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85021"/>
            <a:ext cx="6798082" cy="3687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Phase Two: Feature Engineering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Sentimental score for caption (</a:t>
            </a:r>
            <a:r>
              <a:rPr lang="en-CA" dirty="0">
                <a:hlinkClick r:id="rId1"/>
              </a:rPr>
              <a:t>link</a:t>
            </a:r>
            <a:r>
              <a:rPr lang="en-CA" dirty="0"/>
              <a:t>)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hashtags used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tagged in </a:t>
            </a:r>
            <a:r>
              <a:rPr lang="en-CA" dirty="0" err="1"/>
              <a:t>apost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Emoji used </a:t>
            </a:r>
            <a:endParaRPr lang="en-CA" dirty="0"/>
          </a:p>
        </p:txBody>
      </p:sp>
      <p:pic>
        <p:nvPicPr>
          <p:cNvPr id="5" name="Picture 2" descr="Automated Feature Engineering | Feature Tools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2"/>
          <a:stretch>
            <a:fillRect/>
          </a:stretch>
        </p:blipFill>
        <p:spPr bwMode="auto">
          <a:xfrm>
            <a:off x="5021410" y="1116787"/>
            <a:ext cx="5888060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Phase Three: Model Training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Supervised Learning 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Ensemble: Gradient Boosting and Random Forest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GridSearch</a:t>
            </a:r>
            <a:r>
              <a:rPr lang="en-US" dirty="0"/>
              <a:t> to find optimal hyperparameter </a:t>
            </a:r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Machine Learning Types #2. Supervised Learning | by Rajesh Khadka | Towards 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9535"/>
            <a:ext cx="6492875" cy="46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</vt:lpstr>
      <vt:lpstr>Popularity Prediction of Instagram Posts</vt:lpstr>
      <vt:lpstr>Project process</vt:lpstr>
      <vt:lpstr>Phase One: Data Collection</vt:lpstr>
      <vt:lpstr>Phase Two: Feature Engineering</vt:lpstr>
      <vt:lpstr>Phase Three: Model Training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of Instagram Posts</dc:title>
  <dc:creator>ziad chemali</dc:creator>
  <cp:lastModifiedBy>Pozzy</cp:lastModifiedBy>
  <cp:revision>2</cp:revision>
  <dcterms:created xsi:type="dcterms:W3CDTF">2020-10-13T07:03:00Z</dcterms:created>
  <dcterms:modified xsi:type="dcterms:W3CDTF">2020-10-14T03:55:26Z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