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58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>
        <p:scale>
          <a:sx n="83" d="100"/>
          <a:sy n="83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545-849D-4CBE-804B-3003394E1E5A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Proposed method , to generate a model that predicts Instagram popularity </a:t>
            </a:r>
            <a:endParaRPr lang="en-CA" dirty="0"/>
          </a:p>
          <a:p>
            <a:endParaRPr lang="en-CA" dirty="0"/>
          </a:p>
          <a:p>
            <a:r>
              <a:rPr lang="en-CA" dirty="0"/>
              <a:t>Step1: is to collect the data</a:t>
            </a:r>
            <a:endParaRPr lang="en-CA" dirty="0"/>
          </a:p>
          <a:p>
            <a:r>
              <a:rPr lang="en-CA" dirty="0"/>
              <a:t>Step2: Apply feature engineering </a:t>
            </a:r>
            <a:endParaRPr lang="en-CA" dirty="0"/>
          </a:p>
          <a:p>
            <a:r>
              <a:rPr lang="en-CA" dirty="0"/>
              <a:t>Step3: supervised Random forest or Gradient Boosting, </a:t>
            </a:r>
            <a:r>
              <a:rPr lang="en-CA" b="1" dirty="0"/>
              <a:t>Note: </a:t>
            </a:r>
            <a:r>
              <a:rPr lang="en-CA" dirty="0"/>
              <a:t>Our Target vector is generated based the num of likes compared to Likes moving average per account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First step </a:t>
            </a:r>
            <a:r>
              <a:rPr lang="en-CA" dirty="0"/>
              <a:t>was to load JSON Files into spark </a:t>
            </a:r>
            <a:r>
              <a:rPr lang="en-CA" dirty="0" err="1"/>
              <a:t>Datafram</a:t>
            </a:r>
            <a:r>
              <a:rPr lang="en-CA" dirty="0"/>
              <a:t> , explode and use SQL query to select fields of </a:t>
            </a:r>
            <a:r>
              <a:rPr lang="en-CA" dirty="0" err="1"/>
              <a:t>user,is_video,num_followe,timestamp</a:t>
            </a:r>
            <a:endParaRPr lang="en-CA" dirty="0"/>
          </a:p>
          <a:p>
            <a:endParaRPr lang="en-CA" b="1" dirty="0"/>
          </a:p>
          <a:p>
            <a:r>
              <a:rPr lang="en-CA" b="1" dirty="0" err="1"/>
              <a:t>AverageLikes</a:t>
            </a:r>
            <a:r>
              <a:rPr lang="en-CA" b="1" dirty="0"/>
              <a:t>: </a:t>
            </a:r>
            <a:r>
              <a:rPr lang="en-CA" b="0" dirty="0"/>
              <a:t>We used Window to partition by author and rows between (-K,0)</a:t>
            </a:r>
            <a:endParaRPr lang="en-CA" b="0" dirty="0"/>
          </a:p>
          <a:p>
            <a:r>
              <a:rPr lang="en-CA" b="0" dirty="0"/>
              <a:t>	Then create a column that calculates the avg of Like column over the window</a:t>
            </a:r>
            <a:endParaRPr lang="en-CA" b="0" dirty="0"/>
          </a:p>
          <a:p>
            <a:r>
              <a:rPr lang="en-CA" b="1" dirty="0" err="1"/>
              <a:t>TimeFeatures</a:t>
            </a:r>
            <a:r>
              <a:rPr lang="en-CA" b="1" dirty="0"/>
              <a:t>: </a:t>
            </a:r>
            <a:r>
              <a:rPr lang="en-CA" b="0" dirty="0"/>
              <a:t>Since </a:t>
            </a:r>
            <a:r>
              <a:rPr lang="en-CA" b="0" dirty="0" err="1"/>
              <a:t>TimeStamp</a:t>
            </a:r>
            <a:r>
              <a:rPr lang="en-CA" b="0" dirty="0"/>
              <a:t> column is of type timestamp we used </a:t>
            </a:r>
            <a:r>
              <a:rPr lang="en-CA" b="0" dirty="0" err="1"/>
              <a:t>sql</a:t>
            </a:r>
            <a:r>
              <a:rPr lang="en-CA" b="0" dirty="0"/>
              <a:t> function to extract </a:t>
            </a:r>
            <a:r>
              <a:rPr lang="en-CA" b="0" dirty="0" err="1"/>
              <a:t>time,month,day,year</a:t>
            </a:r>
            <a:r>
              <a:rPr lang="en-CA" b="0" dirty="0"/>
              <a:t> from timestamp</a:t>
            </a:r>
            <a:endParaRPr lang="en-CA" b="0" dirty="0"/>
          </a:p>
          <a:p>
            <a:r>
              <a:rPr lang="en-CA" b="0" dirty="0"/>
              <a:t> </a:t>
            </a:r>
            <a:r>
              <a:rPr lang="en-CA" b="1" dirty="0" err="1"/>
              <a:t>Prev</a:t>
            </a:r>
            <a:r>
              <a:rPr lang="en-CA" b="1" dirty="0"/>
              <a:t> Post likes num: </a:t>
            </a:r>
            <a:r>
              <a:rPr lang="en-CA" b="0" dirty="0"/>
              <a:t>Added 5 features that has number of likes of </a:t>
            </a:r>
            <a:r>
              <a:rPr lang="en-CA" b="0" dirty="0" err="1"/>
              <a:t>prev</a:t>
            </a:r>
            <a:r>
              <a:rPr lang="en-CA" b="0" dirty="0"/>
              <a:t> post </a:t>
            </a:r>
            <a:r>
              <a:rPr lang="en-CA" b="0" dirty="0" err="1"/>
              <a:t>upto</a:t>
            </a:r>
            <a:r>
              <a:rPr lang="en-CA" b="0" dirty="0"/>
              <a:t> the 5</a:t>
            </a:r>
            <a:r>
              <a:rPr lang="en-CA" b="0" baseline="30000" dirty="0"/>
              <a:t>th</a:t>
            </a:r>
            <a:r>
              <a:rPr lang="en-CA" b="0" dirty="0"/>
              <a:t> recent one, again we used Window to partition by author</a:t>
            </a:r>
            <a:endParaRPr lang="en-CA" b="0" dirty="0"/>
          </a:p>
          <a:p>
            <a:r>
              <a:rPr lang="en-CA" b="1" dirty="0"/>
              <a:t>Counting Words: </a:t>
            </a:r>
            <a:r>
              <a:rPr lang="en-CA" b="0" dirty="0"/>
              <a:t> split by space, and remove any hashtags/tagged users/emojis/ </a:t>
            </a:r>
            <a:r>
              <a:rPr lang="en-CA" b="0" dirty="0" err="1"/>
              <a:t>stopwords</a:t>
            </a:r>
            <a:endParaRPr lang="en-CA" b="0" dirty="0"/>
          </a:p>
          <a:p>
            <a:r>
              <a:rPr lang="en-CA" b="1" dirty="0"/>
              <a:t>Hashtag: </a:t>
            </a:r>
            <a:r>
              <a:rPr lang="en-CA" b="0" dirty="0"/>
              <a:t>Use re to filter for # and return a list of the </a:t>
            </a:r>
            <a:r>
              <a:rPr lang="en-CA" b="0" dirty="0" err="1"/>
              <a:t>hastag</a:t>
            </a:r>
            <a:r>
              <a:rPr lang="en-CA" b="0" dirty="0"/>
              <a:t> words</a:t>
            </a:r>
            <a:endParaRPr lang="en-CA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b="1" dirty="0"/>
              <a:t>Tagged People: </a:t>
            </a:r>
            <a:r>
              <a:rPr lang="en-CA" b="0" dirty="0"/>
              <a:t>Use re to filter for @ and return a list of the tagged users</a:t>
            </a:r>
            <a:endParaRPr lang="en-CA" b="0" dirty="0"/>
          </a:p>
          <a:p>
            <a:r>
              <a:rPr lang="en-CA" b="1" dirty="0"/>
              <a:t>Sentiment :</a:t>
            </a:r>
            <a:r>
              <a:rPr lang="en-CA" b="0" dirty="0"/>
              <a:t>In the paper they user SentiStrength, however </a:t>
            </a:r>
            <a:r>
              <a:rPr lang="en-CA" b="0" dirty="0" err="1"/>
              <a:t>inorder</a:t>
            </a:r>
            <a:r>
              <a:rPr lang="en-CA" b="0" dirty="0"/>
              <a:t> to </a:t>
            </a:r>
            <a:r>
              <a:rPr lang="en-CA" b="0" dirty="0" err="1"/>
              <a:t>implemt</a:t>
            </a:r>
            <a:r>
              <a:rPr lang="en-CA" b="0" dirty="0"/>
              <a:t> it in our project we needed the jar file and its not free, instead we chose to use </a:t>
            </a:r>
            <a:r>
              <a:rPr lang="en-CA" b="0" dirty="0" err="1"/>
              <a:t>nltk</a:t>
            </a:r>
            <a:r>
              <a:rPr lang="en-CA" b="0" dirty="0"/>
              <a:t> pretrained '</a:t>
            </a:r>
            <a:r>
              <a:rPr lang="en-CA" b="0" dirty="0" err="1"/>
              <a:t>vader_lexicon</a:t>
            </a:r>
            <a:r>
              <a:rPr lang="en-CA" b="0" dirty="0"/>
              <a:t>’ model</a:t>
            </a:r>
            <a:endParaRPr lang="en-CA" b="0" dirty="0"/>
          </a:p>
          <a:p>
            <a:r>
              <a:rPr lang="en-CA" b="1" dirty="0"/>
              <a:t>Emoji Features: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/>
              </a:rPr>
              <a:t>happiness, love, sadness, travel, food, pet, angry, music, party and sport</a:t>
            </a:r>
            <a:endParaRPr lang="en-US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First 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:we created a list of all emojis that relate to each feature example smile emoji is included in happy list </a:t>
            </a:r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Second: 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Find if each caption has any of the emojis in the lists</a:t>
            </a:r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dirty="0"/>
          </a:p>
          <a:p>
            <a:r>
              <a:rPr lang="en-CA" b="1" dirty="0"/>
              <a:t>Hashtags features: </a:t>
            </a:r>
            <a:endParaRPr lang="en-CA" b="1" dirty="0"/>
          </a:p>
          <a:p>
            <a:r>
              <a:rPr lang="en-CA" b="1" dirty="0"/>
              <a:t>Step1:</a:t>
            </a:r>
            <a:r>
              <a:rPr lang="en-CA" b="0" dirty="0"/>
              <a:t>Use </a:t>
            </a:r>
            <a:r>
              <a:rPr lang="en-CA" b="0" dirty="0" err="1"/>
              <a:t>rdd</a:t>
            </a:r>
            <a:r>
              <a:rPr lang="en-CA" b="0" dirty="0"/>
              <a:t> to transform caption text to list of </a:t>
            </a:r>
            <a:r>
              <a:rPr lang="en-CA" b="0" dirty="0" err="1"/>
              <a:t>hastags</a:t>
            </a:r>
            <a:endParaRPr lang="en-CA" b="0" dirty="0"/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The use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flatMap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and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reduceByKey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to create a frequency for each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hastag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used</a:t>
            </a:r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Sort and extract the most/least used hashtags</a:t>
            </a:r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Step2: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Check each caption again if it contains any of the 5most/least hashtags</a:t>
            </a:r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Target Vectors are binary popular or nit  based on the </a:t>
            </a:r>
            <a:r>
              <a:rPr lang="en-CA" b="1" i="0" dirty="0" err="1">
                <a:solidFill>
                  <a:srgbClr val="333333"/>
                </a:solidFill>
                <a:effectLst/>
                <a:latin typeface="Source Code Pro"/>
              </a:rPr>
              <a:t>eqn</a:t>
            </a:r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 in paper:</a:t>
            </a:r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Also they used different combinations of K and delta to calculate the target vector</a:t>
            </a:r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We have 12 possible target vectors  which we have to create a machine leaning model for each</a:t>
            </a:r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dirty="0"/>
              <a:t>The extracted data had 7 columns after doing feature engineering the final </a:t>
            </a:r>
            <a:r>
              <a:rPr lang="en-CA" dirty="0" err="1"/>
              <a:t>datafram</a:t>
            </a:r>
            <a:r>
              <a:rPr lang="en-CA" dirty="0"/>
              <a:t> contained 58 columns</a:t>
            </a:r>
            <a:endParaRPr lang="en-CA" dirty="0"/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err="1"/>
              <a:t>Todo</a:t>
            </a:r>
            <a:r>
              <a:rPr lang="en-CA" b="1" dirty="0"/>
              <a:t>: Josh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F79E7-532D-46CD-B488-FBA56CE589D7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F85BC-B707-4604-A0CE-30EE8C8682D9}" type="slidenum">
              <a:rPr lang="en-CA" smtClean="0"/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8.xml"/><Relationship Id="rId10" Type="http://schemas.openxmlformats.org/officeDocument/2006/relationships/hyperlink" Target="https://community.cloud.databricks.com/?o=506476747668026#notebook/3752610390424296/dashboard/881230916141094/present" TargetMode="Externa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 Prediction of Instagram Posts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sz="4000" b="1" dirty="0"/>
              <a:t>Team hodor</a:t>
            </a:r>
            <a:endParaRPr lang="en-CA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Ziad chemali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Josh </a:t>
            </a:r>
            <a:r>
              <a:rPr lang="en-CA" dirty="0" err="1"/>
              <a:t>Posyluzny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Patrick Pickard</a:t>
            </a:r>
            <a:endParaRPr lang="en-CA" dirty="0"/>
          </a:p>
        </p:txBody>
      </p:sp>
      <p:pic>
        <p:nvPicPr>
          <p:cNvPr id="1028" name="Picture 4" descr="Made in Kings Heath Instagram Facebook Female Photography - Instagram PNG  logo | Instagram logo, Facebook logo png, Logo facebook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>
            <a:fillRect/>
          </a:stretch>
        </p:blipFill>
        <p:spPr bwMode="auto">
          <a:xfrm>
            <a:off x="8455843" y="3242821"/>
            <a:ext cx="885614" cy="8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457" y="2387018"/>
            <a:ext cx="10916463" cy="1855797"/>
          </a:xfrm>
          <a:prstGeom prst="rect">
            <a:avLst/>
          </a:prstGeom>
        </p:spPr>
      </p:pic>
      <p:cxnSp>
        <p:nvCxnSpPr>
          <p:cNvPr id="40" name="Straight Connector 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Collection</a:t>
            </a:r>
            <a:endParaRPr lang="en-CA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Instagram scraper was used to collect all fields required for dataset extension. (https://github.com/arc298/instagram-scraper)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1000 datapoints were extracted (100 posts per user)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Users had less than 25,000 followers, were public, and had &gt; 100 posts.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JSON files for each post held metadata (only metadata was returned)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Files were parsed for required data</a:t>
            </a:r>
            <a:endParaRPr lang="en-CA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5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82" y="80071"/>
            <a:ext cx="6798082" cy="3687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44" y="3848100"/>
            <a:ext cx="6687306" cy="270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90" y="297010"/>
            <a:ext cx="3084844" cy="1584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Phase Two: Feature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1967280"/>
            <a:ext cx="3084844" cy="4022039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Step1: loading JSON to spark </a:t>
            </a:r>
            <a:r>
              <a:rPr lang="en-CA" dirty="0" err="1"/>
              <a:t>DataFrame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Step2: </a:t>
            </a:r>
            <a:r>
              <a:rPr lang="en-CA" dirty="0" err="1"/>
              <a:t>AverageLikes</a:t>
            </a:r>
            <a:r>
              <a:rPr lang="en-CA" dirty="0"/>
              <a:t> Features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Step3: </a:t>
            </a:r>
            <a:r>
              <a:rPr lang="en-CA" dirty="0" err="1"/>
              <a:t>TimeFeatures</a:t>
            </a:r>
            <a:r>
              <a:rPr lang="en-CA" dirty="0"/>
              <a:t>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Step4: Number of Likes of </a:t>
            </a:r>
            <a:r>
              <a:rPr lang="en-CA" dirty="0" err="1"/>
              <a:t>Prev</a:t>
            </a:r>
            <a:r>
              <a:rPr lang="en-CA" dirty="0"/>
              <a:t> Posts up to the 5</a:t>
            </a:r>
            <a:r>
              <a:rPr lang="en-CA" baseline="30000" dirty="0"/>
              <a:t>th</a:t>
            </a:r>
            <a:r>
              <a:rPr lang="en-CA" dirty="0"/>
              <a:t> recent post from K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Step5: </a:t>
            </a:r>
            <a:r>
              <a:rPr lang="en-CA" dirty="0" err="1"/>
              <a:t>TextRelated</a:t>
            </a:r>
            <a:r>
              <a:rPr lang="en-CA" dirty="0"/>
              <a:t> Features number of words, number of users tagged, number of hashtags, sentiment score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6: 10 categories of emoji , binary 1 or 0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7: 5 features of most used hashtags 5 features of least used hashtags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8: Target Vectors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210" y="1061528"/>
            <a:ext cx="923925" cy="590550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>
          <a:xfrm>
            <a:off x="4985525" y="1036207"/>
            <a:ext cx="1024328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53" y="359035"/>
            <a:ext cx="5933209" cy="2535443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5400000">
            <a:off x="7444027" y="4021037"/>
            <a:ext cx="2424541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4" descr="Datetime Icon Free Download Clock Packs Date Time Icons - Time And Date Png,  Transparent Png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70" y="3299760"/>
            <a:ext cx="315861" cy="3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ordCounter - Count Words &amp; Correct Writi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51" y="3069816"/>
            <a:ext cx="1078065" cy="71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ashtags Not Working? Here's 10 Reasons Why and How to Fix Th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77" y="4099174"/>
            <a:ext cx="1293587" cy="7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Sentiment Analysis: Types, Tools, and Use Cases - Data Science Centr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97" y="3916347"/>
            <a:ext cx="1382433" cy="10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😋 Get Emoji — All Emojis to ✂️ Copy and 📋 Paste 👌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299" y="3037054"/>
            <a:ext cx="1099681" cy="9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7 Ways to Get More Likes on Your Instagram Ads | WordStr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77" y="3142138"/>
            <a:ext cx="786253" cy="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775200" y="5558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10"/>
              </a:rPr>
              <a:t>Link to Data Frame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Phase Three: Model Training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 fontScale="70000"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Data: bin the Time column, encode the is_video and Season columns, drop extraneous columns to form Feature Matrices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Vectors: Column titles are in the format of PC_X_Y, where X is the delta value, and Y is the amount of previous posts taken into account 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Each feature matrix has 4 target vectors</a:t>
            </a:r>
            <a:endParaRPr lang="en-US" dirty="0">
              <a:sym typeface="+mn-ea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Models: XGBoost and Random Forest Models</a:t>
            </a:r>
            <a:endParaRPr lang="en-US" dirty="0">
              <a:sym typeface="+mn-ea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Run basic Monte Carlo cross-validation to find baseline scores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Use </a:t>
            </a:r>
            <a:r>
              <a:rPr lang="en-US" dirty="0" err="1">
                <a:sym typeface="+mn-ea"/>
              </a:rPr>
              <a:t>GridSearch</a:t>
            </a:r>
            <a:r>
              <a:rPr lang="en-US" dirty="0">
                <a:sym typeface="+mn-ea"/>
              </a:rPr>
              <a:t> to find optimal hyperparameters for each model and optimize</a:t>
            </a:r>
            <a:endParaRPr lang="en-US" dirty="0">
              <a:sym typeface="+mn-ea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Find further models to train and test</a:t>
            </a:r>
            <a:endParaRPr lang="en-US" dirty="0">
              <a:sym typeface="+mn-ea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</a:pPr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4210685" y="619125"/>
            <a:ext cx="18522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Feature Matrices: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1040765"/>
            <a:ext cx="7353300" cy="105537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7158355" y="1040765"/>
            <a:ext cx="119761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10685" y="2611120"/>
            <a:ext cx="14960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/>
              <a:t>Target Vectors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85" y="3049270"/>
            <a:ext cx="3529330" cy="184658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210685" y="3049270"/>
            <a:ext cx="1166495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376545" y="3049905"/>
            <a:ext cx="1167765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544310" y="3049905"/>
            <a:ext cx="1195070" cy="18472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95" y="3049905"/>
            <a:ext cx="3433445" cy="23469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960995" y="2611755"/>
            <a:ext cx="157035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/>
              <a:t>Model Training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Presentation</Application>
  <PresentationFormat>Widescreen</PresentationFormat>
  <Paragraphs>63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Source Code Pro</vt:lpstr>
      <vt:lpstr>Segoe Print</vt:lpstr>
      <vt:lpstr>Calibri Light</vt:lpstr>
      <vt:lpstr>Microsoft YaHei</vt:lpstr>
      <vt:lpstr>Arial Unicode MS</vt:lpstr>
      <vt:lpstr>Retrospect</vt:lpstr>
      <vt:lpstr>Popularity Prediction of Instagram Posts</vt:lpstr>
      <vt:lpstr>Project process</vt:lpstr>
      <vt:lpstr>Data Collection</vt:lpstr>
      <vt:lpstr>Phase Two: Feature Engineering</vt:lpstr>
      <vt:lpstr>Phase Three: Model Training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of Instagram Posts</dc:title>
  <dc:creator>ziad chemali</dc:creator>
  <cp:lastModifiedBy>Pozzy</cp:lastModifiedBy>
  <cp:revision>24</cp:revision>
  <dcterms:created xsi:type="dcterms:W3CDTF">2020-10-13T07:03:00Z</dcterms:created>
  <dcterms:modified xsi:type="dcterms:W3CDTF">2020-11-20T16:57:46Z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