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9" r:id="rId3"/>
    <p:sldId id="266" r:id="rId4"/>
    <p:sldId id="268" r:id="rId5"/>
    <p:sldId id="267" r:id="rId6"/>
    <p:sldId id="269" r:id="rId7"/>
    <p:sldId id="270" r:id="rId8"/>
    <p:sldId id="275" r:id="rId9"/>
    <p:sldId id="274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84" autoAdjust="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C1545-849D-4CBE-804B-3003394E1E5A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B153-2A8D-4FF8-9287-9B2A4615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61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have collected the data, compiled it, labeled it, processed it, and generated features in the earlier presentations.</a:t>
            </a:r>
          </a:p>
          <a:p>
            <a:endParaRPr lang="en-CA" dirty="0"/>
          </a:p>
          <a:p>
            <a:r>
              <a:rPr lang="en-CA" dirty="0"/>
              <a:t>We have now trained and evaluated our models on this dataset we have obtained and generated.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5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Briefly mention this in passing, just to highlight our multiple target vectors (10 – 15 sec explanation)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dirty="0"/>
              <a:t>Skim next slides to show that number of models ran on target vectors, and the metric types computed for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38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for our last 10 post avg.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73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for our last 30 post avg.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50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for our last 50 post avg.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967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better than </a:t>
            </a:r>
            <a:r>
              <a:rPr lang="en-CA" dirty="0" err="1"/>
              <a:t>RandomForest</a:t>
            </a:r>
            <a:r>
              <a:rPr lang="en-CA" dirty="0"/>
              <a:t>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36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Small detail of Joshes issues on running these models.</a:t>
            </a:r>
          </a:p>
          <a:p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Could be improved by : Clusters remaining open to run models for longer periods (would allow us to check edge cases and fine tune parameters). </a:t>
            </a:r>
          </a:p>
          <a:p>
            <a:pPr marL="0" indent="0">
              <a:buFontTx/>
              <a:buNone/>
            </a:pPr>
            <a:r>
              <a:rPr lang="en-CA" dirty="0"/>
              <a:t>Scrape larger number of posts from profiles to see if even larger rolling averages of previous posts improved scores. </a:t>
            </a:r>
          </a:p>
          <a:p>
            <a:pPr marL="0" indent="0">
              <a:buFontTx/>
              <a:buNone/>
            </a:pPr>
            <a:r>
              <a:rPr lang="en-CA" dirty="0"/>
              <a:t>Could see if this holds true for “</a:t>
            </a:r>
            <a:r>
              <a:rPr lang="en-CA" i="1" dirty="0"/>
              <a:t>non-ordinary”</a:t>
            </a:r>
            <a:r>
              <a:rPr lang="en-CA" i="0" dirty="0"/>
              <a:t> users. </a:t>
            </a:r>
          </a:p>
          <a:p>
            <a:pPr marL="0" indent="0">
              <a:buFontTx/>
              <a:buNone/>
            </a:pPr>
            <a:r>
              <a:rPr lang="en-CA" i="0" dirty="0"/>
              <a:t>New features scraped from profiles could be considered.</a:t>
            </a:r>
            <a:endParaRPr lang="en-CA" dirty="0"/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20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FOR POINT 2: </a:t>
            </a:r>
            <a:r>
              <a:rPr lang="en-CA" dirty="0"/>
              <a:t>For lower previous posts considered (previous 10 vs previous 50 posts average). Still large decrease at larger posts numbers considered but lesser in magnitude as post count goes up.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14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2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96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7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22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7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35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2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2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66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37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6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4F79E7-532D-46CD-B488-FBA56CE589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5.xml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6.xml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581E-8104-489E-AD69-26735FA26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Popularity Prediction of Instagram Posts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7131A-2E3F-4653-B3A6-2AF6A21FD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CA" sz="4000" b="1" dirty="0"/>
              <a:t>Team hodor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Ziad chemali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Josh </a:t>
            </a:r>
            <a:r>
              <a:rPr lang="en-CA" dirty="0" err="1"/>
              <a:t>Posyluzny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Patrick Pickard</a:t>
            </a:r>
          </a:p>
        </p:txBody>
      </p:sp>
      <p:pic>
        <p:nvPicPr>
          <p:cNvPr id="1028" name="Picture 4" descr="Made in Kings Heath Instagram Facebook Female Photography - Instagram PNG  logo | Instagram logo, Facebook logo png, Logo facebook">
            <a:extLst>
              <a:ext uri="{FF2B5EF4-FFF2-40B4-BE49-F238E27FC236}">
                <a16:creationId xmlns:a16="http://schemas.microsoft.com/office/drawing/2014/main" id="{D4FC2B56-6E61-4FB1-B55F-E8175CBAD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r="13535" b="3915"/>
          <a:stretch/>
        </p:blipFill>
        <p:spPr bwMode="auto">
          <a:xfrm>
            <a:off x="8455843" y="3242821"/>
            <a:ext cx="885614" cy="8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5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03C4-5F70-405C-A356-E64540F6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constraints on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B12-C43B-48F8-B38A-81F00B42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CA" dirty="0"/>
              <a:t>Cluster lifetime was an issue when </a:t>
            </a:r>
            <a:r>
              <a:rPr lang="en-CA" dirty="0" err="1"/>
              <a:t>GridSearchCV</a:t>
            </a:r>
            <a:r>
              <a:rPr lang="en-CA" dirty="0"/>
              <a:t> was ran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4 Target vectors with 4 different thresholds forces many iterations</a:t>
            </a:r>
          </a:p>
          <a:p>
            <a:pPr marL="0" indent="0">
              <a:buNone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err="1"/>
              <a:t>GridSearch</a:t>
            </a:r>
            <a:r>
              <a:rPr lang="en-CA" dirty="0"/>
              <a:t> optimal parameters returned were edge cased occasionally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52367-7F04-4728-BE76-3D9356724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07" y="1086407"/>
            <a:ext cx="2676642" cy="870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7A4A6-4C39-45C5-94EA-48F00DC88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70" y="4250752"/>
            <a:ext cx="4305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4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505-8E4C-45AC-BE6E-79E00B9D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FC4C-6CA5-468B-9BCA-7701976B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492240" cy="594806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- The more previous posts are considered in classifying the target vector, the more accurate the model is. This agrees with paper results.</a:t>
            </a:r>
          </a:p>
          <a:p>
            <a:endParaRPr lang="en-CA" dirty="0"/>
          </a:p>
          <a:p>
            <a:r>
              <a:rPr lang="en-CA" dirty="0"/>
              <a:t>- The higher the threshold required for a post to be considered popular (ie, 15% vs 5% more likes), Accuracy </a:t>
            </a:r>
            <a:r>
              <a:rPr lang="en-CA" b="1" i="1" dirty="0"/>
              <a:t>increases, </a:t>
            </a:r>
            <a:r>
              <a:rPr lang="en-CA" dirty="0"/>
              <a:t>Balanced accuracy </a:t>
            </a:r>
            <a:r>
              <a:rPr lang="en-CA" b="1" i="1" dirty="0"/>
              <a:t>decreases, </a:t>
            </a:r>
            <a:r>
              <a:rPr lang="en-CA" dirty="0"/>
              <a:t>F1 score </a:t>
            </a:r>
            <a:r>
              <a:rPr lang="en-CA" b="1" i="1" dirty="0"/>
              <a:t>decreases.</a:t>
            </a:r>
            <a:r>
              <a:rPr lang="en-CA" dirty="0"/>
              <a:t> This agrees with the paper results.</a:t>
            </a:r>
          </a:p>
          <a:p>
            <a:r>
              <a:rPr lang="en-CA" dirty="0"/>
              <a:t>- </a:t>
            </a:r>
            <a:r>
              <a:rPr lang="en-CA" dirty="0" err="1"/>
              <a:t>XGBoost</a:t>
            </a:r>
            <a:r>
              <a:rPr lang="en-CA" dirty="0"/>
              <a:t> model always </a:t>
            </a:r>
            <a:r>
              <a:rPr lang="en-CA" b="1" i="1" dirty="0"/>
              <a:t>outperformed </a:t>
            </a:r>
            <a:r>
              <a:rPr lang="en-CA" dirty="0"/>
              <a:t>the Random Forest model.</a:t>
            </a:r>
          </a:p>
          <a:p>
            <a:endParaRPr lang="en-CA" dirty="0"/>
          </a:p>
          <a:p>
            <a:r>
              <a:rPr lang="en-CA" dirty="0"/>
              <a:t>- Our models on the </a:t>
            </a:r>
            <a:r>
              <a:rPr lang="en-CA" b="1" i="1" dirty="0"/>
              <a:t>extended</a:t>
            </a:r>
            <a:r>
              <a:rPr lang="en-CA" dirty="0"/>
              <a:t> dataset </a:t>
            </a:r>
            <a:r>
              <a:rPr lang="en-CA" b="1" i="1" dirty="0"/>
              <a:t>outperformed</a:t>
            </a:r>
            <a:r>
              <a:rPr lang="en-CA" dirty="0"/>
              <a:t> the papers reported results.</a:t>
            </a:r>
          </a:p>
          <a:p>
            <a:endParaRPr lang="en-CA" dirty="0"/>
          </a:p>
          <a:p>
            <a:r>
              <a:rPr lang="en-CA" dirty="0"/>
              <a:t>- Our extra model not used by the original paper (</a:t>
            </a:r>
            <a:r>
              <a:rPr lang="en-CA" dirty="0" err="1"/>
              <a:t>LGBoost</a:t>
            </a:r>
            <a:r>
              <a:rPr lang="en-CA" dirty="0"/>
              <a:t>) performed </a:t>
            </a:r>
            <a:r>
              <a:rPr lang="en-CA" b="1" i="1" dirty="0"/>
              <a:t>comparably</a:t>
            </a:r>
            <a:r>
              <a:rPr lang="en-CA" dirty="0"/>
              <a:t> with the </a:t>
            </a:r>
            <a:r>
              <a:rPr lang="en-CA" dirty="0" err="1"/>
              <a:t>XGBoost</a:t>
            </a:r>
            <a:r>
              <a:rPr lang="en-CA" dirty="0"/>
              <a:t> model, and </a:t>
            </a:r>
            <a:r>
              <a:rPr lang="en-CA" b="1" i="1" dirty="0"/>
              <a:t>outperformed</a:t>
            </a:r>
            <a:r>
              <a:rPr lang="en-CA" dirty="0"/>
              <a:t> the </a:t>
            </a:r>
            <a:r>
              <a:rPr lang="en-CA" dirty="0" err="1"/>
              <a:t>RandomForest</a:t>
            </a:r>
            <a:r>
              <a:rPr lang="en-CA" dirty="0"/>
              <a:t> model.</a:t>
            </a:r>
          </a:p>
          <a:p>
            <a:endParaRPr lang="en-CA" dirty="0"/>
          </a:p>
        </p:txBody>
      </p:sp>
      <p:pic>
        <p:nvPicPr>
          <p:cNvPr id="7" name="Picture 4" descr="Made in Kings Heath Instagram Facebook Female Photography - Instagram PNG  logo | Instagram logo, Facebook logo png, Logo facebook">
            <a:extLst>
              <a:ext uri="{FF2B5EF4-FFF2-40B4-BE49-F238E27FC236}">
                <a16:creationId xmlns:a16="http://schemas.microsoft.com/office/drawing/2014/main" id="{09DC2264-63C3-4403-99F2-D2B4ECE4F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r="13535" b="3915"/>
          <a:stretch/>
        </p:blipFill>
        <p:spPr bwMode="auto">
          <a:xfrm>
            <a:off x="457200" y="3429000"/>
            <a:ext cx="2862397" cy="26812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3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3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DA037-454B-4273-8E5C-704B8A7F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65BCEA-8B97-4ED0-921E-69299787C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2387018"/>
            <a:ext cx="10916463" cy="185579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07FA70-0F6A-4FC3-A6F1-56854963E87B}"/>
              </a:ext>
            </a:extLst>
          </p:cNvPr>
          <p:cNvSpPr/>
          <p:nvPr/>
        </p:nvSpPr>
        <p:spPr>
          <a:xfrm>
            <a:off x="6350361" y="1808198"/>
            <a:ext cx="4886325" cy="2588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8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Phase Three: Model Training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Data: bin the Time column, encode the is_video and Season columns, drop extraneous columns to form Feature Matrices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Vectors: Column titles are in the format of PC_X_Y, where X is the delta value, and Y is the amount of previous posts taken into account 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Each feature matrix has 4 target vectors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Models: XGBoost and Random Forest Models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Run basic Monte Carlo cross-validation to find baseline scores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Use </a:t>
            </a:r>
            <a:r>
              <a:rPr lang="en-US" dirty="0" err="1">
                <a:sym typeface="+mn-ea"/>
              </a:rPr>
              <a:t>GridSearch</a:t>
            </a:r>
            <a:r>
              <a:rPr lang="en-US" dirty="0">
                <a:sym typeface="+mn-ea"/>
              </a:rPr>
              <a:t> to find optimal hyperparameters for each model and optimize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Font typeface="Calibri" panose="020F0502020204030204" pitchFamily="34" charset="0"/>
            </a:pPr>
            <a:endParaRPr lang="en-US" dirty="0"/>
          </a:p>
        </p:txBody>
      </p:sp>
      <p:sp>
        <p:nvSpPr>
          <p:cNvPr id="12" name="Text Box 11"/>
          <p:cNvSpPr txBox="1"/>
          <p:nvPr/>
        </p:nvSpPr>
        <p:spPr>
          <a:xfrm>
            <a:off x="4210685" y="619125"/>
            <a:ext cx="18522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Feature Matrices: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85" y="1040765"/>
            <a:ext cx="7353300" cy="1055370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7158355" y="1040765"/>
            <a:ext cx="1197610" cy="1066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210685" y="2611120"/>
            <a:ext cx="14960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Target Vectors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85" y="3049270"/>
            <a:ext cx="3529330" cy="184658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4210685" y="3049270"/>
            <a:ext cx="1166495" cy="184721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376545" y="3049905"/>
            <a:ext cx="1167765" cy="184721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544310" y="3049905"/>
            <a:ext cx="1195070" cy="184721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995" y="3049905"/>
            <a:ext cx="3433445" cy="234696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960995" y="2611755"/>
            <a:ext cx="157035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Model Training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5F80-1A94-40EB-B0A6-4B12D646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51E49-EFEB-48B8-90FC-485E0D94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CA" dirty="0"/>
              <a:t>Compare papers experimental results (using same metric types) to ours.</a:t>
            </a:r>
          </a:p>
          <a:p>
            <a:pPr marL="285750" indent="-285750">
              <a:buFontTx/>
              <a:buChar char="-"/>
            </a:pPr>
            <a:r>
              <a:rPr lang="en-CA" dirty="0"/>
              <a:t>Accuracy, Balanced Accuracy, and F1 score were used</a:t>
            </a:r>
          </a:p>
          <a:p>
            <a:pPr marL="285750" indent="-285750">
              <a:buFontTx/>
              <a:buChar char="-"/>
            </a:pPr>
            <a:r>
              <a:rPr lang="en-CA" dirty="0"/>
              <a:t>See if our new </a:t>
            </a:r>
            <a:r>
              <a:rPr lang="en-CA" dirty="0" err="1"/>
              <a:t>LGBoost</a:t>
            </a:r>
            <a:r>
              <a:rPr lang="en-CA" dirty="0"/>
              <a:t> model outperforms?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05A8C-B07C-4B63-BCE5-468C10C4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83" y="419425"/>
            <a:ext cx="7631151" cy="50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0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61194B-430A-4AE0-AC7E-7F5DCEF0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96" y="59952"/>
            <a:ext cx="8614510" cy="396090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61A7D4-959D-47B9-AEF9-192E99EAA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2569"/>
              </p:ext>
            </p:extLst>
          </p:nvPr>
        </p:nvGraphicFramePr>
        <p:xfrm>
          <a:off x="1621297" y="4063474"/>
          <a:ext cx="8614509" cy="1140210"/>
        </p:xfrm>
        <a:graphic>
          <a:graphicData uri="http://schemas.openxmlformats.org/drawingml/2006/table">
            <a:tbl>
              <a:tblPr/>
              <a:tblGrid>
                <a:gridCol w="877403">
                  <a:extLst>
                    <a:ext uri="{9D8B030D-6E8A-4147-A177-3AD203B41FA5}">
                      <a16:colId xmlns:a16="http://schemas.microsoft.com/office/drawing/2014/main" val="2724643454"/>
                    </a:ext>
                  </a:extLst>
                </a:gridCol>
                <a:gridCol w="1495574">
                  <a:extLst>
                    <a:ext uri="{9D8B030D-6E8A-4147-A177-3AD203B41FA5}">
                      <a16:colId xmlns:a16="http://schemas.microsoft.com/office/drawing/2014/main" val="2604872177"/>
                    </a:ext>
                  </a:extLst>
                </a:gridCol>
                <a:gridCol w="807610">
                  <a:extLst>
                    <a:ext uri="{9D8B030D-6E8A-4147-A177-3AD203B41FA5}">
                      <a16:colId xmlns:a16="http://schemas.microsoft.com/office/drawing/2014/main" val="3209775248"/>
                    </a:ext>
                  </a:extLst>
                </a:gridCol>
                <a:gridCol w="1365958">
                  <a:extLst>
                    <a:ext uri="{9D8B030D-6E8A-4147-A177-3AD203B41FA5}">
                      <a16:colId xmlns:a16="http://schemas.microsoft.com/office/drawing/2014/main" val="3433734012"/>
                    </a:ext>
                  </a:extLst>
                </a:gridCol>
                <a:gridCol w="1355988">
                  <a:extLst>
                    <a:ext uri="{9D8B030D-6E8A-4147-A177-3AD203B41FA5}">
                      <a16:colId xmlns:a16="http://schemas.microsoft.com/office/drawing/2014/main" val="44805921"/>
                    </a:ext>
                  </a:extLst>
                </a:gridCol>
                <a:gridCol w="1355988">
                  <a:extLst>
                    <a:ext uri="{9D8B030D-6E8A-4147-A177-3AD203B41FA5}">
                      <a16:colId xmlns:a16="http://schemas.microsoft.com/office/drawing/2014/main" val="603196961"/>
                    </a:ext>
                  </a:extLst>
                </a:gridCol>
                <a:gridCol w="1355988">
                  <a:extLst>
                    <a:ext uri="{9D8B030D-6E8A-4147-A177-3AD203B41FA5}">
                      <a16:colId xmlns:a16="http://schemas.microsoft.com/office/drawing/2014/main" val="1337432159"/>
                    </a:ext>
                  </a:extLst>
                </a:gridCol>
              </a:tblGrid>
              <a:tr h="190035">
                <a:tc>
                  <a:txBody>
                    <a:bodyPr/>
                    <a:lstStyle/>
                    <a:p>
                      <a:pPr algn="l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Test Data Results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60233"/>
                  </a:ext>
                </a:extLst>
              </a:tr>
              <a:tr h="190035">
                <a:tc>
                  <a:txBody>
                    <a:bodyPr/>
                    <a:lstStyle/>
                    <a:p>
                      <a:pPr algn="l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96489"/>
                  </a:ext>
                </a:extLst>
              </a:tr>
              <a:tr h="19003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K10D0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56.57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3078"/>
                  </a:ext>
                </a:extLst>
              </a:tr>
              <a:tr h="19003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K10D5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63.63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99892"/>
                  </a:ext>
                </a:extLst>
              </a:tr>
              <a:tr h="19003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K10D10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62.74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545365"/>
                  </a:ext>
                </a:extLst>
              </a:tr>
              <a:tr h="19003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K10D15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63.64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3103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F24822-F419-4E8C-B7D6-10772C25E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28972"/>
              </p:ext>
            </p:extLst>
          </p:nvPr>
        </p:nvGraphicFramePr>
        <p:xfrm>
          <a:off x="1621296" y="5320955"/>
          <a:ext cx="8614510" cy="1104900"/>
        </p:xfrm>
        <a:graphic>
          <a:graphicData uri="http://schemas.openxmlformats.org/drawingml/2006/table">
            <a:tbl>
              <a:tblPr/>
              <a:tblGrid>
                <a:gridCol w="1147347">
                  <a:extLst>
                    <a:ext uri="{9D8B030D-6E8A-4147-A177-3AD203B41FA5}">
                      <a16:colId xmlns:a16="http://schemas.microsoft.com/office/drawing/2014/main" val="4136680923"/>
                    </a:ext>
                  </a:extLst>
                </a:gridCol>
                <a:gridCol w="1410673">
                  <a:extLst>
                    <a:ext uri="{9D8B030D-6E8A-4147-A177-3AD203B41FA5}">
                      <a16:colId xmlns:a16="http://schemas.microsoft.com/office/drawing/2014/main" val="978249681"/>
                    </a:ext>
                  </a:extLst>
                </a:gridCol>
                <a:gridCol w="1297819">
                  <a:extLst>
                    <a:ext uri="{9D8B030D-6E8A-4147-A177-3AD203B41FA5}">
                      <a16:colId xmlns:a16="http://schemas.microsoft.com/office/drawing/2014/main" val="2637293838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3446523690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1673858917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2473375777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19952717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 Test Data Results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2029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3778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K10D0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219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K10D5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59.21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267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K10D10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63.26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764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K10D15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67.34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6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7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C515D-4423-4363-A793-328830200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517" y="69910"/>
            <a:ext cx="8510965" cy="4203708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EF0363E-4FA0-4D0F-935F-E4C196998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118071"/>
              </p:ext>
            </p:extLst>
          </p:nvPr>
        </p:nvGraphicFramePr>
        <p:xfrm>
          <a:off x="1840517" y="4273618"/>
          <a:ext cx="8510964" cy="133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5" imgW="7473814" imgH="1295531" progId="Excel.Sheet.12">
                  <p:embed/>
                </p:oleObj>
              </mc:Choice>
              <mc:Fallback>
                <p:oleObj name="Worksheet" r:id="rId5" imgW="7473814" imgH="12955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0517" y="4273618"/>
                        <a:ext cx="8510964" cy="133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8F6B6D4-B25C-4073-B5EB-8094BCA63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51967"/>
              </p:ext>
            </p:extLst>
          </p:nvPr>
        </p:nvGraphicFramePr>
        <p:xfrm>
          <a:off x="1840518" y="5676840"/>
          <a:ext cx="8510964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Worksheet" r:id="rId7" imgW="7848649" imgH="1111075" progId="Excel.Sheet.12">
                  <p:embed/>
                </p:oleObj>
              </mc:Choice>
              <mc:Fallback>
                <p:oleObj name="Worksheet" r:id="rId7" imgW="7848649" imgH="11110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0518" y="5676840"/>
                        <a:ext cx="8510964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23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8F73B8-9756-42B8-8534-95A79B941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185" y="105877"/>
            <a:ext cx="8327629" cy="4119613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B5A6D7-E5F3-463F-B0E9-2A0D64D2F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390365"/>
              </p:ext>
            </p:extLst>
          </p:nvPr>
        </p:nvGraphicFramePr>
        <p:xfrm>
          <a:off x="1932185" y="4305951"/>
          <a:ext cx="8327628" cy="1238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5" imgW="7473814" imgH="1111075" progId="Excel.Sheet.12">
                  <p:embed/>
                </p:oleObj>
              </mc:Choice>
              <mc:Fallback>
                <p:oleObj name="Worksheet" r:id="rId5" imgW="7473814" imgH="11110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2185" y="4305951"/>
                        <a:ext cx="8327628" cy="1238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617E42-F2B9-4BE1-A09F-E708931E8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2574"/>
              </p:ext>
            </p:extLst>
          </p:nvPr>
        </p:nvGraphicFramePr>
        <p:xfrm>
          <a:off x="1932185" y="5640873"/>
          <a:ext cx="8327628" cy="1179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7" imgW="7848649" imgH="1111075" progId="Excel.Sheet.12">
                  <p:embed/>
                </p:oleObj>
              </mc:Choice>
              <mc:Fallback>
                <p:oleObj name="Worksheet" r:id="rId7" imgW="7848649" imgH="11110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2185" y="5640873"/>
                        <a:ext cx="8327628" cy="1179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6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57A7-2958-4219-A691-E127C374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LGBoost</a:t>
            </a:r>
            <a:r>
              <a:rPr lang="en-CA" dirty="0"/>
              <a:t> – Additional Model Trained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D2AE4-0A46-4318-9B41-56714A2B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09" y="436758"/>
            <a:ext cx="7793722" cy="3769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0E4769-4C55-48F2-BBCF-57B69E429682}"/>
              </a:ext>
            </a:extLst>
          </p:cNvPr>
          <p:cNvSpPr txBox="1"/>
          <p:nvPr/>
        </p:nvSpPr>
        <p:spPr>
          <a:xfrm>
            <a:off x="4348480" y="4612640"/>
            <a:ext cx="753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Performed almost identically to the </a:t>
            </a:r>
            <a:r>
              <a:rPr lang="en-CA" dirty="0" err="1"/>
              <a:t>XGBoost</a:t>
            </a:r>
            <a:r>
              <a:rPr lang="en-CA" dirty="0"/>
              <a:t> model (&lt; ~1% discrepancies in F1 scoring metric)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57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4D58-B3A5-4253-9F8C-827F643F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899-C2F7-460C-AD4D-DB5C2CC6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8566-C698-42FF-92E6-5BEB0EA3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CA" dirty="0"/>
              <a:t>Accuracy, balanced accuracy, F1 score were used to match paper metrics</a:t>
            </a:r>
          </a:p>
          <a:p>
            <a:pPr marL="285750" indent="-285750">
              <a:buFontTx/>
              <a:buChar char="-"/>
            </a:pPr>
            <a:r>
              <a:rPr lang="en-CA" dirty="0"/>
              <a:t>Precision and recall scores were included as per report template requirements.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B329E-AB19-41B1-B9E9-85601F61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83" y="116657"/>
            <a:ext cx="4164700" cy="4070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F5C30-1C48-4306-BD6B-8301B84B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9" y="2533850"/>
            <a:ext cx="4212471" cy="40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4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670</Words>
  <Application>Microsoft Office PowerPoint</Application>
  <PresentationFormat>Widescreen</PresentationFormat>
  <Paragraphs>140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Microsoft Excel Worksheet</vt:lpstr>
      <vt:lpstr>Popularity Prediction of Instagram Posts</vt:lpstr>
      <vt:lpstr>Project process</vt:lpstr>
      <vt:lpstr>Phase Three: Model Training</vt:lpstr>
      <vt:lpstr>Results</vt:lpstr>
      <vt:lpstr>PowerPoint Presentation</vt:lpstr>
      <vt:lpstr>PowerPoint Presentation</vt:lpstr>
      <vt:lpstr>PowerPoint Presentation</vt:lpstr>
      <vt:lpstr>LGBoost – Additional Model Trained</vt:lpstr>
      <vt:lpstr>Metrics Evaluation</vt:lpstr>
      <vt:lpstr>Possible constraints on our data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Popularity Prediction of Instagram Posts</dc:title>
  <dc:creator>Patrick Pickard</dc:creator>
  <cp:lastModifiedBy>Patrick Pickard</cp:lastModifiedBy>
  <cp:revision>32</cp:revision>
  <dcterms:created xsi:type="dcterms:W3CDTF">2020-12-02T05:04:14Z</dcterms:created>
  <dcterms:modified xsi:type="dcterms:W3CDTF">2020-12-03T05:13:11Z</dcterms:modified>
</cp:coreProperties>
</file>