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393" r:id="rId3"/>
    <p:sldId id="394" r:id="rId4"/>
    <p:sldId id="340" r:id="rId5"/>
    <p:sldId id="300" r:id="rId6"/>
    <p:sldId id="354" r:id="rId7"/>
    <p:sldId id="355" r:id="rId8"/>
    <p:sldId id="258" r:id="rId9"/>
    <p:sldId id="301" r:id="rId10"/>
    <p:sldId id="337" r:id="rId11"/>
    <p:sldId id="303" r:id="rId12"/>
    <p:sldId id="339" r:id="rId13"/>
    <p:sldId id="387" r:id="rId14"/>
    <p:sldId id="341" r:id="rId15"/>
    <p:sldId id="309" r:id="rId16"/>
    <p:sldId id="342" r:id="rId17"/>
    <p:sldId id="312" r:id="rId18"/>
    <p:sldId id="313" r:id="rId19"/>
    <p:sldId id="348" r:id="rId20"/>
    <p:sldId id="361" r:id="rId21"/>
    <p:sldId id="321" r:id="rId22"/>
    <p:sldId id="360" r:id="rId23"/>
    <p:sldId id="362" r:id="rId24"/>
    <p:sldId id="366" r:id="rId25"/>
    <p:sldId id="367" r:id="rId26"/>
    <p:sldId id="363" r:id="rId27"/>
    <p:sldId id="329" r:id="rId28"/>
    <p:sldId id="324" r:id="rId29"/>
    <p:sldId id="325" r:id="rId30"/>
    <p:sldId id="368" r:id="rId31"/>
    <p:sldId id="346" r:id="rId32"/>
    <p:sldId id="326" r:id="rId33"/>
    <p:sldId id="347" r:id="rId34"/>
    <p:sldId id="397" r:id="rId35"/>
    <p:sldId id="345" r:id="rId36"/>
    <p:sldId id="375" r:id="rId37"/>
    <p:sldId id="331" r:id="rId38"/>
    <p:sldId id="379" r:id="rId39"/>
    <p:sldId id="333" r:id="rId40"/>
    <p:sldId id="334" r:id="rId41"/>
    <p:sldId id="294" r:id="rId4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1pPr>
    <a:lvl2pPr marL="0" marR="0" indent="3429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2pPr>
    <a:lvl3pPr marL="0" marR="0" indent="6858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3pPr>
    <a:lvl4pPr marL="0" marR="0" indent="10287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4pPr>
    <a:lvl5pPr marL="0" marR="0" indent="13716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5pPr>
    <a:lvl6pPr marL="0" marR="0" indent="17145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6pPr>
    <a:lvl7pPr marL="0" marR="0" indent="20574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7pPr>
    <a:lvl8pPr marL="0" marR="0" indent="24003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8pPr>
    <a:lvl9pPr marL="0" marR="0" indent="274320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lvl9pPr>
  </p:defaultTextStyle>
  <p:extLst>
    <p:ext uri="{521415D9-36F7-43E2-AB2F-B90AF26B5E84}">
      <p14:sectionLst xmlns:p14="http://schemas.microsoft.com/office/powerpoint/2010/main">
        <p14:section name="Intro" id="{1FB4B9FE-9DDC-EB4A-89A5-DF6891AE302E}">
          <p14:sldIdLst>
            <p14:sldId id="256"/>
            <p14:sldId id="393"/>
            <p14:sldId id="394"/>
            <p14:sldId id="340"/>
            <p14:sldId id="300"/>
            <p14:sldId id="354"/>
            <p14:sldId id="355"/>
            <p14:sldId id="258"/>
            <p14:sldId id="301"/>
            <p14:sldId id="337"/>
            <p14:sldId id="303"/>
            <p14:sldId id="339"/>
          </p14:sldIdLst>
        </p14:section>
        <p14:section name="Primitive types" id="{41A4024B-D1CF-2446-A0D6-24896C2D9C0F}">
          <p14:sldIdLst>
            <p14:sldId id="387"/>
            <p14:sldId id="341"/>
            <p14:sldId id="309"/>
            <p14:sldId id="342"/>
            <p14:sldId id="312"/>
            <p14:sldId id="313"/>
          </p14:sldIdLst>
        </p14:section>
        <p14:section name="Decisions" id="{D1C70DEF-8EDE-1D4B-8315-E604B267A1BF}">
          <p14:sldIdLst>
            <p14:sldId id="348"/>
            <p14:sldId id="361"/>
            <p14:sldId id="321"/>
            <p14:sldId id="360"/>
            <p14:sldId id="362"/>
            <p14:sldId id="366"/>
            <p14:sldId id="367"/>
          </p14:sldIdLst>
        </p14:section>
        <p14:section name="Functions, objects, arrays" id="{E5B02B21-DC8E-FB40-BB9A-DE3B890320D3}">
          <p14:sldIdLst>
            <p14:sldId id="363"/>
            <p14:sldId id="329"/>
            <p14:sldId id="324"/>
            <p14:sldId id="325"/>
            <p14:sldId id="368"/>
            <p14:sldId id="346"/>
            <p14:sldId id="326"/>
            <p14:sldId id="347"/>
            <p14:sldId id="397"/>
          </p14:sldIdLst>
        </p14:section>
        <p14:section name="JS and the browser" id="{555928A7-BF01-4341-93DE-B9030C5E8133}">
          <p14:sldIdLst>
            <p14:sldId id="345"/>
            <p14:sldId id="375"/>
          </p14:sldIdLst>
        </p14:section>
        <p14:section name="Navigate DOM" id="{B82DF97E-4F6F-0C42-A156-2165E86A58C9}">
          <p14:sldIdLst>
            <p14:sldId id="331"/>
            <p14:sldId id="379"/>
          </p14:sldIdLst>
        </p14:section>
        <p14:section name="Search DOM" id="{C3526AF6-A63C-AC45-9D47-64C83293FA83}">
          <p14:sldIdLst>
            <p14:sldId id="333"/>
          </p14:sldIdLst>
        </p14:section>
        <p14:section name="Update DOM" id="{E8A84093-093E-FD42-AFCA-24A60A31C75D}">
          <p14:sldIdLst>
            <p14:sldId id="334"/>
          </p14:sldIdLst>
        </p14:section>
        <p14:section name="Thanks" id="{496D2806-62C4-9B46-9D9A-FB0AC075874D}">
          <p14:sldIdLst>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FFA"/>
    <a:srgbClr val="F8EB09"/>
    <a:srgbClr val="FF3454"/>
    <a:srgbClr val="262C2F"/>
    <a:srgbClr val="404CFA"/>
    <a:srgbClr val="25292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p:restoredTop sz="94620"/>
  </p:normalViewPr>
  <p:slideViewPr>
    <p:cSldViewPr snapToGrid="0" snapToObjects="1">
      <p:cViewPr varScale="1">
        <p:scale>
          <a:sx n="57" d="100"/>
          <a:sy n="57" d="100"/>
        </p:scale>
        <p:origin x="2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xfrm>
            <a:off x="1143000" y="685800"/>
            <a:ext cx="4572000" cy="3429000"/>
          </a:xfrm>
          <a:prstGeom prst="rect">
            <a:avLst/>
          </a:prstGeom>
        </p:spPr>
        <p:txBody>
          <a:bodyPr/>
          <a:lstStyle/>
          <a:p>
            <a:endParaRPr/>
          </a:p>
        </p:txBody>
      </p:sp>
      <p:sp>
        <p:nvSpPr>
          <p:cNvPr id="65" name="Shape 6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825500" latinLnBrk="0">
      <a:defRPr sz="3000">
        <a:latin typeface="Lucida Grande"/>
        <a:ea typeface="Lucida Grande"/>
        <a:cs typeface="Lucida Grande"/>
        <a:sym typeface="Lucida Grande"/>
      </a:defRPr>
    </a:lvl1pPr>
    <a:lvl2pPr indent="228600" defTabSz="825500" latinLnBrk="0">
      <a:defRPr sz="3000">
        <a:latin typeface="Lucida Grande"/>
        <a:ea typeface="Lucida Grande"/>
        <a:cs typeface="Lucida Grande"/>
        <a:sym typeface="Lucida Grande"/>
      </a:defRPr>
    </a:lvl2pPr>
    <a:lvl3pPr indent="457200" defTabSz="825500" latinLnBrk="0">
      <a:defRPr sz="3000">
        <a:latin typeface="Lucida Grande"/>
        <a:ea typeface="Lucida Grande"/>
        <a:cs typeface="Lucida Grande"/>
        <a:sym typeface="Lucida Grande"/>
      </a:defRPr>
    </a:lvl3pPr>
    <a:lvl4pPr indent="685800" defTabSz="825500" latinLnBrk="0">
      <a:defRPr sz="3000">
        <a:latin typeface="Lucida Grande"/>
        <a:ea typeface="Lucida Grande"/>
        <a:cs typeface="Lucida Grande"/>
        <a:sym typeface="Lucida Grande"/>
      </a:defRPr>
    </a:lvl4pPr>
    <a:lvl5pPr indent="914400" defTabSz="825500" latinLnBrk="0">
      <a:defRPr sz="3000">
        <a:latin typeface="Lucida Grande"/>
        <a:ea typeface="Lucida Grande"/>
        <a:cs typeface="Lucida Grande"/>
        <a:sym typeface="Lucida Grande"/>
      </a:defRPr>
    </a:lvl5pPr>
    <a:lvl6pPr indent="1143000" defTabSz="825500" latinLnBrk="0">
      <a:defRPr sz="3000">
        <a:latin typeface="Lucida Grande"/>
        <a:ea typeface="Lucida Grande"/>
        <a:cs typeface="Lucida Grande"/>
        <a:sym typeface="Lucida Grande"/>
      </a:defRPr>
    </a:lvl6pPr>
    <a:lvl7pPr indent="1371600" defTabSz="825500" latinLnBrk="0">
      <a:defRPr sz="3000">
        <a:latin typeface="Lucida Grande"/>
        <a:ea typeface="Lucida Grande"/>
        <a:cs typeface="Lucida Grande"/>
        <a:sym typeface="Lucida Grande"/>
      </a:defRPr>
    </a:lvl7pPr>
    <a:lvl8pPr indent="1600200" defTabSz="825500" latinLnBrk="0">
      <a:defRPr sz="3000">
        <a:latin typeface="Lucida Grande"/>
        <a:ea typeface="Lucida Grande"/>
        <a:cs typeface="Lucida Grande"/>
        <a:sym typeface="Lucida Grande"/>
      </a:defRPr>
    </a:lvl8pPr>
    <a:lvl9pPr indent="1828800" defTabSz="825500" latinLnBrk="0">
      <a:defRPr sz="30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No logo">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No logo copy">
    <p:bg>
      <p:bgPr>
        <a:solidFill>
          <a:srgbClr val="404CFA"/>
        </a:solidFill>
        <a:effectLst/>
      </p:bgPr>
    </p:bg>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Gray Background">
    <p:bg>
      <p:bgPr>
        <a:solidFill>
          <a:srgbClr val="FF3454"/>
        </a:solidFill>
        <a:effectLst/>
      </p:bgPr>
    </p:bg>
    <p:spTree>
      <p:nvGrpSpPr>
        <p:cNvPr id="1" name=""/>
        <p:cNvGrpSpPr/>
        <p:nvPr/>
      </p:nvGrpSpPr>
      <p:grpSpPr>
        <a:xfrm>
          <a:off x="0" y="0"/>
          <a:ext cx="0" cy="0"/>
          <a:chOff x="0" y="0"/>
          <a:chExt cx="0" cy="0"/>
        </a:xfrm>
      </p:grpSpPr>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Text"/>
          <p:cNvSpPr txBox="1"/>
          <p:nvPr/>
        </p:nvSpPr>
        <p:spPr>
          <a:xfrm>
            <a:off x="10384982" y="4521199"/>
            <a:ext cx="3612796" cy="274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4400"/>
            </a:lvl1pPr>
          </a:lstStyle>
          <a:p>
            <a:r>
              <a:t>Text</a:t>
            </a:r>
          </a:p>
        </p:txBody>
      </p:sp>
      <p:sp>
        <p:nvSpPr>
          <p:cNvPr id="40" name="Text"/>
          <p:cNvSpPr txBox="1"/>
          <p:nvPr/>
        </p:nvSpPr>
        <p:spPr>
          <a:xfrm>
            <a:off x="11368995" y="7378700"/>
            <a:ext cx="1644769" cy="939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mj-lt"/>
                <a:ea typeface="+mj-ea"/>
                <a:cs typeface="+mj-cs"/>
                <a:sym typeface="Avenir Next"/>
              </a:defRPr>
            </a:lvl1pPr>
          </a:lstStyle>
          <a:p>
            <a:r>
              <a:t>Text</a:t>
            </a:r>
          </a:p>
        </p:txBody>
      </p:sp>
      <p:sp>
        <p:nvSpPr>
          <p:cNvPr id="41"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randed Slide">
    <p:spTree>
      <p:nvGrpSpPr>
        <p:cNvPr id="1" name=""/>
        <p:cNvGrpSpPr/>
        <p:nvPr/>
      </p:nvGrpSpPr>
      <p:grpSpPr>
        <a:xfrm>
          <a:off x="0" y="0"/>
          <a:ext cx="0" cy="0"/>
          <a:chOff x="0" y="0"/>
          <a:chExt cx="0" cy="0"/>
        </a:xfrm>
      </p:grpSpPr>
      <p:pic>
        <p:nvPicPr>
          <p:cNvPr id="48" name="Devbridge_Group_Logos_V5.png" descr="Devbridge_Group_Logos_V5.png"/>
          <p:cNvPicPr>
            <a:picLocks noChangeAspect="1"/>
          </p:cNvPicPr>
          <p:nvPr/>
        </p:nvPicPr>
        <p:blipFill>
          <a:blip r:embed="rId2"/>
          <a:stretch>
            <a:fillRect/>
          </a:stretch>
        </p:blipFill>
        <p:spPr>
          <a:xfrm>
            <a:off x="21049997" y="1116493"/>
            <a:ext cx="2104971" cy="501919"/>
          </a:xfrm>
          <a:prstGeom prst="rect">
            <a:avLst/>
          </a:prstGeom>
          <a:ln w="12700">
            <a:miter lim="400000"/>
          </a:ln>
        </p:spPr>
      </p:pic>
      <p:sp>
        <p:nvSpPr>
          <p:cNvPr id="49" name="©2017 Devbridge Group LLC. The information contained in this document is confidential and only for the information of the intended recipient. It may not be used, published or redistributed without the prior written consent of Devbridge Group LLC."/>
          <p:cNvSpPr txBox="1"/>
          <p:nvPr/>
        </p:nvSpPr>
        <p:spPr>
          <a:xfrm>
            <a:off x="2522421" y="12740004"/>
            <a:ext cx="11087704" cy="554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lnSpc>
                <a:spcPct val="11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66">
                <a:solidFill>
                  <a:srgbClr val="A6AAA9"/>
                </a:solidFill>
                <a:latin typeface="Helvetica"/>
                <a:ea typeface="Helvetica"/>
                <a:cs typeface="Helvetica"/>
                <a:sym typeface="Helvetica"/>
              </a:defRPr>
            </a:lvl1pPr>
          </a:lstStyle>
          <a:p>
            <a:r>
              <a:t>©2017 Devbridge Group LLC. The information contained in this document is confidential and only for the information of the intended recipient. It may not be used, published or redistributed without the prior written consent of Devbridge Group LLC.</a:t>
            </a:r>
          </a:p>
        </p:txBody>
      </p:sp>
      <p:sp>
        <p:nvSpPr>
          <p:cNvPr id="50"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divider copy 2">
    <p:spTree>
      <p:nvGrpSpPr>
        <p:cNvPr id="1" name=""/>
        <p:cNvGrpSpPr/>
        <p:nvPr/>
      </p:nvGrpSpPr>
      <p:grpSpPr>
        <a:xfrm>
          <a:off x="0" y="0"/>
          <a:ext cx="0" cy="0"/>
          <a:chOff x="0" y="0"/>
          <a:chExt cx="0" cy="0"/>
        </a:xfrm>
      </p:grpSpPr>
      <p:sp>
        <p:nvSpPr>
          <p:cNvPr id="57" name="Rectangle"/>
          <p:cNvSpPr/>
          <p:nvPr/>
        </p:nvSpPr>
        <p:spPr>
          <a:xfrm>
            <a:off x="-1346200" y="-393700"/>
            <a:ext cx="25946100" cy="14274800"/>
          </a:xfrm>
          <a:prstGeom prst="rect">
            <a:avLst/>
          </a:prstGeom>
          <a:solidFill>
            <a:srgbClr val="25BCCA"/>
          </a:solidFill>
          <a:ln w="25400">
            <a:solidFill>
              <a:srgbClr val="000000"/>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8" name="Slide Number"/>
          <p:cNvSpPr txBox="1">
            <a:spLocks noGrp="1"/>
          </p:cNvSpPr>
          <p:nvPr>
            <p:ph type="sldNum" sz="quarter" idx="2"/>
          </p:nvPr>
        </p:nvSpPr>
        <p:spPr>
          <a:xfrm>
            <a:off x="11945365" y="13093700"/>
            <a:ext cx="467869" cy="520700"/>
          </a:xfrm>
          <a:prstGeom prst="rect">
            <a:avLst/>
          </a:prstGeom>
        </p:spPr>
        <p:txBody>
          <a:bodyPr/>
          <a:lstStyle>
            <a:lvl1pPr>
              <a:defRPr>
                <a:latin typeface="+mj-lt"/>
                <a:ea typeface="+mj-ea"/>
                <a:cs typeface="+mj-cs"/>
                <a:sym typeface="Avenir Nex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28610" y="2336800"/>
            <a:ext cx="20904201" cy="3441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739900" y="3898900"/>
            <a:ext cx="20904200" cy="8547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36222" y="13093700"/>
            <a:ext cx="486157" cy="520700"/>
          </a:xfrm>
          <a:prstGeom prst="rect">
            <a:avLst/>
          </a:prstGeom>
          <a:ln w="12700">
            <a:miter lim="400000"/>
          </a:ln>
        </p:spPr>
        <p:txBody>
          <a:bodyPr wrap="none" lIns="50800" tIns="50800" rIns="50800" bIns="50800">
            <a:norm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transition spd="med"/>
  <p:txStyles>
    <p:titleStyle>
      <a:lvl1pPr marL="0" marR="0" indent="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1pPr>
      <a:lvl2pPr marL="0" marR="0" indent="228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2pPr>
      <a:lvl3pPr marL="0" marR="0" indent="457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3pPr>
      <a:lvl4pPr marL="0" marR="0" indent="685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4pPr>
      <a:lvl5pPr marL="0" marR="0" indent="9144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5pPr>
      <a:lvl6pPr marL="0" marR="0" indent="11430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6pPr>
      <a:lvl7pPr marL="0" marR="0" indent="13716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7pPr>
      <a:lvl8pPr marL="0" marR="0" indent="16002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8pPr>
      <a:lvl9pPr marL="0" marR="0" indent="1828800" algn="ctr" defTabSz="825500" rtl="0" latinLnBrk="0">
        <a:lnSpc>
          <a:spcPct val="100000"/>
        </a:lnSpc>
        <a:spcBef>
          <a:spcPts val="0"/>
        </a:spcBef>
        <a:spcAft>
          <a:spcPts val="0"/>
        </a:spcAft>
        <a:buClrTx/>
        <a:buSzTx/>
        <a:buFontTx/>
        <a:buNone/>
        <a:tabLst/>
        <a:defRPr sz="6400" b="1" i="0" u="none" strike="noStrike" cap="none" spc="0" baseline="0">
          <a:ln>
            <a:noFill/>
          </a:ln>
          <a:solidFill>
            <a:srgbClr val="FFFFFF"/>
          </a:solidFill>
          <a:uFillTx/>
          <a:latin typeface="+mj-lt"/>
          <a:ea typeface="+mj-ea"/>
          <a:cs typeface="+mj-cs"/>
          <a:sym typeface="Avenir Next"/>
        </a:defRPr>
      </a:lvl9pPr>
    </p:titleStyle>
    <p:bodyStyle>
      <a:lvl1pPr marL="1003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1pPr>
      <a:lvl2pPr marL="1447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2pPr>
      <a:lvl3pPr marL="1892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3pPr>
      <a:lvl4pPr marL="23368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4pPr>
      <a:lvl5pPr marL="27813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5pPr>
      <a:lvl6pPr marL="31369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6pPr>
      <a:lvl7pPr marL="34925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7pPr>
      <a:lvl8pPr marL="38481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8pPr>
      <a:lvl9pPr marL="4203700" marR="0" indent="-685800" algn="l" defTabSz="825500" latinLnBrk="0">
        <a:lnSpc>
          <a:spcPct val="100000"/>
        </a:lnSpc>
        <a:spcBef>
          <a:spcPts val="5200"/>
        </a:spcBef>
        <a:spcAft>
          <a:spcPts val="0"/>
        </a:spcAft>
        <a:buClrTx/>
        <a:buSzPct val="171000"/>
        <a:buFontTx/>
        <a:buChar char="•"/>
        <a:tabLst/>
        <a:defRPr sz="4800" b="0" i="0" u="none" strike="noStrike" cap="none" spc="0" baseline="0">
          <a:ln>
            <a:noFill/>
          </a:ln>
          <a:solidFill>
            <a:srgbClr val="38393C"/>
          </a:solidFill>
          <a:uFillTx/>
          <a:latin typeface="+mn-lt"/>
          <a:ea typeface="+mn-ea"/>
          <a:cs typeface="+mn-cs"/>
          <a:sym typeface="Avenir Next Demi Bold"/>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Next Demi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mozilla.org/en-US/docs/Web/JavaScript/Reference/Global_Objects/String"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dom.spec.whatwg.org/"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potapova/js-lecture-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Line"/>
          <p:cNvSpPr/>
          <p:nvPr/>
        </p:nvSpPr>
        <p:spPr>
          <a:xfrm>
            <a:off x="8518358" y="9751158"/>
            <a:ext cx="7179627" cy="0"/>
          </a:xfrm>
          <a:prstGeom prst="line">
            <a:avLst/>
          </a:prstGeom>
          <a:ln w="3810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8" name="This is a title that extends for two lines."/>
          <p:cNvSpPr txBox="1"/>
          <p:nvPr/>
        </p:nvSpPr>
        <p:spPr>
          <a:xfrm>
            <a:off x="2659982" y="8258904"/>
            <a:ext cx="9403215" cy="1188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lnSpc>
                <a:spcPct val="80000"/>
              </a:lnSpc>
              <a:defRPr sz="8300" b="1">
                <a:solidFill>
                  <a:srgbClr val="1C2E36"/>
                </a:solidFill>
                <a:latin typeface="+mj-lt"/>
                <a:ea typeface="+mj-ea"/>
                <a:cs typeface="+mj-cs"/>
                <a:sym typeface="Avenir Next"/>
              </a:defRPr>
            </a:pPr>
            <a:r>
              <a:rPr lang="lt-LT" dirty="0" err="1"/>
              <a:t>JavaScript</a:t>
            </a:r>
            <a:r>
              <a:rPr lang="lt-LT" dirty="0"/>
              <a:t> - </a:t>
            </a:r>
            <a:r>
              <a:rPr lang="lt-LT" dirty="0" err="1"/>
              <a:t>Part</a:t>
            </a:r>
            <a:r>
              <a:rPr lang="lt-LT" dirty="0"/>
              <a:t> 1</a:t>
            </a:r>
            <a:endParaRPr dirty="0"/>
          </a:p>
        </p:txBody>
      </p:sp>
      <p:sp>
        <p:nvSpPr>
          <p:cNvPr id="69" name="This is secondary content, could be the author and title of the author."/>
          <p:cNvSpPr txBox="1"/>
          <p:nvPr/>
        </p:nvSpPr>
        <p:spPr>
          <a:xfrm>
            <a:off x="2659982" y="10691714"/>
            <a:ext cx="8256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a:solidFill>
                  <a:srgbClr val="1C2E36"/>
                </a:solidFill>
              </a:defRPr>
            </a:lvl1pPr>
          </a:lstStyle>
          <a:p>
            <a:r>
              <a:rPr lang="lt-LT" dirty="0"/>
              <a:t>Jelizaveta </a:t>
            </a:r>
            <a:r>
              <a:rPr lang="lt-LT" dirty="0" err="1"/>
              <a:t>Potapova</a:t>
            </a:r>
            <a:endParaRPr lang="lt-LT" dirty="0"/>
          </a:p>
          <a:p>
            <a:pPr>
              <a:defRPr sz="3200" b="1" i="1">
                <a:solidFill>
                  <a:srgbClr val="1C2E36"/>
                </a:solidFill>
                <a:latin typeface="+mj-lt"/>
                <a:ea typeface="+mj-ea"/>
                <a:cs typeface="+mj-cs"/>
                <a:sym typeface="Avenir Next"/>
              </a:defRPr>
            </a:pPr>
            <a:r>
              <a:rPr lang="lt-LT" b="1" i="1" dirty="0" err="1">
                <a:sym typeface="Avenir Next"/>
              </a:rPr>
              <a:t>Senior</a:t>
            </a:r>
            <a:r>
              <a:rPr lang="lt-LT" b="1" i="1" dirty="0">
                <a:sym typeface="Avenir Next"/>
              </a:rPr>
              <a:t> </a:t>
            </a:r>
            <a:r>
              <a:rPr lang="lt-LT" b="1" i="1" dirty="0" err="1">
                <a:sym typeface="Avenir Next"/>
              </a:rPr>
              <a:t>JavaScript</a:t>
            </a:r>
            <a:r>
              <a:rPr lang="lt-LT" b="1" i="1" dirty="0">
                <a:sym typeface="Avenir Next"/>
              </a:rPr>
              <a:t> </a:t>
            </a:r>
            <a:r>
              <a:rPr lang="lt-LT" b="1" i="1" dirty="0" err="1">
                <a:sym typeface="Avenir Next"/>
              </a:rPr>
              <a:t>Engineer</a:t>
            </a:r>
            <a:endParaRPr lang="lt-LT" b="1" i="1" dirty="0">
              <a:sym typeface="Avenir Next"/>
            </a:endParaRPr>
          </a:p>
        </p:txBody>
      </p:sp>
      <p:pic>
        <p:nvPicPr>
          <p:cNvPr id="70"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235781" y="4836933"/>
            <a:ext cx="13912462"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comments.task.js</a:t>
            </a:r>
            <a:endParaRPr lang="lt-LT" dirty="0"/>
          </a:p>
        </p:txBody>
      </p:sp>
    </p:spTree>
    <p:extLst>
      <p:ext uri="{BB962C8B-B14F-4D97-AF65-F5344CB8AC3E}">
        <p14:creationId xmlns:p14="http://schemas.microsoft.com/office/powerpoint/2010/main" val="328765562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92634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3. Variables: name limitations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652672B3-B6DE-B94B-9F53-F88E014BB080}"/>
              </a:ext>
            </a:extLst>
          </p:cNvPr>
          <p:cNvSpPr txBox="1"/>
          <p:nvPr/>
        </p:nvSpPr>
        <p:spPr>
          <a:xfrm>
            <a:off x="2572664" y="3905587"/>
            <a:ext cx="18976695" cy="6111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Allowed: letters, digits, </a:t>
            </a:r>
            <a:r>
              <a:rPr lang="en-US" sz="4400" dirty="0">
                <a:highlight>
                  <a:srgbClr val="C0C0C0"/>
                </a:highlight>
                <a:sym typeface="Avenir Next"/>
              </a:rPr>
              <a:t>$</a:t>
            </a:r>
            <a:r>
              <a:rPr lang="en-US" sz="4400" dirty="0">
                <a:sym typeface="Avenir Next"/>
              </a:rPr>
              <a:t>, </a:t>
            </a:r>
            <a:r>
              <a:rPr lang="en-US" sz="4400" dirty="0">
                <a:highlight>
                  <a:srgbClr val="C0C0C0"/>
                </a:highlight>
                <a:sym typeface="Avenir Next"/>
              </a:rPr>
              <a:t>_</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Cannot start with digit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Cannot use reserved words (e.g. </a:t>
            </a:r>
            <a:r>
              <a:rPr lang="en-US" sz="4400" dirty="0">
                <a:highlight>
                  <a:srgbClr val="C0C0C0"/>
                </a:highlight>
                <a:latin typeface="Courier" pitchFamily="2" charset="0"/>
                <a:sym typeface="Avenir Next"/>
              </a:rPr>
              <a:t>function</a:t>
            </a:r>
            <a:r>
              <a:rPr lang="en-US" sz="4400" dirty="0">
                <a:sym typeface="Avenir Next"/>
              </a:rPr>
              <a:t>, </a:t>
            </a:r>
            <a:r>
              <a:rPr lang="en-US" sz="4400" dirty="0">
                <a:highlight>
                  <a:srgbClr val="C0C0C0"/>
                </a:highlight>
                <a:latin typeface="Courier" pitchFamily="2" charset="0"/>
                <a:sym typeface="Avenir Next"/>
              </a:rPr>
              <a:t>new</a:t>
            </a:r>
            <a:r>
              <a:rPr lang="en-US" sz="4400" dirty="0">
                <a:latin typeface="+mj-lt"/>
                <a:sym typeface="Avenir Next"/>
              </a:rPr>
              <a:t>,</a:t>
            </a:r>
            <a:r>
              <a:rPr lang="en-US" sz="4400" dirty="0">
                <a:latin typeface="Courier" pitchFamily="2" charset="0"/>
                <a:sym typeface="Avenir Next"/>
              </a:rPr>
              <a:t> </a:t>
            </a:r>
            <a:r>
              <a:rPr lang="en-US" sz="4400" dirty="0">
                <a:highlight>
                  <a:srgbClr val="C0C0C0"/>
                </a:highlight>
                <a:latin typeface="Courier" pitchFamily="2" charset="0"/>
                <a:sym typeface="Avenir Next"/>
              </a:rPr>
              <a:t>this</a:t>
            </a:r>
            <a:r>
              <a:rPr lang="en-US" sz="4400" dirty="0">
                <a:sym typeface="Avenir Next"/>
              </a:rPr>
              <a:t>)</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sym typeface="Avenir Next"/>
              </a:rPr>
              <a:t>Reserved words reference:</a:t>
            </a:r>
            <a:br>
              <a:rPr lang="en-US" sz="4400" dirty="0">
                <a:sym typeface="Avenir Next"/>
              </a:rPr>
            </a:br>
            <a:r>
              <a:rPr lang="en-US" sz="4400" dirty="0">
                <a:sym typeface="Avenir Next"/>
                <a:hlinkClick r:id="rId2"/>
              </a:rPr>
              <a:t>https://developer.mozilla.org/en-US/docs/Web/JavaScript/Reference/Lexical_grammar#Keywords</a:t>
            </a:r>
            <a:endParaRPr lang="en-US" sz="4400" dirty="0">
              <a:sym typeface="Avenir Next"/>
            </a:endParaRPr>
          </a:p>
        </p:txBody>
      </p:sp>
    </p:spTree>
    <p:extLst>
      <p:ext uri="{BB962C8B-B14F-4D97-AF65-F5344CB8AC3E}">
        <p14:creationId xmlns:p14="http://schemas.microsoft.com/office/powerpoint/2010/main" val="30504448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745537" y="4836933"/>
            <a:ext cx="12892953"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variables.task.js</a:t>
            </a:r>
            <a:endParaRPr lang="lt-LT" dirty="0"/>
          </a:p>
        </p:txBody>
      </p:sp>
    </p:spTree>
    <p:extLst>
      <p:ext uri="{BB962C8B-B14F-4D97-AF65-F5344CB8AC3E}">
        <p14:creationId xmlns:p14="http://schemas.microsoft.com/office/powerpoint/2010/main" val="380138637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697146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Primitives: String</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55882" y="4640231"/>
            <a:ext cx="19179617" cy="2811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Some useful methods: </a:t>
            </a:r>
            <a:r>
              <a:rPr lang="en-US" sz="4400" dirty="0" err="1">
                <a:highlight>
                  <a:srgbClr val="C0C0C0"/>
                </a:highlight>
                <a:latin typeface="+mj-lt"/>
                <a:sym typeface="Avenir Next"/>
              </a:rPr>
              <a:t>startsWith</a:t>
            </a:r>
            <a:r>
              <a:rPr lang="en-US" sz="4400" dirty="0">
                <a:latin typeface="+mj-lt"/>
                <a:sym typeface="Avenir Next"/>
              </a:rPr>
              <a:t>, </a:t>
            </a:r>
            <a:r>
              <a:rPr lang="en-US" sz="4400" dirty="0">
                <a:highlight>
                  <a:srgbClr val="C0C0C0"/>
                </a:highlight>
                <a:latin typeface="Courier" pitchFamily="2" charset="0"/>
                <a:sym typeface="Avenir Next"/>
              </a:rPr>
              <a:t>search</a:t>
            </a:r>
            <a:r>
              <a:rPr lang="en-US" sz="4400" dirty="0">
                <a:latin typeface="+mj-lt"/>
                <a:sym typeface="Avenir Next"/>
              </a:rPr>
              <a:t> </a:t>
            </a:r>
            <a:r>
              <a:rPr lang="en-US" sz="4400" dirty="0" err="1">
                <a:latin typeface="+mj-lt"/>
                <a:sym typeface="Avenir Next"/>
              </a:rPr>
              <a:t>etc</a:t>
            </a:r>
            <a:endParaRPr lang="en-US" sz="4400" dirty="0">
              <a:latin typeface="+mj-lt"/>
              <a:sym typeface="Avenir Next"/>
            </a:endParaRPr>
          </a:p>
          <a:p>
            <a:pPr algn="l">
              <a:lnSpc>
                <a:spcPct val="150000"/>
              </a:lnSpc>
              <a:defRPr sz="4200">
                <a:latin typeface="+mj-lt"/>
                <a:ea typeface="+mj-ea"/>
                <a:cs typeface="+mj-cs"/>
                <a:sym typeface="Avenir Next"/>
              </a:defRPr>
            </a:pPr>
            <a:r>
              <a:rPr lang="en-US" sz="4400" dirty="0">
                <a:latin typeface="+mj-lt"/>
                <a:sym typeface="Avenir Next"/>
              </a:rPr>
              <a:t>Reference:</a:t>
            </a:r>
          </a:p>
          <a:p>
            <a:pPr algn="l">
              <a:lnSpc>
                <a:spcPct val="150000"/>
              </a:lnSpc>
              <a:defRPr sz="4200">
                <a:latin typeface="+mj-lt"/>
                <a:ea typeface="+mj-ea"/>
                <a:cs typeface="+mj-cs"/>
                <a:sym typeface="Avenir Next"/>
              </a:defRPr>
            </a:pPr>
            <a:r>
              <a:rPr lang="en-US" sz="3200" dirty="0">
                <a:sym typeface="Avenir Next"/>
                <a:hlinkClick r:id="rId2"/>
              </a:rPr>
              <a:t>https://developer.mozilla.org/en-US/docs/Web/JavaScript/Reference/Global_Objects/String</a:t>
            </a:r>
            <a:endParaRPr lang="en-US" sz="3200" dirty="0">
              <a:latin typeface="+mj-lt"/>
              <a:sym typeface="Avenir Next"/>
            </a:endParaRPr>
          </a:p>
        </p:txBody>
      </p:sp>
      <p:pic>
        <p:nvPicPr>
          <p:cNvPr id="12" name="Picture 11">
            <a:extLst>
              <a:ext uri="{FF2B5EF4-FFF2-40B4-BE49-F238E27FC236}">
                <a16:creationId xmlns:a16="http://schemas.microsoft.com/office/drawing/2014/main" id="{F5B045D1-CCA6-9842-A4E5-EB0AA4814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548" y="7451257"/>
            <a:ext cx="15923733" cy="5207000"/>
          </a:xfrm>
          <a:prstGeom prst="rect">
            <a:avLst/>
          </a:prstGeom>
        </p:spPr>
      </p:pic>
    </p:spTree>
    <p:extLst>
      <p:ext uri="{BB962C8B-B14F-4D97-AF65-F5344CB8AC3E}">
        <p14:creationId xmlns:p14="http://schemas.microsoft.com/office/powerpoint/2010/main" val="237464066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372038" y="4836933"/>
            <a:ext cx="13639951"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primitives.task.js</a:t>
            </a:r>
            <a:endParaRPr lang="lt-LT" dirty="0"/>
          </a:p>
        </p:txBody>
      </p:sp>
    </p:spTree>
    <p:extLst>
      <p:ext uri="{BB962C8B-B14F-4D97-AF65-F5344CB8AC3E}">
        <p14:creationId xmlns:p14="http://schemas.microsoft.com/office/powerpoint/2010/main" val="421569159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15662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5. Type coercion: implicit</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40231"/>
            <a:ext cx="19179617" cy="204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400" dirty="0">
                <a:latin typeface="+mj-lt"/>
                <a:sym typeface="Avenir Next"/>
              </a:rPr>
              <a:t>Also referred as: type casting, type conversion</a:t>
            </a:r>
          </a:p>
          <a:p>
            <a:pPr algn="l">
              <a:lnSpc>
                <a:spcPct val="150000"/>
              </a:lnSpc>
              <a:defRPr sz="4200">
                <a:latin typeface="+mj-lt"/>
                <a:ea typeface="+mj-ea"/>
                <a:cs typeface="+mj-cs"/>
                <a:sym typeface="Avenir Next"/>
              </a:defRPr>
            </a:pPr>
            <a:r>
              <a:rPr lang="en-US" sz="4400" dirty="0">
                <a:latin typeface="+mj-lt"/>
                <a:sym typeface="Avenir Next"/>
              </a:rPr>
              <a:t>Process of converting a value from one type to another</a:t>
            </a:r>
          </a:p>
        </p:txBody>
      </p:sp>
      <p:pic>
        <p:nvPicPr>
          <p:cNvPr id="7" name="Picture 6" descr="A close up of a sign&#10;&#10;Description automatically generated">
            <a:extLst>
              <a:ext uri="{FF2B5EF4-FFF2-40B4-BE49-F238E27FC236}">
                <a16:creationId xmlns:a16="http://schemas.microsoft.com/office/drawing/2014/main" id="{8121BC99-52B4-FE41-83A3-14C1E035B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04" y="7026491"/>
            <a:ext cx="16855165" cy="4548219"/>
          </a:xfrm>
          <a:prstGeom prst="rect">
            <a:avLst/>
          </a:prstGeom>
        </p:spPr>
      </p:pic>
    </p:spTree>
    <p:extLst>
      <p:ext uri="{BB962C8B-B14F-4D97-AF65-F5344CB8AC3E}">
        <p14:creationId xmlns:p14="http://schemas.microsoft.com/office/powerpoint/2010/main" val="170998708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46817" y="4836933"/>
            <a:ext cx="1409039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5-coercion.task.js</a:t>
            </a:r>
          </a:p>
        </p:txBody>
      </p:sp>
    </p:spTree>
    <p:extLst>
      <p:ext uri="{BB962C8B-B14F-4D97-AF65-F5344CB8AC3E}">
        <p14:creationId xmlns:p14="http://schemas.microsoft.com/office/powerpoint/2010/main" val="104920310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76041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6. Null and undefined</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572664" y="4640231"/>
            <a:ext cx="19179617" cy="204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highlight>
                  <a:srgbClr val="C0C0C0"/>
                </a:highlight>
                <a:latin typeface="Courier" pitchFamily="2" charset="0"/>
                <a:sym typeface="Avenir Next"/>
              </a:rPr>
              <a:t>null</a:t>
            </a:r>
            <a:r>
              <a:rPr lang="en-US" sz="4400" dirty="0">
                <a:latin typeface="+mj-lt"/>
                <a:sym typeface="Avenir Next"/>
              </a:rPr>
              <a:t> – intentional absence of value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highlight>
                  <a:srgbClr val="C0C0C0"/>
                </a:highlight>
                <a:latin typeface="+mj-lt"/>
                <a:sym typeface="Avenir Next"/>
              </a:rPr>
              <a:t>undefined</a:t>
            </a:r>
            <a:r>
              <a:rPr lang="en-US" sz="4400" dirty="0">
                <a:latin typeface="+mj-lt"/>
                <a:sym typeface="Avenir Next"/>
              </a:rPr>
              <a:t> – value is not assigned yet</a:t>
            </a:r>
          </a:p>
        </p:txBody>
      </p:sp>
      <p:pic>
        <p:nvPicPr>
          <p:cNvPr id="3" name="Picture 2" descr="A picture containing sitting, drawing&#10;&#10;Description automatically generated">
            <a:extLst>
              <a:ext uri="{FF2B5EF4-FFF2-40B4-BE49-F238E27FC236}">
                <a16:creationId xmlns:a16="http://schemas.microsoft.com/office/drawing/2014/main" id="{F2A44901-9E80-1544-BB95-9121F29CD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809" y="7542770"/>
            <a:ext cx="11920597" cy="3216669"/>
          </a:xfrm>
          <a:prstGeom prst="rect">
            <a:avLst/>
          </a:prstGeom>
        </p:spPr>
      </p:pic>
    </p:spTree>
    <p:extLst>
      <p:ext uri="{BB962C8B-B14F-4D97-AF65-F5344CB8AC3E}">
        <p14:creationId xmlns:p14="http://schemas.microsoft.com/office/powerpoint/2010/main" val="159788463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69973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7. </a:t>
            </a:r>
            <a:r>
              <a:rPr lang="en-US" dirty="0" err="1"/>
              <a:t>typeof</a:t>
            </a:r>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02191" y="4631220"/>
            <a:ext cx="19179617" cy="2049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Use to detect type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400" dirty="0">
                <a:latin typeface="+mj-lt"/>
                <a:sym typeface="Avenir Next"/>
              </a:rPr>
              <a:t>Returns a string</a:t>
            </a:r>
          </a:p>
        </p:txBody>
      </p:sp>
      <p:pic>
        <p:nvPicPr>
          <p:cNvPr id="3" name="Picture 2">
            <a:extLst>
              <a:ext uri="{FF2B5EF4-FFF2-40B4-BE49-F238E27FC236}">
                <a16:creationId xmlns:a16="http://schemas.microsoft.com/office/drawing/2014/main" id="{26F2E658-B170-924E-B2C5-5999EA275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881" y="6680499"/>
            <a:ext cx="13750471" cy="3702050"/>
          </a:xfrm>
          <a:prstGeom prst="rect">
            <a:avLst/>
          </a:prstGeom>
        </p:spPr>
      </p:pic>
    </p:spTree>
    <p:extLst>
      <p:ext uri="{BB962C8B-B14F-4D97-AF65-F5344CB8AC3E}">
        <p14:creationId xmlns:p14="http://schemas.microsoft.com/office/powerpoint/2010/main" val="38628679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06365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9. Decisions: comparison</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1DF99D42-AFF5-D140-A247-F3B39231411F}"/>
              </a:ext>
            </a:extLst>
          </p:cNvPr>
          <p:cNvSpPr txBox="1"/>
          <p:nvPr/>
        </p:nvSpPr>
        <p:spPr>
          <a:xfrm>
            <a:off x="2641600" y="4363371"/>
            <a:ext cx="19179617" cy="8747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Loose equality == (type conversion performed before comparing) </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Strict equality === (type conversion prevented)</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dirty="0">
                <a:sym typeface="Avenir Next"/>
              </a:rPr>
              <a:t>Prefer ===</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p:txBody>
      </p:sp>
      <p:pic>
        <p:nvPicPr>
          <p:cNvPr id="3" name="Picture 2" descr="A close up of a screen&#10;&#10;Description automatically generated">
            <a:extLst>
              <a:ext uri="{FF2B5EF4-FFF2-40B4-BE49-F238E27FC236}">
                <a16:creationId xmlns:a16="http://schemas.microsoft.com/office/drawing/2014/main" id="{AB72B327-B78C-3F44-9486-70DD36FEA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810" y="6552604"/>
            <a:ext cx="12114670" cy="4724996"/>
          </a:xfrm>
          <a:prstGeom prst="rect">
            <a:avLst/>
          </a:prstGeom>
        </p:spPr>
      </p:pic>
    </p:spTree>
    <p:extLst>
      <p:ext uri="{BB962C8B-B14F-4D97-AF65-F5344CB8AC3E}">
        <p14:creationId xmlns:p14="http://schemas.microsoft.com/office/powerpoint/2010/main" val="115475024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02657"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endParaRPr lang="en-US" dirty="0"/>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pic>
        <p:nvPicPr>
          <p:cNvPr id="3" name="Picture 2" descr="A person wearing glasses&#10;&#10;Description automatically generated">
            <a:extLst>
              <a:ext uri="{FF2B5EF4-FFF2-40B4-BE49-F238E27FC236}">
                <a16:creationId xmlns:a16="http://schemas.microsoft.com/office/drawing/2014/main" id="{E84A7138-02BB-2346-8957-FAC957BEC960}"/>
              </a:ext>
            </a:extLst>
          </p:cNvPr>
          <p:cNvPicPr>
            <a:picLocks noChangeAspect="1"/>
          </p:cNvPicPr>
          <p:nvPr/>
        </p:nvPicPr>
        <p:blipFill rotWithShape="1">
          <a:blip r:embed="rId2">
            <a:extLst>
              <a:ext uri="{28A0092B-C50C-407E-A947-70E740481C1C}">
                <a14:useLocalDpi xmlns:a14="http://schemas.microsoft.com/office/drawing/2010/main" val="0"/>
              </a:ext>
            </a:extLst>
          </a:blip>
          <a:srcRect l="27167" t="853" r="2872" b="1766"/>
          <a:stretch/>
        </p:blipFill>
        <p:spPr>
          <a:xfrm>
            <a:off x="9526057" y="-71561"/>
            <a:ext cx="14857943" cy="13787561"/>
          </a:xfrm>
          <a:prstGeom prst="rect">
            <a:avLst/>
          </a:prstGeom>
        </p:spPr>
      </p:pic>
      <p:sp>
        <p:nvSpPr>
          <p:cNvPr id="8" name="Title goes here">
            <a:extLst>
              <a:ext uri="{FF2B5EF4-FFF2-40B4-BE49-F238E27FC236}">
                <a16:creationId xmlns:a16="http://schemas.microsoft.com/office/drawing/2014/main" id="{71A7FABD-BD6A-C048-A972-8603B790FBD0}"/>
              </a:ext>
            </a:extLst>
          </p:cNvPr>
          <p:cNvSpPr txBox="1"/>
          <p:nvPr/>
        </p:nvSpPr>
        <p:spPr>
          <a:xfrm>
            <a:off x="2572664" y="6278480"/>
            <a:ext cx="4356962"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pPr fontAlgn="ctr"/>
            <a:r>
              <a:rPr lang="en-US" dirty="0"/>
              <a:t>I </a:t>
            </a:r>
            <a:r>
              <a:rPr lang="en-US" b="0" dirty="0"/>
              <a:t>♥ </a:t>
            </a:r>
            <a:r>
              <a:rPr lang="en-US" dirty="0"/>
              <a:t>coding</a:t>
            </a:r>
          </a:p>
        </p:txBody>
      </p:sp>
    </p:spTree>
    <p:extLst>
      <p:ext uri="{BB962C8B-B14F-4D97-AF65-F5344CB8AC3E}">
        <p14:creationId xmlns:p14="http://schemas.microsoft.com/office/powerpoint/2010/main" val="144155960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decisions.task1.js</a:t>
            </a:r>
          </a:p>
        </p:txBody>
      </p:sp>
    </p:spTree>
    <p:extLst>
      <p:ext uri="{BB962C8B-B14F-4D97-AF65-F5344CB8AC3E}">
        <p14:creationId xmlns:p14="http://schemas.microsoft.com/office/powerpoint/2010/main" val="253400953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decisions.task2.js</a:t>
            </a:r>
          </a:p>
        </p:txBody>
      </p:sp>
    </p:spTree>
    <p:extLst>
      <p:ext uri="{BB962C8B-B14F-4D97-AF65-F5344CB8AC3E}">
        <p14:creationId xmlns:p14="http://schemas.microsoft.com/office/powerpoint/2010/main" val="211600755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decisions.task3.js</a:t>
            </a:r>
          </a:p>
        </p:txBody>
      </p:sp>
    </p:spTree>
    <p:extLst>
      <p:ext uri="{BB962C8B-B14F-4D97-AF65-F5344CB8AC3E}">
        <p14:creationId xmlns:p14="http://schemas.microsoft.com/office/powerpoint/2010/main" val="174126404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decisions.task4.js</a:t>
            </a:r>
          </a:p>
        </p:txBody>
      </p:sp>
    </p:spTree>
    <p:extLst>
      <p:ext uri="{BB962C8B-B14F-4D97-AF65-F5344CB8AC3E}">
        <p14:creationId xmlns:p14="http://schemas.microsoft.com/office/powerpoint/2010/main" val="80509387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decisions.task5.js</a:t>
            </a:r>
          </a:p>
        </p:txBody>
      </p:sp>
    </p:spTree>
    <p:extLst>
      <p:ext uri="{BB962C8B-B14F-4D97-AF65-F5344CB8AC3E}">
        <p14:creationId xmlns:p14="http://schemas.microsoft.com/office/powerpoint/2010/main" val="30151153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113960" y="4836933"/>
            <a:ext cx="14156119"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decisions.task6.js</a:t>
            </a:r>
          </a:p>
        </p:txBody>
      </p:sp>
    </p:spTree>
    <p:extLst>
      <p:ext uri="{BB962C8B-B14F-4D97-AF65-F5344CB8AC3E}">
        <p14:creationId xmlns:p14="http://schemas.microsoft.com/office/powerpoint/2010/main" val="393008961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527501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 why do we need them?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2930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Reduce code repetition</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Structure large programs to subprograms and associate names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Isolate subprograms from each other</a:t>
            </a:r>
          </a:p>
        </p:txBody>
      </p:sp>
    </p:spTree>
    <p:extLst>
      <p:ext uri="{BB962C8B-B14F-4D97-AF65-F5344CB8AC3E}">
        <p14:creationId xmlns:p14="http://schemas.microsoft.com/office/powerpoint/2010/main" val="292746550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5689439" y="4836933"/>
            <a:ext cx="13005163"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functions.task.js</a:t>
            </a:r>
            <a:endParaRPr dirty="0"/>
          </a:p>
        </p:txBody>
      </p:sp>
    </p:spTree>
    <p:extLst>
      <p:ext uri="{BB962C8B-B14F-4D97-AF65-F5344CB8AC3E}">
        <p14:creationId xmlns:p14="http://schemas.microsoft.com/office/powerpoint/2010/main" val="225629223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14310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10. Functions: best practices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3899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Thoughtful naming</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Single purpose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them small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them pure when possible:</a:t>
            </a: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F677515E-302A-D446-B5D9-0BBDA65F6157}"/>
              </a:ext>
            </a:extLst>
          </p:cNvPr>
          <p:cNvSpPr txBox="1"/>
          <p:nvPr/>
        </p:nvSpPr>
        <p:spPr>
          <a:xfrm>
            <a:off x="3810000" y="8263157"/>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742950" lvl="8" indent="-742950" algn="l">
              <a:lnSpc>
                <a:spcPct val="150000"/>
              </a:lnSpc>
              <a:buFont typeface="+mj-lt"/>
              <a:buAutoNum type="arabicPeriod"/>
              <a:defRPr sz="4200">
                <a:latin typeface="+mj-lt"/>
                <a:ea typeface="+mj-ea"/>
                <a:cs typeface="+mj-cs"/>
                <a:sym typeface="Avenir Next"/>
              </a:defRPr>
            </a:pPr>
            <a:r>
              <a:rPr lang="en-US" dirty="0">
                <a:sym typeface="Avenir Next"/>
              </a:rPr>
              <a:t>Just input and output, no side effects</a:t>
            </a:r>
          </a:p>
          <a:p>
            <a:pPr marL="742950" lvl="8" indent="-742950" algn="l">
              <a:lnSpc>
                <a:spcPct val="150000"/>
              </a:lnSpc>
              <a:buFont typeface="+mj-lt"/>
              <a:buAutoNum type="arabicPeriod"/>
              <a:defRPr sz="4200">
                <a:latin typeface="+mj-lt"/>
                <a:ea typeface="+mj-ea"/>
                <a:cs typeface="+mj-cs"/>
                <a:sym typeface="Avenir Next"/>
              </a:defRPr>
            </a:pPr>
            <a:r>
              <a:rPr lang="en-US" dirty="0">
                <a:sym typeface="Avenir Next"/>
              </a:rPr>
              <a:t>Same input produces same output (predictable)</a:t>
            </a:r>
          </a:p>
        </p:txBody>
      </p:sp>
    </p:spTree>
    <p:extLst>
      <p:ext uri="{BB962C8B-B14F-4D97-AF65-F5344CB8AC3E}">
        <p14:creationId xmlns:p14="http://schemas.microsoft.com/office/powerpoint/2010/main" val="382962523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69519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1" y="4363371"/>
            <a:ext cx="7233920" cy="48692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An </a:t>
            </a:r>
            <a:r>
              <a:rPr lang="en-US" b="1" dirty="0">
                <a:sym typeface="Avenir Next"/>
              </a:rPr>
              <a:t>unordered</a:t>
            </a:r>
            <a:r>
              <a:rPr lang="en-US" dirty="0">
                <a:sym typeface="Avenir Next"/>
              </a:rPr>
              <a:t> collection of related data</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Key/value pairs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endParaRPr lang="en-US" dirty="0">
              <a:sym typeface="Avenir Next"/>
            </a:endParaRPr>
          </a:p>
        </p:txBody>
      </p:sp>
      <p:pic>
        <p:nvPicPr>
          <p:cNvPr id="3" name="Picture 2" descr="A screen shot of a computer&#10;&#10;Description automatically generated">
            <a:extLst>
              <a:ext uri="{FF2B5EF4-FFF2-40B4-BE49-F238E27FC236}">
                <a16:creationId xmlns:a16="http://schemas.microsoft.com/office/drawing/2014/main" id="{1C2E5D55-74EB-1848-B82A-C3DFD244E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042" y="4022713"/>
            <a:ext cx="13759390" cy="7607487"/>
          </a:xfrm>
          <a:prstGeom prst="rect">
            <a:avLst/>
          </a:prstGeom>
        </p:spPr>
      </p:pic>
    </p:spTree>
    <p:extLst>
      <p:ext uri="{BB962C8B-B14F-4D97-AF65-F5344CB8AC3E}">
        <p14:creationId xmlns:p14="http://schemas.microsoft.com/office/powerpoint/2010/main" val="30162601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40532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Lectures plan</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3" y="4591971"/>
            <a:ext cx="19179617" cy="70583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b="1" dirty="0">
                <a:sym typeface="Avenir Next"/>
              </a:rPr>
              <a:t>Part 1</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Fundamentals, language building blocks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DOM – access, manipulate, calculate size</a:t>
            </a:r>
          </a:p>
          <a:p>
            <a:pPr algn="l">
              <a:lnSpc>
                <a:spcPct val="150000"/>
              </a:lnSpc>
              <a:defRPr sz="4200">
                <a:latin typeface="+mj-lt"/>
                <a:ea typeface="+mj-ea"/>
                <a:cs typeface="+mj-cs"/>
                <a:sym typeface="Avenir Next"/>
              </a:defRPr>
            </a:pPr>
            <a:r>
              <a:rPr lang="en-US" sz="4000" b="1" dirty="0">
                <a:solidFill>
                  <a:schemeClr val="tx1">
                    <a:lumMod val="60000"/>
                    <a:lumOff val="40000"/>
                  </a:schemeClr>
                </a:solidFill>
                <a:sym typeface="Avenir Next"/>
              </a:rPr>
              <a:t>Part 2</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Element size &amp; coordinates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Events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olidFill>
                  <a:schemeClr val="tx1">
                    <a:lumMod val="60000"/>
                    <a:lumOff val="40000"/>
                  </a:schemeClr>
                </a:solidFill>
                <a:sym typeface="Avenir Next"/>
              </a:rPr>
              <a:t>ES6</a:t>
            </a:r>
          </a:p>
          <a:p>
            <a:pPr marL="571500" indent="-571500" algn="l">
              <a:buFont typeface="Arial" panose="020B0604020202020204" pitchFamily="34" charset="0"/>
              <a:buChar char="•"/>
              <a:defRPr sz="4200">
                <a:latin typeface="+mj-lt"/>
                <a:ea typeface="+mj-ea"/>
                <a:cs typeface="+mj-cs"/>
                <a:sym typeface="Avenir Next"/>
              </a:defRPr>
            </a:pPr>
            <a:endParaRPr lang="en-US" sz="3200" dirty="0">
              <a:sym typeface="Avenir Next"/>
            </a:endParaRPr>
          </a:p>
        </p:txBody>
      </p:sp>
    </p:spTree>
    <p:extLst>
      <p:ext uri="{BB962C8B-B14F-4D97-AF65-F5344CB8AC3E}">
        <p14:creationId xmlns:p14="http://schemas.microsoft.com/office/powerpoint/2010/main" val="368823062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44735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11. Objects: why do we need them?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1960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related stuff together</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Namespace (structure the code)</a:t>
            </a:r>
          </a:p>
        </p:txBody>
      </p:sp>
    </p:spTree>
    <p:extLst>
      <p:ext uri="{BB962C8B-B14F-4D97-AF65-F5344CB8AC3E}">
        <p14:creationId xmlns:p14="http://schemas.microsoft.com/office/powerpoint/2010/main" val="248477740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471704" y="4836933"/>
            <a:ext cx="11440632"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objects.task.js</a:t>
            </a:r>
            <a:endParaRPr dirty="0"/>
          </a:p>
        </p:txBody>
      </p:sp>
    </p:spTree>
    <p:extLst>
      <p:ext uri="{BB962C8B-B14F-4D97-AF65-F5344CB8AC3E}">
        <p14:creationId xmlns:p14="http://schemas.microsoft.com/office/powerpoint/2010/main" val="136533967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418223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12. Arrays</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58387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An </a:t>
            </a:r>
            <a:r>
              <a:rPr lang="en-US" b="1" dirty="0">
                <a:sym typeface="Avenir Next"/>
              </a:rPr>
              <a:t>ordered</a:t>
            </a:r>
            <a:r>
              <a:rPr lang="en-US" dirty="0">
                <a:sym typeface="Avenir Next"/>
              </a:rPr>
              <a:t> collection of related data</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Key/value pairs</a:t>
            </a:r>
          </a:p>
          <a:p>
            <a:pPr marL="571500" indent="-571500" algn="l">
              <a:lnSpc>
                <a:spcPct val="150000"/>
              </a:lnSpc>
              <a:buFont typeface="Arial" panose="020B0604020202020204" pitchFamily="34" charset="0"/>
              <a:buChar char="•"/>
              <a:defRPr sz="4200">
                <a:latin typeface="+mj-lt"/>
                <a:ea typeface="+mj-ea"/>
                <a:cs typeface="+mj-cs"/>
                <a:sym typeface="Avenir Next"/>
              </a:defRPr>
            </a:pPr>
            <a:endParaRPr lang="en-US" dirty="0">
              <a:sym typeface="Avenir Next"/>
            </a:endParaRPr>
          </a:p>
          <a:p>
            <a:pPr algn="l">
              <a:lnSpc>
                <a:spcPct val="150000"/>
              </a:lnSpc>
              <a:defRPr sz="4200">
                <a:latin typeface="+mj-lt"/>
                <a:ea typeface="+mj-ea"/>
                <a:cs typeface="+mj-cs"/>
                <a:sym typeface="Avenir Next"/>
              </a:defRPr>
            </a:pPr>
            <a:r>
              <a:rPr lang="en-US" b="1" dirty="0">
                <a:sym typeface="Avenir Next"/>
              </a:rPr>
              <a:t>Why do we need them?</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Keep related stuff together</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Work with ordered data</a:t>
            </a:r>
          </a:p>
        </p:txBody>
      </p:sp>
    </p:spTree>
    <p:extLst>
      <p:ext uri="{BB962C8B-B14F-4D97-AF65-F5344CB8AC3E}">
        <p14:creationId xmlns:p14="http://schemas.microsoft.com/office/powerpoint/2010/main" val="228393028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406784" y="4836933"/>
            <a:ext cx="1157047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arrays.task1.js</a:t>
            </a:r>
            <a:endParaRPr dirty="0"/>
          </a:p>
        </p:txBody>
      </p:sp>
    </p:spTree>
    <p:extLst>
      <p:ext uri="{BB962C8B-B14F-4D97-AF65-F5344CB8AC3E}">
        <p14:creationId xmlns:p14="http://schemas.microsoft.com/office/powerpoint/2010/main" val="303031204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406784" y="4836933"/>
            <a:ext cx="1157047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arrays.task2.js</a:t>
            </a:r>
            <a:endParaRPr dirty="0"/>
          </a:p>
        </p:txBody>
      </p:sp>
    </p:spTree>
    <p:extLst>
      <p:ext uri="{BB962C8B-B14F-4D97-AF65-F5344CB8AC3E}">
        <p14:creationId xmlns:p14="http://schemas.microsoft.com/office/powerpoint/2010/main" val="113507388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6785891" y="4836933"/>
            <a:ext cx="10812255"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 </a:t>
            </a:r>
          </a:p>
          <a:p>
            <a:r>
              <a:rPr lang="lt-LT" dirty="0"/>
              <a:t>13-add-script</a:t>
            </a:r>
          </a:p>
        </p:txBody>
      </p:sp>
    </p:spTree>
    <p:extLst>
      <p:ext uri="{BB962C8B-B14F-4D97-AF65-F5344CB8AC3E}">
        <p14:creationId xmlns:p14="http://schemas.microsoft.com/office/powerpoint/2010/main" val="413676161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373339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14. DOM</a:t>
            </a:r>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5" name="Build products that are fast, effortless to use, and aesthetically pleasing. Make things meaningful and worthy of your time.…">
            <a:extLst>
              <a:ext uri="{FF2B5EF4-FFF2-40B4-BE49-F238E27FC236}">
                <a16:creationId xmlns:a16="http://schemas.microsoft.com/office/drawing/2014/main" id="{7CB97C34-33FE-814D-8C51-742D4404DD26}"/>
              </a:ext>
            </a:extLst>
          </p:cNvPr>
          <p:cNvSpPr txBox="1"/>
          <p:nvPr/>
        </p:nvSpPr>
        <p:spPr>
          <a:xfrm>
            <a:off x="2641600" y="4363371"/>
            <a:ext cx="19179617" cy="3899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Document Object Model</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Page contents as objects that can be modified</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DOM specification </a:t>
            </a:r>
            <a:r>
              <a:rPr lang="en-US" sz="4200" dirty="0">
                <a:sym typeface="Avenir Next"/>
                <a:hlinkClick r:id="rId2"/>
              </a:rPr>
              <a:t>https://dom.spec.whatwg.org/</a:t>
            </a:r>
            <a:endParaRPr lang="en-US" sz="4200" dirty="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dirty="0">
                <a:sym typeface="Avenir Next"/>
              </a:rPr>
              <a:t>DOM is not only for the browser</a:t>
            </a:r>
          </a:p>
        </p:txBody>
      </p:sp>
    </p:spTree>
    <p:extLst>
      <p:ext uri="{BB962C8B-B14F-4D97-AF65-F5344CB8AC3E}">
        <p14:creationId xmlns:p14="http://schemas.microsoft.com/office/powerpoint/2010/main" val="303610889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dom.task1.js</a:t>
            </a:r>
            <a:endParaRPr dirty="0"/>
          </a:p>
        </p:txBody>
      </p:sp>
    </p:spTree>
    <p:extLst>
      <p:ext uri="{BB962C8B-B14F-4D97-AF65-F5344CB8AC3E}">
        <p14:creationId xmlns:p14="http://schemas.microsoft.com/office/powerpoint/2010/main" val="365691342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dom.task2.js</a:t>
            </a:r>
            <a:endParaRPr dirty="0"/>
          </a:p>
        </p:txBody>
      </p:sp>
    </p:spTree>
    <p:extLst>
      <p:ext uri="{BB962C8B-B14F-4D97-AF65-F5344CB8AC3E}">
        <p14:creationId xmlns:p14="http://schemas.microsoft.com/office/powerpoint/2010/main" val="5921196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7"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dom.task3.js</a:t>
            </a:r>
            <a:endParaRPr dirty="0"/>
          </a:p>
        </p:txBody>
      </p:sp>
    </p:spTree>
    <p:extLst>
      <p:ext uri="{BB962C8B-B14F-4D97-AF65-F5344CB8AC3E}">
        <p14:creationId xmlns:p14="http://schemas.microsoft.com/office/powerpoint/2010/main" val="29659190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CFA"/>
        </a:solidFill>
        <a:effectLst/>
      </p:bgPr>
    </p:bg>
    <p:spTree>
      <p:nvGrpSpPr>
        <p:cNvPr id="1" name=""/>
        <p:cNvGrpSpPr/>
        <p:nvPr/>
      </p:nvGrpSpPr>
      <p:grpSpPr>
        <a:xfrm>
          <a:off x="0" y="0"/>
          <a:ext cx="0" cy="0"/>
          <a:chOff x="0" y="0"/>
          <a:chExt cx="0" cy="0"/>
        </a:xfrm>
      </p:grpSpPr>
      <p:sp>
        <p:nvSpPr>
          <p:cNvPr id="72" name="Section title"/>
          <p:cNvSpPr txBox="1"/>
          <p:nvPr/>
        </p:nvSpPr>
        <p:spPr>
          <a:xfrm>
            <a:off x="10224313" y="5821819"/>
            <a:ext cx="3935373" cy="2072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en-US" dirty="0"/>
              <a:t>Intro</a:t>
            </a:r>
            <a:endParaRPr dirty="0"/>
          </a:p>
        </p:txBody>
      </p:sp>
    </p:spTree>
    <p:extLst>
      <p:ext uri="{BB962C8B-B14F-4D97-AF65-F5344CB8AC3E}">
        <p14:creationId xmlns:p14="http://schemas.microsoft.com/office/powerpoint/2010/main" val="322770515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023146" y="4836933"/>
            <a:ext cx="10337766"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a:t>dom.task4.js</a:t>
            </a:r>
            <a:endParaRPr dirty="0"/>
          </a:p>
        </p:txBody>
      </p:sp>
    </p:spTree>
    <p:extLst>
      <p:ext uri="{BB962C8B-B14F-4D97-AF65-F5344CB8AC3E}">
        <p14:creationId xmlns:p14="http://schemas.microsoft.com/office/powerpoint/2010/main" val="394309560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hank you."/>
          <p:cNvSpPr txBox="1"/>
          <p:nvPr/>
        </p:nvSpPr>
        <p:spPr>
          <a:xfrm>
            <a:off x="2558874" y="9072860"/>
            <a:ext cx="5722113"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80000"/>
              </a:lnSpc>
              <a:defRPr sz="8300" b="1">
                <a:solidFill>
                  <a:srgbClr val="1C2E36"/>
                </a:solidFill>
                <a:latin typeface="+mj-lt"/>
                <a:ea typeface="+mj-ea"/>
                <a:cs typeface="+mj-cs"/>
                <a:sym typeface="Avenir Next"/>
              </a:defRPr>
            </a:lvl1pPr>
          </a:lstStyle>
          <a:p>
            <a:r>
              <a:t>Thank you.</a:t>
            </a:r>
          </a:p>
        </p:txBody>
      </p:sp>
      <p:sp>
        <p:nvSpPr>
          <p:cNvPr id="476" name="First Last…"/>
          <p:cNvSpPr txBox="1"/>
          <p:nvPr/>
        </p:nvSpPr>
        <p:spPr>
          <a:xfrm>
            <a:off x="2605000" y="10649276"/>
            <a:ext cx="8256133"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200">
                <a:solidFill>
                  <a:srgbClr val="1C2E36"/>
                </a:solidFill>
              </a:defRPr>
            </a:pPr>
            <a:r>
              <a:rPr lang="en-US" dirty="0" err="1"/>
              <a:t>Jelizaveta</a:t>
            </a:r>
            <a:r>
              <a:rPr lang="en-US" dirty="0"/>
              <a:t> </a:t>
            </a:r>
            <a:r>
              <a:rPr lang="en-US" dirty="0" err="1"/>
              <a:t>Potapova</a:t>
            </a:r>
            <a:endParaRPr dirty="0"/>
          </a:p>
          <a:p>
            <a:pPr algn="l">
              <a:defRPr sz="3200" b="1" i="1">
                <a:solidFill>
                  <a:srgbClr val="1C2E36"/>
                </a:solidFill>
                <a:latin typeface="+mj-lt"/>
                <a:ea typeface="+mj-ea"/>
                <a:cs typeface="+mj-cs"/>
                <a:sym typeface="Avenir Next"/>
              </a:defRPr>
            </a:pPr>
            <a:r>
              <a:rPr lang="lt-LT" dirty="0" err="1"/>
              <a:t>Senior</a:t>
            </a:r>
            <a:r>
              <a:rPr lang="lt-LT" dirty="0"/>
              <a:t> </a:t>
            </a:r>
            <a:r>
              <a:rPr lang="lt-LT" dirty="0" err="1"/>
              <a:t>JavaScript</a:t>
            </a:r>
            <a:r>
              <a:rPr lang="lt-LT" dirty="0"/>
              <a:t> </a:t>
            </a:r>
            <a:r>
              <a:rPr lang="lt-LT" dirty="0" err="1"/>
              <a:t>Engineer</a:t>
            </a:r>
            <a:endParaRPr lang="lt-LT" dirty="0"/>
          </a:p>
        </p:txBody>
      </p:sp>
      <p:pic>
        <p:nvPicPr>
          <p:cNvPr id="477" name="DB_dark@3x.png" descr="DB_dark@3x.png"/>
          <p:cNvPicPr>
            <a:picLocks noChangeAspect="1"/>
          </p:cNvPicPr>
          <p:nvPr/>
        </p:nvPicPr>
        <p:blipFill>
          <a:blip r:embed="rId2"/>
          <a:stretch>
            <a:fillRect/>
          </a:stretch>
        </p:blipFill>
        <p:spPr>
          <a:xfrm>
            <a:off x="2659982" y="1936809"/>
            <a:ext cx="4511904" cy="97589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16942138"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What is JavaScript &amp; what can I do with it?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4" y="4640231"/>
            <a:ext cx="19179617" cy="79816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Interpreted scripting language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Computations, input &amp; output data, like any other language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Environment specific tasks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and manipulate website content on the fly</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React to user interaction with the website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Send network requests</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location, camera, gyroscope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Access filesystem, connect to DB (server-side)</a:t>
            </a:r>
          </a:p>
          <a:p>
            <a:pPr marL="571500" indent="-571500" algn="l">
              <a:buFont typeface="Arial" panose="020B0604020202020204" pitchFamily="34" charset="0"/>
              <a:buChar char="•"/>
              <a:defRPr sz="4200">
                <a:latin typeface="+mj-lt"/>
                <a:ea typeface="+mj-ea"/>
                <a:cs typeface="+mj-cs"/>
                <a:sym typeface="Avenir Next"/>
              </a:defRPr>
            </a:pPr>
            <a:endParaRPr lang="en-US" sz="3200" dirty="0">
              <a:sym typeface="Avenir Next"/>
            </a:endParaRPr>
          </a:p>
        </p:txBody>
      </p:sp>
    </p:spTree>
    <p:extLst>
      <p:ext uri="{BB962C8B-B14F-4D97-AF65-F5344CB8AC3E}">
        <p14:creationId xmlns:p14="http://schemas.microsoft.com/office/powerpoint/2010/main" val="251747690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8922314"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Tasks &amp; code snippets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6" name="Build products that are fast, effortless to use, and aesthetically pleasing. Make things meaningful and worthy of your time.…">
            <a:extLst>
              <a:ext uri="{FF2B5EF4-FFF2-40B4-BE49-F238E27FC236}">
                <a16:creationId xmlns:a16="http://schemas.microsoft.com/office/drawing/2014/main" id="{315F066E-C7B6-D14C-AEE8-893B70ACA895}"/>
              </a:ext>
            </a:extLst>
          </p:cNvPr>
          <p:cNvSpPr txBox="1"/>
          <p:nvPr/>
        </p:nvSpPr>
        <p:spPr>
          <a:xfrm>
            <a:off x="2572664" y="4640231"/>
            <a:ext cx="19179617" cy="74122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50000"/>
              </a:lnSpc>
              <a:defRPr sz="4200">
                <a:latin typeface="+mj-lt"/>
                <a:ea typeface="+mj-ea"/>
                <a:cs typeface="+mj-cs"/>
                <a:sym typeface="Avenir Next"/>
              </a:defRPr>
            </a:pPr>
            <a:r>
              <a:rPr lang="en-US" sz="4000" dirty="0">
                <a:sym typeface="Avenir Next"/>
              </a:rPr>
              <a:t>Clone or download:</a:t>
            </a:r>
          </a:p>
          <a:p>
            <a:pPr algn="l">
              <a:lnSpc>
                <a:spcPct val="150000"/>
              </a:lnSpc>
              <a:defRPr sz="4200">
                <a:latin typeface="+mj-lt"/>
                <a:ea typeface="+mj-ea"/>
                <a:cs typeface="+mj-cs"/>
                <a:sym typeface="Avenir Next"/>
              </a:defRPr>
            </a:pPr>
            <a:r>
              <a:rPr lang="en-US" sz="4000" dirty="0">
                <a:sym typeface="Avenir Next"/>
                <a:hlinkClick r:id="rId2"/>
              </a:rPr>
              <a:t>https://github.com/jpotapova/js-lecture-1</a:t>
            </a:r>
            <a:endParaRPr lang="en-US" sz="4000" dirty="0">
              <a:sym typeface="Avenir Next"/>
            </a:endParaRPr>
          </a:p>
          <a:p>
            <a:pPr algn="l">
              <a:lnSpc>
                <a:spcPct val="150000"/>
              </a:lnSpc>
              <a:defRPr sz="4200">
                <a:latin typeface="+mj-lt"/>
                <a:ea typeface="+mj-ea"/>
                <a:cs typeface="+mj-cs"/>
                <a:sym typeface="Avenir Next"/>
              </a:defRPr>
            </a:pPr>
            <a:endParaRPr lang="en-US" sz="4000" dirty="0">
              <a:sym typeface="Avenir Next"/>
            </a:endParaRPr>
          </a:p>
          <a:p>
            <a:pPr algn="l">
              <a:lnSpc>
                <a:spcPct val="150000"/>
              </a:lnSpc>
              <a:defRPr sz="4200">
                <a:latin typeface="+mj-lt"/>
                <a:ea typeface="+mj-ea"/>
                <a:cs typeface="+mj-cs"/>
                <a:sym typeface="Avenir Next"/>
              </a:defRPr>
            </a:pPr>
            <a:r>
              <a:rPr lang="en-US" sz="4000" dirty="0">
                <a:sym typeface="Avenir Next"/>
              </a:rPr>
              <a:t>Structure: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each topic has a number (in the slides and in file structure)</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1 folder for each topic</a:t>
            </a: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Examples </a:t>
            </a:r>
            <a:r>
              <a:rPr lang="en-US" sz="4000" dirty="0">
                <a:latin typeface="Courier" pitchFamily="2" charset="0"/>
                <a:sym typeface="Avenir Next"/>
              </a:rPr>
              <a:t>topic-</a:t>
            </a:r>
            <a:r>
              <a:rPr lang="en-US" sz="4000" dirty="0" err="1">
                <a:latin typeface="Courier" pitchFamily="2" charset="0"/>
                <a:sym typeface="Avenir Next"/>
              </a:rPr>
              <a:t>name.example.js</a:t>
            </a:r>
            <a:endParaRPr lang="en-US" sz="4000" dirty="0">
              <a:latin typeface="Courier" pitchFamily="2" charset="0"/>
              <a:sym typeface="Avenir Next"/>
            </a:endParaRPr>
          </a:p>
          <a:p>
            <a:pPr marL="571500" indent="-571500" algn="l">
              <a:lnSpc>
                <a:spcPct val="150000"/>
              </a:lnSpc>
              <a:buFont typeface="Arial" panose="020B0604020202020204" pitchFamily="34" charset="0"/>
              <a:buChar char="•"/>
              <a:defRPr sz="4200">
                <a:latin typeface="+mj-lt"/>
                <a:ea typeface="+mj-ea"/>
                <a:cs typeface="+mj-cs"/>
                <a:sym typeface="Avenir Next"/>
              </a:defRPr>
            </a:pPr>
            <a:r>
              <a:rPr lang="en-US" sz="4000" dirty="0">
                <a:sym typeface="Avenir Next"/>
              </a:rPr>
              <a:t>Tasks: </a:t>
            </a:r>
            <a:r>
              <a:rPr lang="en-US" sz="4000" dirty="0">
                <a:latin typeface="Courier" pitchFamily="2" charset="0"/>
                <a:sym typeface="Avenir Next"/>
              </a:rPr>
              <a:t>topic-</a:t>
            </a:r>
            <a:r>
              <a:rPr lang="en-US" sz="4000" dirty="0" err="1">
                <a:latin typeface="Courier" pitchFamily="2" charset="0"/>
                <a:sym typeface="Avenir Next"/>
              </a:rPr>
              <a:t>name.task.js</a:t>
            </a:r>
            <a:endParaRPr lang="en-US" sz="4000" dirty="0">
              <a:latin typeface="Courier" pitchFamily="2" charset="0"/>
              <a:sym typeface="Avenir Next"/>
            </a:endParaRPr>
          </a:p>
        </p:txBody>
      </p:sp>
    </p:spTree>
    <p:extLst>
      <p:ext uri="{BB962C8B-B14F-4D97-AF65-F5344CB8AC3E}">
        <p14:creationId xmlns:p14="http://schemas.microsoft.com/office/powerpoint/2010/main" val="241610898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572664" y="2699493"/>
            <a:ext cx="5725926"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1. Run a script</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sp>
        <p:nvSpPr>
          <p:cNvPr id="79" name="Build products that are fast, effortless to use, and aesthetically pleasing. Make things meaningful and worthy of your time.…"/>
          <p:cNvSpPr txBox="1"/>
          <p:nvPr/>
        </p:nvSpPr>
        <p:spPr>
          <a:xfrm>
            <a:off x="2572664" y="4640231"/>
            <a:ext cx="19179617" cy="77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4200">
                <a:latin typeface="+mj-lt"/>
                <a:ea typeface="+mj-ea"/>
                <a:cs typeface="+mj-cs"/>
                <a:sym typeface="Avenir Next"/>
              </a:defRPr>
            </a:pPr>
            <a:r>
              <a:rPr lang="en-US" sz="4400" dirty="0">
                <a:highlight>
                  <a:srgbClr val="C0C0C0"/>
                </a:highlight>
                <a:latin typeface="Courier" pitchFamily="2" charset="0"/>
                <a:sym typeface="Avenir Next"/>
              </a:rPr>
              <a:t>node path/to/my-</a:t>
            </a:r>
            <a:r>
              <a:rPr lang="en-US" sz="4400" dirty="0" err="1">
                <a:highlight>
                  <a:srgbClr val="C0C0C0"/>
                </a:highlight>
                <a:latin typeface="Courier" pitchFamily="2" charset="0"/>
                <a:sym typeface="Avenir Next"/>
              </a:rPr>
              <a:t>script.js</a:t>
            </a:r>
            <a:endParaRPr lang="en-US" sz="4400" dirty="0">
              <a:highlight>
                <a:srgbClr val="C0C0C0"/>
              </a:highlight>
              <a:latin typeface="Courier" pitchFamily="2" charset="0"/>
              <a:sym typeface="Avenir Next"/>
            </a:endParaRPr>
          </a:p>
        </p:txBody>
      </p:sp>
    </p:spTree>
    <p:extLst>
      <p:ext uri="{BB962C8B-B14F-4D97-AF65-F5344CB8AC3E}">
        <p14:creationId xmlns:p14="http://schemas.microsoft.com/office/powerpoint/2010/main" val="15562511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d section title"/>
          <p:cNvSpPr txBox="1"/>
          <p:nvPr/>
        </p:nvSpPr>
        <p:spPr>
          <a:xfrm>
            <a:off x="7367781" y="4836933"/>
            <a:ext cx="9648475" cy="4042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2800" b="1">
                <a:solidFill>
                  <a:srgbClr val="FFFFFF"/>
                </a:solidFill>
                <a:latin typeface="+mj-lt"/>
                <a:ea typeface="+mj-ea"/>
                <a:cs typeface="+mj-cs"/>
                <a:sym typeface="Avenir Next"/>
              </a:defRPr>
            </a:lvl1pPr>
          </a:lstStyle>
          <a:p>
            <a:r>
              <a:rPr lang="lt-LT" dirty="0"/>
              <a:t>TASK:</a:t>
            </a:r>
          </a:p>
          <a:p>
            <a:r>
              <a:rPr lang="lt-LT" dirty="0" err="1"/>
              <a:t>hello.task.js</a:t>
            </a:r>
            <a:endParaRPr lang="lt-LT"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goes here"/>
          <p:cNvSpPr txBox="1"/>
          <p:nvPr/>
        </p:nvSpPr>
        <p:spPr>
          <a:xfrm>
            <a:off x="2631719" y="2847904"/>
            <a:ext cx="5378075"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400" b="1">
                <a:latin typeface="+mj-lt"/>
                <a:ea typeface="+mj-ea"/>
                <a:cs typeface="+mj-cs"/>
                <a:sym typeface="Avenir Next"/>
              </a:defRPr>
            </a:lvl1pPr>
          </a:lstStyle>
          <a:p>
            <a:r>
              <a:rPr lang="en-US" dirty="0"/>
              <a:t>2. Comments</a:t>
            </a:r>
          </a:p>
        </p:txBody>
      </p:sp>
      <p:sp>
        <p:nvSpPr>
          <p:cNvPr id="77" name="Build products that are fast, effortless to use, and aesthetically pleasing. Make things meaningful and worthy of your time."/>
          <p:cNvSpPr txBox="1"/>
          <p:nvPr/>
        </p:nvSpPr>
        <p:spPr>
          <a:xfrm>
            <a:off x="2631719" y="3935381"/>
            <a:ext cx="126637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3600">
                <a:latin typeface="+mj-lt"/>
                <a:ea typeface="+mj-ea"/>
                <a:cs typeface="+mj-cs"/>
                <a:sym typeface="Avenir Next"/>
              </a:defRPr>
            </a:lvl1pPr>
          </a:lstStyle>
          <a:p>
            <a:endParaRPr lang="en-US" dirty="0"/>
          </a:p>
        </p:txBody>
      </p:sp>
      <p:sp>
        <p:nvSpPr>
          <p:cNvPr id="78" name="Line"/>
          <p:cNvSpPr/>
          <p:nvPr/>
        </p:nvSpPr>
        <p:spPr>
          <a:xfrm>
            <a:off x="2641600" y="1846231"/>
            <a:ext cx="1516409" cy="1"/>
          </a:xfrm>
          <a:prstGeom prst="line">
            <a:avLst/>
          </a:prstGeom>
          <a:ln w="203200">
            <a:solidFill>
              <a:srgbClr val="FF3454"/>
            </a:solidFill>
            <a:miter lim="400000"/>
          </a:ln>
        </p:spPr>
        <p:txBody>
          <a:bodyPr lIns="50800" tIns="50800" rIns="50800" bIns="50800" anchor="ctr"/>
          <a:lstStyle/>
          <a:p>
            <a:pPr algn="l">
              <a:defRPr sz="2800">
                <a:latin typeface="+mj-lt"/>
                <a:ea typeface="+mj-ea"/>
                <a:cs typeface="+mj-cs"/>
                <a:sym typeface="Avenir Next"/>
              </a:defRPr>
            </a:pPr>
            <a:endParaRPr/>
          </a:p>
        </p:txBody>
      </p:sp>
      <p:pic>
        <p:nvPicPr>
          <p:cNvPr id="5" name="Picture 4">
            <a:extLst>
              <a:ext uri="{FF2B5EF4-FFF2-40B4-BE49-F238E27FC236}">
                <a16:creationId xmlns:a16="http://schemas.microsoft.com/office/drawing/2014/main" id="{E0A68794-4A01-BA45-B2CA-CCE7ED76E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64" y="3935381"/>
            <a:ext cx="16810182" cy="6223000"/>
          </a:xfrm>
          <a:prstGeom prst="rect">
            <a:avLst/>
          </a:prstGeom>
        </p:spPr>
      </p:pic>
    </p:spTree>
    <p:extLst>
      <p:ext uri="{BB962C8B-B14F-4D97-AF65-F5344CB8AC3E}">
        <p14:creationId xmlns:p14="http://schemas.microsoft.com/office/powerpoint/2010/main" val="317855290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38393C"/>
      </a:dk1>
      <a:lt1>
        <a:srgbClr val="3C2E04"/>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a:ea typeface="Avenir Next"/>
        <a:cs typeface="Avenir Next"/>
      </a:majorFont>
      <a:minorFont>
        <a:latin typeface="Avenir Next Demi Bold"/>
        <a:ea typeface="Avenir Next Demi Bold"/>
        <a:cs typeface="Avenir Next Demi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38393C"/>
            </a:solidFill>
            <a:effectLst/>
            <a:uFillTx/>
            <a:latin typeface="+mj-lt"/>
            <a:ea typeface="+mj-ea"/>
            <a:cs typeface="+mj-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38393C"/>
            </a:solidFill>
            <a:effectLst/>
            <a:uFillTx/>
            <a:latin typeface="+mn-lt"/>
            <a:ea typeface="+mn-ea"/>
            <a:cs typeface="+mn-cs"/>
            <a:sym typeface="Avenir Next Demi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47112</TotalTime>
  <Words>639</Words>
  <Application>Microsoft Macintosh PowerPoint</Application>
  <PresentationFormat>Custom</PresentationFormat>
  <Paragraphs>133</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Avenir Next</vt:lpstr>
      <vt:lpstr>Avenir Next Demi Bold</vt:lpstr>
      <vt:lpstr>Courier</vt:lpstr>
      <vt:lpstr>Helvetica</vt:lpstr>
      <vt:lpstr>Lucida Grande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Jelizaveta Potapova</cp:lastModifiedBy>
  <cp:revision>244</cp:revision>
  <dcterms:modified xsi:type="dcterms:W3CDTF">2019-11-26T21:21:17Z</dcterms:modified>
</cp:coreProperties>
</file>