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8"/>
  </p:notesMasterIdLst>
  <p:sldIdLst>
    <p:sldId id="256" r:id="rId2"/>
    <p:sldId id="393" r:id="rId3"/>
    <p:sldId id="394" r:id="rId4"/>
    <p:sldId id="340" r:id="rId5"/>
    <p:sldId id="300" r:id="rId6"/>
    <p:sldId id="354" r:id="rId7"/>
    <p:sldId id="355" r:id="rId8"/>
    <p:sldId id="258" r:id="rId9"/>
    <p:sldId id="301" r:id="rId10"/>
    <p:sldId id="337" r:id="rId11"/>
    <p:sldId id="302" r:id="rId12"/>
    <p:sldId id="385" r:id="rId13"/>
    <p:sldId id="303" r:id="rId14"/>
    <p:sldId id="386" r:id="rId15"/>
    <p:sldId id="339" r:id="rId16"/>
    <p:sldId id="257" r:id="rId17"/>
    <p:sldId id="304" r:id="rId18"/>
    <p:sldId id="305" r:id="rId19"/>
    <p:sldId id="306" r:id="rId20"/>
    <p:sldId id="307" r:id="rId21"/>
    <p:sldId id="308" r:id="rId22"/>
    <p:sldId id="387" r:id="rId23"/>
    <p:sldId id="341" r:id="rId24"/>
    <p:sldId id="309" r:id="rId25"/>
    <p:sldId id="310" r:id="rId26"/>
    <p:sldId id="311" r:id="rId27"/>
    <p:sldId id="342" r:id="rId28"/>
    <p:sldId id="312" r:id="rId29"/>
    <p:sldId id="313" r:id="rId30"/>
    <p:sldId id="314" r:id="rId31"/>
    <p:sldId id="343" r:id="rId32"/>
    <p:sldId id="348" r:id="rId33"/>
    <p:sldId id="357" r:id="rId34"/>
    <p:sldId id="358" r:id="rId35"/>
    <p:sldId id="361" r:id="rId36"/>
    <p:sldId id="359" r:id="rId37"/>
    <p:sldId id="321" r:id="rId38"/>
    <p:sldId id="360" r:id="rId39"/>
    <p:sldId id="356" r:id="rId40"/>
    <p:sldId id="362" r:id="rId41"/>
    <p:sldId id="364" r:id="rId42"/>
    <p:sldId id="366" r:id="rId43"/>
    <p:sldId id="365" r:id="rId44"/>
    <p:sldId id="367" r:id="rId45"/>
    <p:sldId id="344" r:id="rId46"/>
    <p:sldId id="323" r:id="rId47"/>
    <p:sldId id="388" r:id="rId48"/>
    <p:sldId id="389" r:id="rId49"/>
    <p:sldId id="363" r:id="rId50"/>
    <p:sldId id="329" r:id="rId51"/>
    <p:sldId id="324" r:id="rId52"/>
    <p:sldId id="325" r:id="rId53"/>
    <p:sldId id="368" r:id="rId54"/>
    <p:sldId id="369" r:id="rId55"/>
    <p:sldId id="370" r:id="rId56"/>
    <p:sldId id="346" r:id="rId57"/>
    <p:sldId id="326" r:id="rId58"/>
    <p:sldId id="371" r:id="rId59"/>
    <p:sldId id="372" r:id="rId60"/>
    <p:sldId id="373" r:id="rId61"/>
    <p:sldId id="374" r:id="rId62"/>
    <p:sldId id="347" r:id="rId63"/>
    <p:sldId id="396" r:id="rId64"/>
    <p:sldId id="395" r:id="rId65"/>
    <p:sldId id="397" r:id="rId66"/>
    <p:sldId id="327" r:id="rId67"/>
    <p:sldId id="330" r:id="rId68"/>
    <p:sldId id="390" r:id="rId69"/>
    <p:sldId id="391" r:id="rId70"/>
    <p:sldId id="345" r:id="rId71"/>
    <p:sldId id="375" r:id="rId72"/>
    <p:sldId id="377" r:id="rId73"/>
    <p:sldId id="392" r:id="rId74"/>
    <p:sldId id="331" r:id="rId75"/>
    <p:sldId id="376" r:id="rId76"/>
    <p:sldId id="379" r:id="rId77"/>
    <p:sldId id="380" r:id="rId78"/>
    <p:sldId id="333" r:id="rId79"/>
    <p:sldId id="381" r:id="rId80"/>
    <p:sldId id="398" r:id="rId81"/>
    <p:sldId id="382" r:id="rId82"/>
    <p:sldId id="334" r:id="rId83"/>
    <p:sldId id="383" r:id="rId84"/>
    <p:sldId id="384" r:id="rId85"/>
    <p:sldId id="335" r:id="rId86"/>
    <p:sldId id="294" r:id="rId8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1pPr>
    <a:lvl2pPr marL="0" marR="0" indent="3429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2pPr>
    <a:lvl3pPr marL="0" marR="0" indent="6858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3pPr>
    <a:lvl4pPr marL="0" marR="0" indent="10287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4pPr>
    <a:lvl5pPr marL="0" marR="0" indent="13716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5pPr>
    <a:lvl6pPr marL="0" marR="0" indent="17145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6pPr>
    <a:lvl7pPr marL="0" marR="0" indent="20574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7pPr>
    <a:lvl8pPr marL="0" marR="0" indent="24003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8pPr>
    <a:lvl9pPr marL="0" marR="0" indent="27432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9pPr>
  </p:defaultTextStyle>
  <p:extLst>
    <p:ext uri="{521415D9-36F7-43E2-AB2F-B90AF26B5E84}">
      <p14:sectionLst xmlns:p14="http://schemas.microsoft.com/office/powerpoint/2010/main">
        <p14:section name="Intro" id="{1FB4B9FE-9DDC-EB4A-89A5-DF6891AE302E}">
          <p14:sldIdLst>
            <p14:sldId id="256"/>
            <p14:sldId id="393"/>
            <p14:sldId id="394"/>
            <p14:sldId id="340"/>
            <p14:sldId id="300"/>
            <p14:sldId id="354"/>
            <p14:sldId id="355"/>
            <p14:sldId id="258"/>
            <p14:sldId id="301"/>
            <p14:sldId id="337"/>
            <p14:sldId id="302"/>
            <p14:sldId id="385"/>
            <p14:sldId id="303"/>
            <p14:sldId id="386"/>
            <p14:sldId id="339"/>
          </p14:sldIdLst>
        </p14:section>
        <p14:section name="Primitive types" id="{41A4024B-D1CF-2446-A0D6-24896C2D9C0F}">
          <p14:sldIdLst>
            <p14:sldId id="257"/>
            <p14:sldId id="304"/>
            <p14:sldId id="305"/>
            <p14:sldId id="306"/>
            <p14:sldId id="307"/>
            <p14:sldId id="308"/>
            <p14:sldId id="387"/>
            <p14:sldId id="341"/>
            <p14:sldId id="309"/>
            <p14:sldId id="310"/>
            <p14:sldId id="311"/>
            <p14:sldId id="342"/>
            <p14:sldId id="312"/>
            <p14:sldId id="313"/>
            <p14:sldId id="314"/>
          </p14:sldIdLst>
        </p14:section>
        <p14:section name="Decisions" id="{D1C70DEF-8EDE-1D4B-8315-E604B267A1BF}">
          <p14:sldIdLst>
            <p14:sldId id="343"/>
            <p14:sldId id="348"/>
            <p14:sldId id="357"/>
            <p14:sldId id="358"/>
            <p14:sldId id="361"/>
            <p14:sldId id="359"/>
            <p14:sldId id="321"/>
            <p14:sldId id="360"/>
            <p14:sldId id="356"/>
            <p14:sldId id="362"/>
            <p14:sldId id="364"/>
            <p14:sldId id="366"/>
            <p14:sldId id="365"/>
            <p14:sldId id="367"/>
          </p14:sldIdLst>
        </p14:section>
        <p14:section name="Functions, objects, arrays" id="{E5B02B21-DC8E-FB40-BB9A-DE3B890320D3}">
          <p14:sldIdLst>
            <p14:sldId id="344"/>
            <p14:sldId id="323"/>
            <p14:sldId id="388"/>
            <p14:sldId id="389"/>
            <p14:sldId id="363"/>
            <p14:sldId id="329"/>
            <p14:sldId id="324"/>
            <p14:sldId id="325"/>
            <p14:sldId id="368"/>
            <p14:sldId id="369"/>
            <p14:sldId id="370"/>
            <p14:sldId id="346"/>
            <p14:sldId id="326"/>
            <p14:sldId id="371"/>
            <p14:sldId id="372"/>
            <p14:sldId id="373"/>
            <p14:sldId id="374"/>
            <p14:sldId id="347"/>
            <p14:sldId id="396"/>
            <p14:sldId id="395"/>
            <p14:sldId id="397"/>
          </p14:sldIdLst>
        </p14:section>
        <p14:section name="JS and the browser" id="{555928A7-BF01-4341-93DE-B9030C5E8133}">
          <p14:sldIdLst>
            <p14:sldId id="327"/>
            <p14:sldId id="330"/>
            <p14:sldId id="390"/>
            <p14:sldId id="391"/>
            <p14:sldId id="345"/>
            <p14:sldId id="375"/>
          </p14:sldIdLst>
        </p14:section>
        <p14:section name="Navigate DOM" id="{B82DF97E-4F6F-0C42-A156-2165E86A58C9}">
          <p14:sldIdLst>
            <p14:sldId id="377"/>
            <p14:sldId id="392"/>
            <p14:sldId id="331"/>
            <p14:sldId id="376"/>
            <p14:sldId id="379"/>
          </p14:sldIdLst>
        </p14:section>
        <p14:section name="Search DOM" id="{C3526AF6-A63C-AC45-9D47-64C83293FA83}">
          <p14:sldIdLst>
            <p14:sldId id="380"/>
            <p14:sldId id="333"/>
            <p14:sldId id="381"/>
            <p14:sldId id="398"/>
          </p14:sldIdLst>
        </p14:section>
        <p14:section name="Update DOM" id="{E8A84093-093E-FD42-AFCA-24A60A31C75D}">
          <p14:sldIdLst>
            <p14:sldId id="382"/>
            <p14:sldId id="334"/>
          </p14:sldIdLst>
        </p14:section>
        <p14:section name="Create &amp; remove" id="{B200C3AC-C15E-0B45-BBA0-581A15CA2581}">
          <p14:sldIdLst>
            <p14:sldId id="383"/>
            <p14:sldId id="384"/>
            <p14:sldId id="335"/>
          </p14:sldIdLst>
        </p14:section>
        <p14:section name="Thanks" id="{496D2806-62C4-9B46-9D9A-FB0AC075874D}">
          <p14:sldIdLst>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FFA"/>
    <a:srgbClr val="F8EB09"/>
    <a:srgbClr val="FF3454"/>
    <a:srgbClr val="262C2F"/>
    <a:srgbClr val="404CFA"/>
    <a:srgbClr val="25292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4"/>
    <p:restoredTop sz="94640"/>
  </p:normalViewPr>
  <p:slideViewPr>
    <p:cSldViewPr snapToGrid="0" snapToObjects="1">
      <p:cViewPr varScale="1">
        <p:scale>
          <a:sx n="51" d="100"/>
          <a:sy n="51" d="100"/>
        </p:scale>
        <p:origin x="7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 name="Shape 64"/>
          <p:cNvSpPr>
            <a:spLocks noGrp="1" noRot="1" noChangeAspect="1"/>
          </p:cNvSpPr>
          <p:nvPr>
            <p:ph type="sldImg"/>
          </p:nvPr>
        </p:nvSpPr>
        <p:spPr>
          <a:xfrm>
            <a:off x="1143000" y="685800"/>
            <a:ext cx="4572000" cy="3429000"/>
          </a:xfrm>
          <a:prstGeom prst="rect">
            <a:avLst/>
          </a:prstGeom>
        </p:spPr>
        <p:txBody>
          <a:bodyPr/>
          <a:lstStyle/>
          <a:p>
            <a:endParaRPr/>
          </a:p>
        </p:txBody>
      </p:sp>
      <p:sp>
        <p:nvSpPr>
          <p:cNvPr id="65" name="Shape 6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825500" latinLnBrk="0">
      <a:defRPr sz="3000">
        <a:latin typeface="Lucida Grande"/>
        <a:ea typeface="Lucida Grande"/>
        <a:cs typeface="Lucida Grande"/>
        <a:sym typeface="Lucida Grande"/>
      </a:defRPr>
    </a:lvl1pPr>
    <a:lvl2pPr indent="228600" defTabSz="825500" latinLnBrk="0">
      <a:defRPr sz="3000">
        <a:latin typeface="Lucida Grande"/>
        <a:ea typeface="Lucida Grande"/>
        <a:cs typeface="Lucida Grande"/>
        <a:sym typeface="Lucida Grande"/>
      </a:defRPr>
    </a:lvl2pPr>
    <a:lvl3pPr indent="457200" defTabSz="825500" latinLnBrk="0">
      <a:defRPr sz="3000">
        <a:latin typeface="Lucida Grande"/>
        <a:ea typeface="Lucida Grande"/>
        <a:cs typeface="Lucida Grande"/>
        <a:sym typeface="Lucida Grande"/>
      </a:defRPr>
    </a:lvl3pPr>
    <a:lvl4pPr indent="685800" defTabSz="825500" latinLnBrk="0">
      <a:defRPr sz="3000">
        <a:latin typeface="Lucida Grande"/>
        <a:ea typeface="Lucida Grande"/>
        <a:cs typeface="Lucida Grande"/>
        <a:sym typeface="Lucida Grande"/>
      </a:defRPr>
    </a:lvl4pPr>
    <a:lvl5pPr indent="914400" defTabSz="825500" latinLnBrk="0">
      <a:defRPr sz="3000">
        <a:latin typeface="Lucida Grande"/>
        <a:ea typeface="Lucida Grande"/>
        <a:cs typeface="Lucida Grande"/>
        <a:sym typeface="Lucida Grande"/>
      </a:defRPr>
    </a:lvl5pPr>
    <a:lvl6pPr indent="1143000" defTabSz="825500" latinLnBrk="0">
      <a:defRPr sz="3000">
        <a:latin typeface="Lucida Grande"/>
        <a:ea typeface="Lucida Grande"/>
        <a:cs typeface="Lucida Grande"/>
        <a:sym typeface="Lucida Grande"/>
      </a:defRPr>
    </a:lvl6pPr>
    <a:lvl7pPr indent="1371600" defTabSz="825500" latinLnBrk="0">
      <a:defRPr sz="3000">
        <a:latin typeface="Lucida Grande"/>
        <a:ea typeface="Lucida Grande"/>
        <a:cs typeface="Lucida Grande"/>
        <a:sym typeface="Lucida Grande"/>
      </a:defRPr>
    </a:lvl7pPr>
    <a:lvl8pPr indent="1600200" defTabSz="825500" latinLnBrk="0">
      <a:defRPr sz="3000">
        <a:latin typeface="Lucida Grande"/>
        <a:ea typeface="Lucida Grande"/>
        <a:cs typeface="Lucida Grande"/>
        <a:sym typeface="Lucida Grande"/>
      </a:defRPr>
    </a:lvl8pPr>
    <a:lvl9pPr indent="1828800" defTabSz="825500" latinLnBrk="0">
      <a:defRPr sz="30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No logo">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No logo copy">
    <p:bg>
      <p:bgPr>
        <a:solidFill>
          <a:srgbClr val="404CFA"/>
        </a:solidFill>
        <a:effectLst/>
      </p:bgPr>
    </p:bg>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Gray Background">
    <p:bg>
      <p:bgPr>
        <a:solidFill>
          <a:srgbClr val="FF3454"/>
        </a:solidFill>
        <a:effectLst/>
      </p:bgPr>
    </p:bg>
    <p:spTree>
      <p:nvGrpSpPr>
        <p:cNvPr id="1" name=""/>
        <p:cNvGrpSpPr/>
        <p:nvPr/>
      </p:nvGrpSpPr>
      <p:grpSpPr>
        <a:xfrm>
          <a:off x="0" y="0"/>
          <a:ext cx="0" cy="0"/>
          <a:chOff x="0" y="0"/>
          <a:chExt cx="0" cy="0"/>
        </a:xfrm>
      </p:grpSpPr>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Master #4">
    <p:spTree>
      <p:nvGrpSpPr>
        <p:cNvPr id="1" name=""/>
        <p:cNvGrpSpPr/>
        <p:nvPr/>
      </p:nvGrpSpPr>
      <p:grpSpPr>
        <a:xfrm>
          <a:off x="0" y="0"/>
          <a:ext cx="0" cy="0"/>
          <a:chOff x="0" y="0"/>
          <a:chExt cx="0" cy="0"/>
        </a:xfrm>
      </p:grpSpPr>
      <p:sp>
        <p:nvSpPr>
          <p:cNvPr id="39" name="Text"/>
          <p:cNvSpPr txBox="1"/>
          <p:nvPr/>
        </p:nvSpPr>
        <p:spPr>
          <a:xfrm>
            <a:off x="10384982" y="4521199"/>
            <a:ext cx="3612796" cy="274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400"/>
            </a:lvl1pPr>
          </a:lstStyle>
          <a:p>
            <a:r>
              <a:t>Text</a:t>
            </a:r>
          </a:p>
        </p:txBody>
      </p:sp>
      <p:sp>
        <p:nvSpPr>
          <p:cNvPr id="40" name="Text"/>
          <p:cNvSpPr txBox="1"/>
          <p:nvPr/>
        </p:nvSpPr>
        <p:spPr>
          <a:xfrm>
            <a:off x="11368995" y="7378700"/>
            <a:ext cx="1644769" cy="939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latin typeface="+mj-lt"/>
                <a:ea typeface="+mj-ea"/>
                <a:cs typeface="+mj-cs"/>
                <a:sym typeface="Avenir Next"/>
              </a:defRPr>
            </a:lvl1pPr>
          </a:lstStyle>
          <a:p>
            <a:r>
              <a:t>Text</a:t>
            </a:r>
          </a:p>
        </p:txBody>
      </p:sp>
      <p:sp>
        <p:nvSpPr>
          <p:cNvPr id="41"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randed Slide">
    <p:spTree>
      <p:nvGrpSpPr>
        <p:cNvPr id="1" name=""/>
        <p:cNvGrpSpPr/>
        <p:nvPr/>
      </p:nvGrpSpPr>
      <p:grpSpPr>
        <a:xfrm>
          <a:off x="0" y="0"/>
          <a:ext cx="0" cy="0"/>
          <a:chOff x="0" y="0"/>
          <a:chExt cx="0" cy="0"/>
        </a:xfrm>
      </p:grpSpPr>
      <p:pic>
        <p:nvPicPr>
          <p:cNvPr id="48" name="Devbridge_Group_Logos_V5.png" descr="Devbridge_Group_Logos_V5.png"/>
          <p:cNvPicPr>
            <a:picLocks noChangeAspect="1"/>
          </p:cNvPicPr>
          <p:nvPr/>
        </p:nvPicPr>
        <p:blipFill>
          <a:blip r:embed="rId2"/>
          <a:stretch>
            <a:fillRect/>
          </a:stretch>
        </p:blipFill>
        <p:spPr>
          <a:xfrm>
            <a:off x="21049997" y="1116493"/>
            <a:ext cx="2104971" cy="501919"/>
          </a:xfrm>
          <a:prstGeom prst="rect">
            <a:avLst/>
          </a:prstGeom>
          <a:ln w="12700">
            <a:miter lim="400000"/>
          </a:ln>
        </p:spPr>
      </p:pic>
      <p:sp>
        <p:nvSpPr>
          <p:cNvPr id="49" name="©2017 Devbridge Group LLC. The information contained in this document is confidential and only for the information of the intended recipient. It may not be used, published or redistributed without the prior written consent of Devbridge Group LLC."/>
          <p:cNvSpPr txBox="1"/>
          <p:nvPr/>
        </p:nvSpPr>
        <p:spPr>
          <a:xfrm>
            <a:off x="2522421" y="12740004"/>
            <a:ext cx="11087704" cy="5549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defTabSz="457200">
              <a:lnSpc>
                <a:spcPct val="11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66">
                <a:solidFill>
                  <a:srgbClr val="A6AAA9"/>
                </a:solidFill>
                <a:latin typeface="Helvetica"/>
                <a:ea typeface="Helvetica"/>
                <a:cs typeface="Helvetica"/>
                <a:sym typeface="Helvetica"/>
              </a:defRPr>
            </a:lvl1pPr>
          </a:lstStyle>
          <a:p>
            <a:r>
              <a:t>©2017 Devbridge Group LLC. The information contained in this document is confidential and only for the information of the intended recipient. It may not be used, published or redistributed without the prior written consent of Devbridge Group LLC.</a:t>
            </a:r>
          </a:p>
        </p:txBody>
      </p:sp>
      <p:sp>
        <p:nvSpPr>
          <p:cNvPr id="50"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divider copy 2">
    <p:spTree>
      <p:nvGrpSpPr>
        <p:cNvPr id="1" name=""/>
        <p:cNvGrpSpPr/>
        <p:nvPr/>
      </p:nvGrpSpPr>
      <p:grpSpPr>
        <a:xfrm>
          <a:off x="0" y="0"/>
          <a:ext cx="0" cy="0"/>
          <a:chOff x="0" y="0"/>
          <a:chExt cx="0" cy="0"/>
        </a:xfrm>
      </p:grpSpPr>
      <p:sp>
        <p:nvSpPr>
          <p:cNvPr id="57" name="Rectangle"/>
          <p:cNvSpPr/>
          <p:nvPr/>
        </p:nvSpPr>
        <p:spPr>
          <a:xfrm>
            <a:off x="-1346200" y="-393700"/>
            <a:ext cx="25946100" cy="14274800"/>
          </a:xfrm>
          <a:prstGeom prst="rect">
            <a:avLst/>
          </a:prstGeom>
          <a:solidFill>
            <a:srgbClr val="25BCCA"/>
          </a:solidFill>
          <a:ln w="25400">
            <a:solidFill>
              <a:srgbClr val="000000"/>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8"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728610" y="2336800"/>
            <a:ext cx="20904201" cy="3441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739900" y="3898900"/>
            <a:ext cx="20904200" cy="8547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36222" y="13093700"/>
            <a:ext cx="486157" cy="520700"/>
          </a:xfrm>
          <a:prstGeom prst="rect">
            <a:avLst/>
          </a:prstGeom>
          <a:ln w="12700">
            <a:miter lim="400000"/>
          </a:ln>
        </p:spPr>
        <p:txBody>
          <a:bodyPr wrap="none" lIns="50800" tIns="50800" rIns="50800" bIns="50800">
            <a:norm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Lst>
  <p:transition spd="med"/>
  <p:txStyles>
    <p:titleStyle>
      <a:lvl1pPr marL="0" marR="0" indent="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1pPr>
      <a:lvl2pPr marL="0" marR="0" indent="2286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2pPr>
      <a:lvl3pPr marL="0" marR="0" indent="4572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3pPr>
      <a:lvl4pPr marL="0" marR="0" indent="6858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4pPr>
      <a:lvl5pPr marL="0" marR="0" indent="9144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5pPr>
      <a:lvl6pPr marL="0" marR="0" indent="11430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6pPr>
      <a:lvl7pPr marL="0" marR="0" indent="13716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7pPr>
      <a:lvl8pPr marL="0" marR="0" indent="16002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8pPr>
      <a:lvl9pPr marL="0" marR="0" indent="18288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9pPr>
    </p:titleStyle>
    <p:bodyStyle>
      <a:lvl1pPr marL="1003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1pPr>
      <a:lvl2pPr marL="14478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2pPr>
      <a:lvl3pPr marL="1892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3pPr>
      <a:lvl4pPr marL="23368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4pPr>
      <a:lvl5pPr marL="2781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5pPr>
      <a:lvl6pPr marL="31369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6pPr>
      <a:lvl7pPr marL="34925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7pPr>
      <a:lvl8pPr marL="38481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8pPr>
      <a:lvl9pPr marL="42037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en-US/docs/Web/JavaScript/Reference/Lexical_grammar#Keywords"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eveloper.mozilla.org/en-US/docs/Web/JavaScript/Reference/Global_Objects/String"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jpotapova/js-lecture-1" TargetMode="Externa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developer.mozilla.org/en-US/docs/Web/JavaScript/Reference/Global_Objects/Array" TargetMode="Externa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hyperlink" Target="https://dom.spec.whatwg.org/" TargetMode="Externa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Line"/>
          <p:cNvSpPr/>
          <p:nvPr/>
        </p:nvSpPr>
        <p:spPr>
          <a:xfrm>
            <a:off x="8518358" y="9751158"/>
            <a:ext cx="7179627" cy="0"/>
          </a:xfrm>
          <a:prstGeom prst="line">
            <a:avLst/>
          </a:prstGeom>
          <a:ln w="3810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8" name="This is a title that extends for two lines."/>
          <p:cNvSpPr txBox="1"/>
          <p:nvPr/>
        </p:nvSpPr>
        <p:spPr>
          <a:xfrm>
            <a:off x="2659982" y="8258904"/>
            <a:ext cx="9403215" cy="11882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lnSpc>
                <a:spcPct val="80000"/>
              </a:lnSpc>
              <a:defRPr sz="8300" b="1">
                <a:solidFill>
                  <a:srgbClr val="1C2E36"/>
                </a:solidFill>
                <a:latin typeface="+mj-lt"/>
                <a:ea typeface="+mj-ea"/>
                <a:cs typeface="+mj-cs"/>
                <a:sym typeface="Avenir Next"/>
              </a:defRPr>
            </a:pPr>
            <a:r>
              <a:rPr lang="lt-LT" dirty="0" err="1"/>
              <a:t>JavaScript</a:t>
            </a:r>
            <a:r>
              <a:rPr lang="lt-LT" dirty="0"/>
              <a:t> - </a:t>
            </a:r>
            <a:r>
              <a:rPr lang="lt-LT" dirty="0" err="1"/>
              <a:t>Part</a:t>
            </a:r>
            <a:r>
              <a:rPr lang="lt-LT" dirty="0"/>
              <a:t> 1</a:t>
            </a:r>
            <a:endParaRPr dirty="0"/>
          </a:p>
        </p:txBody>
      </p:sp>
      <p:sp>
        <p:nvSpPr>
          <p:cNvPr id="69" name="This is secondary content, could be the author and title of the author."/>
          <p:cNvSpPr txBox="1"/>
          <p:nvPr/>
        </p:nvSpPr>
        <p:spPr>
          <a:xfrm>
            <a:off x="2659982" y="10691714"/>
            <a:ext cx="825613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3200">
                <a:solidFill>
                  <a:srgbClr val="1C2E36"/>
                </a:solidFill>
              </a:defRPr>
            </a:lvl1pPr>
          </a:lstStyle>
          <a:p>
            <a:r>
              <a:rPr lang="lt-LT" dirty="0"/>
              <a:t>Jelizaveta </a:t>
            </a:r>
            <a:r>
              <a:rPr lang="lt-LT" dirty="0" err="1"/>
              <a:t>Potapova</a:t>
            </a:r>
            <a:endParaRPr lang="lt-LT" dirty="0"/>
          </a:p>
          <a:p>
            <a:pPr>
              <a:defRPr sz="3200" b="1" i="1">
                <a:solidFill>
                  <a:srgbClr val="1C2E36"/>
                </a:solidFill>
                <a:latin typeface="+mj-lt"/>
                <a:ea typeface="+mj-ea"/>
                <a:cs typeface="+mj-cs"/>
                <a:sym typeface="Avenir Next"/>
              </a:defRPr>
            </a:pPr>
            <a:r>
              <a:rPr lang="lt-LT" b="1" i="1" dirty="0" err="1">
                <a:sym typeface="Avenir Next"/>
              </a:rPr>
              <a:t>Senior</a:t>
            </a:r>
            <a:r>
              <a:rPr lang="lt-LT" b="1" i="1" dirty="0">
                <a:sym typeface="Avenir Next"/>
              </a:rPr>
              <a:t> </a:t>
            </a:r>
            <a:r>
              <a:rPr lang="lt-LT" b="1" i="1" dirty="0" err="1">
                <a:sym typeface="Avenir Next"/>
              </a:rPr>
              <a:t>JavaScript</a:t>
            </a:r>
            <a:r>
              <a:rPr lang="lt-LT" b="1" i="1" dirty="0">
                <a:sym typeface="Avenir Next"/>
              </a:rPr>
              <a:t> </a:t>
            </a:r>
            <a:r>
              <a:rPr lang="lt-LT" b="1" i="1" dirty="0" err="1">
                <a:sym typeface="Avenir Next"/>
              </a:rPr>
              <a:t>Engineer</a:t>
            </a:r>
            <a:endParaRPr lang="lt-LT" b="1" i="1" dirty="0">
              <a:sym typeface="Avenir Next"/>
            </a:endParaRPr>
          </a:p>
        </p:txBody>
      </p:sp>
      <p:pic>
        <p:nvPicPr>
          <p:cNvPr id="70" name="DB_dark@3x.png" descr="DB_dark@3x.png"/>
          <p:cNvPicPr>
            <a:picLocks noChangeAspect="1"/>
          </p:cNvPicPr>
          <p:nvPr/>
        </p:nvPicPr>
        <p:blipFill>
          <a:blip r:embed="rId2"/>
          <a:stretch>
            <a:fillRect/>
          </a:stretch>
        </p:blipFill>
        <p:spPr>
          <a:xfrm>
            <a:off x="2659982" y="1936809"/>
            <a:ext cx="4511904" cy="97589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235781" y="4836933"/>
            <a:ext cx="13912462"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comments.task.js</a:t>
            </a:r>
            <a:endParaRPr lang="lt-LT" dirty="0"/>
          </a:p>
        </p:txBody>
      </p:sp>
    </p:spTree>
    <p:extLst>
      <p:ext uri="{BB962C8B-B14F-4D97-AF65-F5344CB8AC3E}">
        <p14:creationId xmlns:p14="http://schemas.microsoft.com/office/powerpoint/2010/main" val="328765562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80580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3. Variables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602191" y="4263676"/>
            <a:ext cx="16783089" cy="10336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sym typeface="Avenir Next"/>
              </a:rPr>
              <a:t>Convention – camelCase</a:t>
            </a:r>
          </a:p>
        </p:txBody>
      </p:sp>
      <p:pic>
        <p:nvPicPr>
          <p:cNvPr id="3" name="Picture 2" descr="A picture containing sitting, food, drawing&#10;&#10;Description automatically generated">
            <a:extLst>
              <a:ext uri="{FF2B5EF4-FFF2-40B4-BE49-F238E27FC236}">
                <a16:creationId xmlns:a16="http://schemas.microsoft.com/office/drawing/2014/main" id="{57A16095-BA1D-B342-94CC-77E2D9ACE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884" y="4920266"/>
            <a:ext cx="16304642" cy="5331556"/>
          </a:xfrm>
          <a:prstGeom prst="rect">
            <a:avLst/>
          </a:prstGeom>
        </p:spPr>
      </p:pic>
    </p:spTree>
    <p:extLst>
      <p:ext uri="{BB962C8B-B14F-4D97-AF65-F5344CB8AC3E}">
        <p14:creationId xmlns:p14="http://schemas.microsoft.com/office/powerpoint/2010/main" val="36304051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80580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3. Variables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602191" y="4263676"/>
            <a:ext cx="16783089" cy="20492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Names are case sensitive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Think about naming: descriptive, self-explanatory but concise</a:t>
            </a:r>
          </a:p>
        </p:txBody>
      </p:sp>
      <p:pic>
        <p:nvPicPr>
          <p:cNvPr id="4" name="Picture 3" descr="A close up of a screen&#10;&#10;Description automatically generated">
            <a:extLst>
              <a:ext uri="{FF2B5EF4-FFF2-40B4-BE49-F238E27FC236}">
                <a16:creationId xmlns:a16="http://schemas.microsoft.com/office/drawing/2014/main" id="{0D8C0A9C-0DD1-3A4D-A3F3-8CEDD978A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454" y="6312955"/>
            <a:ext cx="15503185" cy="6046594"/>
          </a:xfrm>
          <a:prstGeom prst="rect">
            <a:avLst/>
          </a:prstGeom>
        </p:spPr>
      </p:pic>
    </p:spTree>
    <p:extLst>
      <p:ext uri="{BB962C8B-B14F-4D97-AF65-F5344CB8AC3E}">
        <p14:creationId xmlns:p14="http://schemas.microsoft.com/office/powerpoint/2010/main" val="145681115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92634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3. Variables: name limitations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572664" y="3905587"/>
            <a:ext cx="18976695" cy="6111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Allowed: letters, digits, </a:t>
            </a:r>
            <a:r>
              <a:rPr lang="en-US" sz="4400" dirty="0">
                <a:highlight>
                  <a:srgbClr val="C0C0C0"/>
                </a:highlight>
                <a:sym typeface="Avenir Next"/>
              </a:rPr>
              <a:t>$</a:t>
            </a:r>
            <a:r>
              <a:rPr lang="en-US" sz="4400" dirty="0">
                <a:sym typeface="Avenir Next"/>
              </a:rPr>
              <a:t>, </a:t>
            </a:r>
            <a:r>
              <a:rPr lang="en-US" sz="4400" dirty="0">
                <a:highlight>
                  <a:srgbClr val="C0C0C0"/>
                </a:highlight>
                <a:sym typeface="Avenir Next"/>
              </a:rPr>
              <a:t>_</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Cannot start with digit</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Cannot use reserved words (e.g. </a:t>
            </a:r>
            <a:r>
              <a:rPr lang="en-US" sz="4400" dirty="0">
                <a:highlight>
                  <a:srgbClr val="C0C0C0"/>
                </a:highlight>
                <a:latin typeface="Courier" pitchFamily="2" charset="0"/>
                <a:sym typeface="Avenir Next"/>
              </a:rPr>
              <a:t>function</a:t>
            </a:r>
            <a:r>
              <a:rPr lang="en-US" sz="4400" dirty="0">
                <a:sym typeface="Avenir Next"/>
              </a:rPr>
              <a:t>, </a:t>
            </a:r>
            <a:r>
              <a:rPr lang="en-US" sz="4400" dirty="0">
                <a:highlight>
                  <a:srgbClr val="C0C0C0"/>
                </a:highlight>
                <a:latin typeface="Courier" pitchFamily="2" charset="0"/>
                <a:sym typeface="Avenir Next"/>
              </a:rPr>
              <a:t>new</a:t>
            </a:r>
            <a:r>
              <a:rPr lang="en-US" sz="4400" dirty="0">
                <a:latin typeface="+mj-lt"/>
                <a:sym typeface="Avenir Next"/>
              </a:rPr>
              <a:t>,</a:t>
            </a:r>
            <a:r>
              <a:rPr lang="en-US" sz="4400" dirty="0">
                <a:latin typeface="Courier" pitchFamily="2" charset="0"/>
                <a:sym typeface="Avenir Next"/>
              </a:rPr>
              <a:t> </a:t>
            </a:r>
            <a:r>
              <a:rPr lang="en-US" sz="4400" dirty="0">
                <a:highlight>
                  <a:srgbClr val="C0C0C0"/>
                </a:highlight>
                <a:latin typeface="Courier" pitchFamily="2" charset="0"/>
                <a:sym typeface="Avenir Next"/>
              </a:rPr>
              <a:t>this</a:t>
            </a:r>
            <a:r>
              <a:rPr lang="en-US" sz="4400" dirty="0">
                <a:sym typeface="Avenir Next"/>
              </a:rPr>
              <a:t>)</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Reserved words reference:</a:t>
            </a:r>
            <a:br>
              <a:rPr lang="en-US" sz="4400" dirty="0">
                <a:sym typeface="Avenir Next"/>
              </a:rPr>
            </a:br>
            <a:r>
              <a:rPr lang="en-US" sz="4400" dirty="0">
                <a:sym typeface="Avenir Next"/>
                <a:hlinkClick r:id="rId2"/>
              </a:rPr>
              <a:t>https://developer.mozilla.org/en-US/docs/Web/JavaScript/Reference/Lexical_grammar#Keywords</a:t>
            </a:r>
            <a:endParaRPr lang="en-US" sz="4400" dirty="0">
              <a:sym typeface="Avenir Next"/>
            </a:endParaRPr>
          </a:p>
        </p:txBody>
      </p:sp>
    </p:spTree>
    <p:extLst>
      <p:ext uri="{BB962C8B-B14F-4D97-AF65-F5344CB8AC3E}">
        <p14:creationId xmlns:p14="http://schemas.microsoft.com/office/powerpoint/2010/main" val="30504448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92634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3. Variables: name limitations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4" name="Picture 3" descr="A screen shot of a social media post&#10;&#10;Description automatically generated">
            <a:extLst>
              <a:ext uri="{FF2B5EF4-FFF2-40B4-BE49-F238E27FC236}">
                <a16:creationId xmlns:a16="http://schemas.microsoft.com/office/drawing/2014/main" id="{48F03322-35DB-4B48-869B-D265D80B8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703" y="3935381"/>
            <a:ext cx="14947793" cy="8202644"/>
          </a:xfrm>
          <a:prstGeom prst="rect">
            <a:avLst/>
          </a:prstGeom>
        </p:spPr>
      </p:pic>
    </p:spTree>
    <p:extLst>
      <p:ext uri="{BB962C8B-B14F-4D97-AF65-F5344CB8AC3E}">
        <p14:creationId xmlns:p14="http://schemas.microsoft.com/office/powerpoint/2010/main" val="302121474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745537" y="4836933"/>
            <a:ext cx="12892953"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variables.task.js</a:t>
            </a:r>
            <a:endParaRPr lang="lt-LT" dirty="0"/>
          </a:p>
        </p:txBody>
      </p:sp>
    </p:spTree>
    <p:extLst>
      <p:ext uri="{BB962C8B-B14F-4D97-AF65-F5344CB8AC3E}">
        <p14:creationId xmlns:p14="http://schemas.microsoft.com/office/powerpoint/2010/main" val="380138637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6151903" y="5821818"/>
            <a:ext cx="12080230" cy="2072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Primitive types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837356"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Boolean</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572663" y="4591971"/>
            <a:ext cx="19179617" cy="10336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sym typeface="Avenir Next"/>
              </a:rPr>
              <a:t>Only 2 values: </a:t>
            </a:r>
            <a:r>
              <a:rPr lang="en-US" sz="4400" dirty="0">
                <a:highlight>
                  <a:srgbClr val="C0C0C0"/>
                </a:highlight>
                <a:latin typeface="Courier" pitchFamily="2" charset="0"/>
                <a:sym typeface="Avenir Next"/>
              </a:rPr>
              <a:t>true</a:t>
            </a:r>
            <a:r>
              <a:rPr lang="en-US" sz="4400" dirty="0">
                <a:sym typeface="Avenir Next"/>
              </a:rPr>
              <a:t> or </a:t>
            </a:r>
            <a:r>
              <a:rPr lang="en-US" sz="4400" dirty="0">
                <a:highlight>
                  <a:srgbClr val="C0C0C0"/>
                </a:highlight>
                <a:latin typeface="Courier" pitchFamily="2" charset="0"/>
                <a:sym typeface="Avenir Next"/>
              </a:rPr>
              <a:t>false</a:t>
            </a:r>
          </a:p>
        </p:txBody>
      </p:sp>
      <p:pic>
        <p:nvPicPr>
          <p:cNvPr id="3" name="Picture 2">
            <a:extLst>
              <a:ext uri="{FF2B5EF4-FFF2-40B4-BE49-F238E27FC236}">
                <a16:creationId xmlns:a16="http://schemas.microsoft.com/office/drawing/2014/main" id="{CE052390-493C-4A4E-9700-AB56B5B6B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852" y="6035542"/>
            <a:ext cx="15264760" cy="4109743"/>
          </a:xfrm>
          <a:prstGeom prst="rect">
            <a:avLst/>
          </a:prstGeom>
        </p:spPr>
      </p:pic>
    </p:spTree>
    <p:extLst>
      <p:ext uri="{BB962C8B-B14F-4D97-AF65-F5344CB8AC3E}">
        <p14:creationId xmlns:p14="http://schemas.microsoft.com/office/powerpoint/2010/main" val="166059819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813310"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Number</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572664" y="7058245"/>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a:latin typeface="+mj-lt"/>
                <a:sym typeface="Avenir Next"/>
              </a:rPr>
              <a:t>Perform simple operations: </a:t>
            </a:r>
            <a:r>
              <a:rPr lang="en-US" dirty="0">
                <a:highlight>
                  <a:srgbClr val="C0C0C0"/>
                </a:highlight>
                <a:latin typeface="Courier" pitchFamily="2" charset="0"/>
                <a:sym typeface="Avenir Next"/>
              </a:rPr>
              <a:t>+</a:t>
            </a:r>
            <a:r>
              <a:rPr lang="en-US" dirty="0">
                <a:latin typeface="+mj-lt"/>
                <a:sym typeface="Avenir Next"/>
              </a:rPr>
              <a:t> </a:t>
            </a:r>
            <a:r>
              <a:rPr lang="en-US" dirty="0">
                <a:highlight>
                  <a:srgbClr val="C0C0C0"/>
                </a:highlight>
                <a:latin typeface="Courier" pitchFamily="2" charset="0"/>
                <a:sym typeface="Avenir Next"/>
              </a:rPr>
              <a:t>-</a:t>
            </a:r>
            <a:r>
              <a:rPr lang="en-US" dirty="0">
                <a:latin typeface="+mj-lt"/>
                <a:sym typeface="Avenir Next"/>
              </a:rPr>
              <a:t> </a:t>
            </a:r>
            <a:r>
              <a:rPr lang="en-US" dirty="0">
                <a:highlight>
                  <a:srgbClr val="C0C0C0"/>
                </a:highlight>
                <a:latin typeface="Courier" pitchFamily="2" charset="0"/>
                <a:sym typeface="Avenir Next"/>
              </a:rPr>
              <a:t>*</a:t>
            </a:r>
            <a:r>
              <a:rPr lang="en-US" dirty="0">
                <a:latin typeface="+mj-lt"/>
                <a:sym typeface="Avenir Next"/>
              </a:rPr>
              <a:t> </a:t>
            </a:r>
            <a:r>
              <a:rPr lang="en-US" dirty="0">
                <a:highlight>
                  <a:srgbClr val="C0C0C0"/>
                </a:highlight>
                <a:latin typeface="+mj-lt"/>
                <a:sym typeface="Avenir Next"/>
              </a:rPr>
              <a:t>/</a:t>
            </a:r>
          </a:p>
        </p:txBody>
      </p:sp>
      <p:pic>
        <p:nvPicPr>
          <p:cNvPr id="4" name="Picture 3">
            <a:extLst>
              <a:ext uri="{FF2B5EF4-FFF2-40B4-BE49-F238E27FC236}">
                <a16:creationId xmlns:a16="http://schemas.microsoft.com/office/drawing/2014/main" id="{66EFFA81-88AD-5B4B-9125-7C55DCDC0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043" y="3902736"/>
            <a:ext cx="11223383" cy="3021680"/>
          </a:xfrm>
          <a:prstGeom prst="rect">
            <a:avLst/>
          </a:prstGeom>
        </p:spPr>
      </p:pic>
      <p:pic>
        <p:nvPicPr>
          <p:cNvPr id="8" name="Picture 7">
            <a:extLst>
              <a:ext uri="{FF2B5EF4-FFF2-40B4-BE49-F238E27FC236}">
                <a16:creationId xmlns:a16="http://schemas.microsoft.com/office/drawing/2014/main" id="{A01DBEC4-229F-8842-B59C-188BFE58D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043" y="8302424"/>
            <a:ext cx="11778336" cy="3171090"/>
          </a:xfrm>
          <a:prstGeom prst="rect">
            <a:avLst/>
          </a:prstGeom>
        </p:spPr>
      </p:pic>
    </p:spTree>
    <p:extLst>
      <p:ext uri="{BB962C8B-B14F-4D97-AF65-F5344CB8AC3E}">
        <p14:creationId xmlns:p14="http://schemas.microsoft.com/office/powerpoint/2010/main" val="260395395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633814"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special numeric values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815438" y="8618032"/>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err="1">
                <a:highlight>
                  <a:srgbClr val="C0C0C0"/>
                </a:highlight>
                <a:latin typeface="Courier" pitchFamily="2" charset="0"/>
                <a:sym typeface="Avenir Next"/>
              </a:rPr>
              <a:t>NaN</a:t>
            </a:r>
            <a:r>
              <a:rPr lang="en-US" dirty="0">
                <a:latin typeface="+mj-lt"/>
                <a:sym typeface="Avenir Next"/>
              </a:rPr>
              <a:t> – computation error</a:t>
            </a:r>
          </a:p>
        </p:txBody>
      </p:sp>
      <p:sp>
        <p:nvSpPr>
          <p:cNvPr id="7" name="Build products that are fast, effortless to use, and aesthetically pleasing. Make things meaningful and worthy of your time.…">
            <a:extLst>
              <a:ext uri="{FF2B5EF4-FFF2-40B4-BE49-F238E27FC236}">
                <a16:creationId xmlns:a16="http://schemas.microsoft.com/office/drawing/2014/main" id="{7E8914FE-ED8B-6A4A-89DC-4B7A41B13A51}"/>
              </a:ext>
            </a:extLst>
          </p:cNvPr>
          <p:cNvSpPr txBox="1"/>
          <p:nvPr/>
        </p:nvSpPr>
        <p:spPr>
          <a:xfrm>
            <a:off x="2725063" y="4845971"/>
            <a:ext cx="19179617" cy="10336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highlight>
                  <a:srgbClr val="C0C0C0"/>
                </a:highlight>
                <a:latin typeface="Courier" pitchFamily="2" charset="0"/>
                <a:sym typeface="Avenir Next"/>
              </a:rPr>
              <a:t>Infinity</a:t>
            </a:r>
            <a:r>
              <a:rPr lang="en-US" sz="4400" dirty="0">
                <a:latin typeface="+mj-lt"/>
                <a:sym typeface="Avenir Next"/>
              </a:rPr>
              <a:t> and </a:t>
            </a:r>
            <a:r>
              <a:rPr lang="en-US" sz="4400" dirty="0">
                <a:highlight>
                  <a:srgbClr val="C0C0C0"/>
                </a:highlight>
                <a:latin typeface="Courier" pitchFamily="2" charset="0"/>
                <a:sym typeface="Avenir Next"/>
              </a:rPr>
              <a:t>-Infinity</a:t>
            </a:r>
          </a:p>
        </p:txBody>
      </p:sp>
      <p:pic>
        <p:nvPicPr>
          <p:cNvPr id="5" name="Picture 4">
            <a:extLst>
              <a:ext uri="{FF2B5EF4-FFF2-40B4-BE49-F238E27FC236}">
                <a16:creationId xmlns:a16="http://schemas.microsoft.com/office/drawing/2014/main" id="{525BA422-4769-1F42-959F-1F1D0AE39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4193" y="5650972"/>
            <a:ext cx="12029093" cy="3238602"/>
          </a:xfrm>
          <a:prstGeom prst="rect">
            <a:avLst/>
          </a:prstGeom>
        </p:spPr>
      </p:pic>
      <p:pic>
        <p:nvPicPr>
          <p:cNvPr id="3" name="Picture 2" descr="A close up of a screen&#10;&#10;Description automatically generated">
            <a:extLst>
              <a:ext uri="{FF2B5EF4-FFF2-40B4-BE49-F238E27FC236}">
                <a16:creationId xmlns:a16="http://schemas.microsoft.com/office/drawing/2014/main" id="{899CEEFA-FCA6-8441-86E6-DD4B6B958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4193" y="9609329"/>
            <a:ext cx="14379828" cy="3253231"/>
          </a:xfrm>
          <a:prstGeom prst="rect">
            <a:avLst/>
          </a:prstGeom>
        </p:spPr>
      </p:pic>
    </p:spTree>
    <p:extLst>
      <p:ext uri="{BB962C8B-B14F-4D97-AF65-F5344CB8AC3E}">
        <p14:creationId xmlns:p14="http://schemas.microsoft.com/office/powerpoint/2010/main" val="261596951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2657"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endParaRPr lang="en-US" dirty="0"/>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pic>
        <p:nvPicPr>
          <p:cNvPr id="3" name="Picture 2" descr="A person wearing glasses&#10;&#10;Description automatically generated">
            <a:extLst>
              <a:ext uri="{FF2B5EF4-FFF2-40B4-BE49-F238E27FC236}">
                <a16:creationId xmlns:a16="http://schemas.microsoft.com/office/drawing/2014/main" id="{E84A7138-02BB-2346-8957-FAC957BEC960}"/>
              </a:ext>
            </a:extLst>
          </p:cNvPr>
          <p:cNvPicPr>
            <a:picLocks noChangeAspect="1"/>
          </p:cNvPicPr>
          <p:nvPr/>
        </p:nvPicPr>
        <p:blipFill rotWithShape="1">
          <a:blip r:embed="rId2">
            <a:extLst>
              <a:ext uri="{28A0092B-C50C-407E-A947-70E740481C1C}">
                <a14:useLocalDpi xmlns:a14="http://schemas.microsoft.com/office/drawing/2010/main" val="0"/>
              </a:ext>
            </a:extLst>
          </a:blip>
          <a:srcRect l="27167" t="853" r="2872" b="1766"/>
          <a:stretch/>
        </p:blipFill>
        <p:spPr>
          <a:xfrm>
            <a:off x="9526057" y="-71561"/>
            <a:ext cx="14857943" cy="13787561"/>
          </a:xfrm>
          <a:prstGeom prst="rect">
            <a:avLst/>
          </a:prstGeom>
        </p:spPr>
      </p:pic>
      <p:sp>
        <p:nvSpPr>
          <p:cNvPr id="8" name="Title goes here">
            <a:extLst>
              <a:ext uri="{FF2B5EF4-FFF2-40B4-BE49-F238E27FC236}">
                <a16:creationId xmlns:a16="http://schemas.microsoft.com/office/drawing/2014/main" id="{71A7FABD-BD6A-C048-A972-8603B790FBD0}"/>
              </a:ext>
            </a:extLst>
          </p:cNvPr>
          <p:cNvSpPr txBox="1"/>
          <p:nvPr/>
        </p:nvSpPr>
        <p:spPr>
          <a:xfrm>
            <a:off x="2572664" y="6278480"/>
            <a:ext cx="435696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pPr fontAlgn="ctr"/>
            <a:r>
              <a:rPr lang="en-US" dirty="0"/>
              <a:t>I </a:t>
            </a:r>
            <a:r>
              <a:rPr lang="en-US" b="0" dirty="0"/>
              <a:t>♥ </a:t>
            </a:r>
            <a:r>
              <a:rPr lang="en-US" dirty="0"/>
              <a:t>coding</a:t>
            </a:r>
          </a:p>
        </p:txBody>
      </p:sp>
    </p:spTree>
    <p:extLst>
      <p:ext uri="{BB962C8B-B14F-4D97-AF65-F5344CB8AC3E}">
        <p14:creationId xmlns:p14="http://schemas.microsoft.com/office/powerpoint/2010/main" val="144155960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954101"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String</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9" name="Picture 8">
            <a:extLst>
              <a:ext uri="{FF2B5EF4-FFF2-40B4-BE49-F238E27FC236}">
                <a16:creationId xmlns:a16="http://schemas.microsoft.com/office/drawing/2014/main" id="{358A6236-5605-5749-9B58-9A6797919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97" y="3918100"/>
            <a:ext cx="15906703" cy="5879800"/>
          </a:xfrm>
          <a:prstGeom prst="rect">
            <a:avLst/>
          </a:prstGeom>
        </p:spPr>
      </p:pic>
    </p:spTree>
    <p:extLst>
      <p:ext uri="{BB962C8B-B14F-4D97-AF65-F5344CB8AC3E}">
        <p14:creationId xmlns:p14="http://schemas.microsoft.com/office/powerpoint/2010/main" val="41024493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971460"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Primitives: String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55882" y="4640231"/>
            <a:ext cx="19179617" cy="10336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Can be concatenated, compared</a:t>
            </a:r>
          </a:p>
        </p:txBody>
      </p:sp>
      <p:pic>
        <p:nvPicPr>
          <p:cNvPr id="3" name="Picture 2" descr="A close up of a screen&#10;&#10;Description automatically generated">
            <a:extLst>
              <a:ext uri="{FF2B5EF4-FFF2-40B4-BE49-F238E27FC236}">
                <a16:creationId xmlns:a16="http://schemas.microsoft.com/office/drawing/2014/main" id="{7C846034-25F5-8B40-ABEC-8DD852E4C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743" y="5673847"/>
            <a:ext cx="15715337" cy="4240646"/>
          </a:xfrm>
          <a:prstGeom prst="rect">
            <a:avLst/>
          </a:prstGeom>
        </p:spPr>
      </p:pic>
    </p:spTree>
    <p:extLst>
      <p:ext uri="{BB962C8B-B14F-4D97-AF65-F5344CB8AC3E}">
        <p14:creationId xmlns:p14="http://schemas.microsoft.com/office/powerpoint/2010/main" val="358821888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971460"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Primitives: String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55882" y="4640231"/>
            <a:ext cx="19179617" cy="28110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Some useful methods: </a:t>
            </a:r>
            <a:r>
              <a:rPr lang="en-US" sz="4400" dirty="0" err="1">
                <a:highlight>
                  <a:srgbClr val="C0C0C0"/>
                </a:highlight>
                <a:latin typeface="+mj-lt"/>
                <a:sym typeface="Avenir Next"/>
              </a:rPr>
              <a:t>startsWith</a:t>
            </a:r>
            <a:r>
              <a:rPr lang="en-US" sz="4400" dirty="0">
                <a:latin typeface="+mj-lt"/>
                <a:sym typeface="Avenir Next"/>
              </a:rPr>
              <a:t>, </a:t>
            </a:r>
            <a:r>
              <a:rPr lang="en-US" sz="4400" dirty="0">
                <a:highlight>
                  <a:srgbClr val="C0C0C0"/>
                </a:highlight>
                <a:latin typeface="Courier" pitchFamily="2" charset="0"/>
                <a:sym typeface="Avenir Next"/>
              </a:rPr>
              <a:t>search</a:t>
            </a:r>
            <a:r>
              <a:rPr lang="en-US" sz="4400" dirty="0">
                <a:latin typeface="+mj-lt"/>
                <a:sym typeface="Avenir Next"/>
              </a:rPr>
              <a:t> </a:t>
            </a:r>
            <a:r>
              <a:rPr lang="en-US" sz="4400" dirty="0" err="1">
                <a:latin typeface="+mj-lt"/>
                <a:sym typeface="Avenir Next"/>
              </a:rPr>
              <a:t>etc</a:t>
            </a:r>
            <a:endParaRPr lang="en-US" sz="4400" dirty="0">
              <a:latin typeface="+mj-lt"/>
              <a:sym typeface="Avenir Next"/>
            </a:endParaRPr>
          </a:p>
          <a:p>
            <a:pPr algn="l">
              <a:lnSpc>
                <a:spcPct val="150000"/>
              </a:lnSpc>
              <a:defRPr sz="4200">
                <a:latin typeface="+mj-lt"/>
                <a:ea typeface="+mj-ea"/>
                <a:cs typeface="+mj-cs"/>
                <a:sym typeface="Avenir Next"/>
              </a:defRPr>
            </a:pPr>
            <a:r>
              <a:rPr lang="en-US" sz="4400" dirty="0">
                <a:latin typeface="+mj-lt"/>
                <a:sym typeface="Avenir Next"/>
              </a:rPr>
              <a:t>Reference:</a:t>
            </a:r>
          </a:p>
          <a:p>
            <a:pPr algn="l">
              <a:lnSpc>
                <a:spcPct val="150000"/>
              </a:lnSpc>
              <a:defRPr sz="4200">
                <a:latin typeface="+mj-lt"/>
                <a:ea typeface="+mj-ea"/>
                <a:cs typeface="+mj-cs"/>
                <a:sym typeface="Avenir Next"/>
              </a:defRPr>
            </a:pPr>
            <a:r>
              <a:rPr lang="en-US" sz="3200" dirty="0">
                <a:sym typeface="Avenir Next"/>
                <a:hlinkClick r:id="rId2"/>
              </a:rPr>
              <a:t>https://developer.mozilla.org/en-US/docs/Web/JavaScript/Reference/Global_Objects/String</a:t>
            </a:r>
            <a:endParaRPr lang="en-US" sz="3200" dirty="0">
              <a:latin typeface="+mj-lt"/>
              <a:sym typeface="Avenir Next"/>
            </a:endParaRPr>
          </a:p>
        </p:txBody>
      </p:sp>
      <p:pic>
        <p:nvPicPr>
          <p:cNvPr id="12" name="Picture 11">
            <a:extLst>
              <a:ext uri="{FF2B5EF4-FFF2-40B4-BE49-F238E27FC236}">
                <a16:creationId xmlns:a16="http://schemas.microsoft.com/office/drawing/2014/main" id="{F5B045D1-CCA6-9842-A4E5-EB0AA4814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548" y="7451257"/>
            <a:ext cx="15923733" cy="5207000"/>
          </a:xfrm>
          <a:prstGeom prst="rect">
            <a:avLst/>
          </a:prstGeom>
        </p:spPr>
      </p:pic>
    </p:spTree>
    <p:extLst>
      <p:ext uri="{BB962C8B-B14F-4D97-AF65-F5344CB8AC3E}">
        <p14:creationId xmlns:p14="http://schemas.microsoft.com/office/powerpoint/2010/main" val="237464066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372038" y="4836933"/>
            <a:ext cx="13639951"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primitives.task.js</a:t>
            </a:r>
            <a:endParaRPr lang="lt-LT" dirty="0"/>
          </a:p>
        </p:txBody>
      </p:sp>
    </p:spTree>
    <p:extLst>
      <p:ext uri="{BB962C8B-B14F-4D97-AF65-F5344CB8AC3E}">
        <p14:creationId xmlns:p14="http://schemas.microsoft.com/office/powerpoint/2010/main" val="421569159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56627"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5. Type coercion: implicit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572664" y="4640231"/>
            <a:ext cx="19179617" cy="20492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Also referred as: type casting, type conversion</a:t>
            </a:r>
          </a:p>
          <a:p>
            <a:pPr algn="l">
              <a:lnSpc>
                <a:spcPct val="150000"/>
              </a:lnSpc>
              <a:defRPr sz="4200">
                <a:latin typeface="+mj-lt"/>
                <a:ea typeface="+mj-ea"/>
                <a:cs typeface="+mj-cs"/>
                <a:sym typeface="Avenir Next"/>
              </a:defRPr>
            </a:pPr>
            <a:r>
              <a:rPr lang="en-US" sz="4400" dirty="0">
                <a:latin typeface="+mj-lt"/>
                <a:sym typeface="Avenir Next"/>
              </a:rPr>
              <a:t>Process of converting a value from one type to another</a:t>
            </a:r>
          </a:p>
        </p:txBody>
      </p:sp>
      <p:pic>
        <p:nvPicPr>
          <p:cNvPr id="7" name="Picture 6" descr="A close up of a sign&#10;&#10;Description automatically generated">
            <a:extLst>
              <a:ext uri="{FF2B5EF4-FFF2-40B4-BE49-F238E27FC236}">
                <a16:creationId xmlns:a16="http://schemas.microsoft.com/office/drawing/2014/main" id="{8121BC99-52B4-FE41-83A3-14C1E035B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704" y="7026491"/>
            <a:ext cx="16855165" cy="4548219"/>
          </a:xfrm>
          <a:prstGeom prst="rect">
            <a:avLst/>
          </a:prstGeom>
        </p:spPr>
      </p:pic>
    </p:spTree>
    <p:extLst>
      <p:ext uri="{BB962C8B-B14F-4D97-AF65-F5344CB8AC3E}">
        <p14:creationId xmlns:p14="http://schemas.microsoft.com/office/powerpoint/2010/main" val="170998708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30979"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5. Type coercion: explicit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572664" y="4639657"/>
            <a:ext cx="19179617" cy="10336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Explicit, number </a:t>
            </a:r>
            <a:r>
              <a:rPr lang="en-US" sz="4400" dirty="0">
                <a:latin typeface="+mj-lt"/>
                <a:sym typeface="Wingdings" pitchFamily="2" charset="2"/>
              </a:rPr>
              <a:t> string</a:t>
            </a:r>
            <a:endParaRPr lang="en-US" sz="4400" dirty="0">
              <a:latin typeface="+mj-lt"/>
              <a:sym typeface="Avenir Next"/>
            </a:endParaRPr>
          </a:p>
        </p:txBody>
      </p:sp>
      <p:pic>
        <p:nvPicPr>
          <p:cNvPr id="8" name="Picture 7" descr="A picture containing clock&#10;&#10;Description automatically generated">
            <a:extLst>
              <a:ext uri="{FF2B5EF4-FFF2-40B4-BE49-F238E27FC236}">
                <a16:creationId xmlns:a16="http://schemas.microsoft.com/office/drawing/2014/main" id="{E1865247-B707-1849-AC45-92D90B598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050" y="6193920"/>
            <a:ext cx="13529310" cy="5276738"/>
          </a:xfrm>
          <a:prstGeom prst="rect">
            <a:avLst/>
          </a:prstGeom>
        </p:spPr>
      </p:pic>
    </p:spTree>
    <p:extLst>
      <p:ext uri="{BB962C8B-B14F-4D97-AF65-F5344CB8AC3E}">
        <p14:creationId xmlns:p14="http://schemas.microsoft.com/office/powerpoint/2010/main" val="55007367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30979"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5. Type coercion: explicit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02191" y="4640231"/>
            <a:ext cx="19179617" cy="10336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Explicit, string </a:t>
            </a:r>
            <a:r>
              <a:rPr lang="en-US" sz="4400" dirty="0">
                <a:latin typeface="+mj-lt"/>
                <a:sym typeface="Wingdings" pitchFamily="2" charset="2"/>
              </a:rPr>
              <a:t> number</a:t>
            </a:r>
            <a:endParaRPr lang="en-US" sz="4400" dirty="0">
              <a:latin typeface="+mj-lt"/>
              <a:sym typeface="Avenir Next"/>
            </a:endParaRPr>
          </a:p>
        </p:txBody>
      </p:sp>
      <p:sp>
        <p:nvSpPr>
          <p:cNvPr id="8" name="Build products that are fast, effortless to use, and aesthetically pleasing. Make things meaningful and worthy of your time.…">
            <a:extLst>
              <a:ext uri="{FF2B5EF4-FFF2-40B4-BE49-F238E27FC236}">
                <a16:creationId xmlns:a16="http://schemas.microsoft.com/office/drawing/2014/main" id="{6DA81DA1-0D7C-B64A-A691-1569EC2654B1}"/>
              </a:ext>
            </a:extLst>
          </p:cNvPr>
          <p:cNvSpPr txBox="1"/>
          <p:nvPr/>
        </p:nvSpPr>
        <p:spPr>
          <a:xfrm>
            <a:off x="2641600" y="10845461"/>
            <a:ext cx="19179617" cy="10336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Always specify radix with </a:t>
            </a:r>
            <a:r>
              <a:rPr lang="en-US" sz="4400" dirty="0" err="1">
                <a:latin typeface="+mj-lt"/>
                <a:sym typeface="Avenir Next"/>
              </a:rPr>
              <a:t>parseInt</a:t>
            </a:r>
            <a:endParaRPr lang="en-US" sz="4400" dirty="0">
              <a:latin typeface="+mj-lt"/>
              <a:sym typeface="Avenir Next"/>
            </a:endParaRPr>
          </a:p>
        </p:txBody>
      </p:sp>
      <p:pic>
        <p:nvPicPr>
          <p:cNvPr id="5" name="Picture 4" descr="A close up of a screen&#10;&#10;Description automatically generated">
            <a:extLst>
              <a:ext uri="{FF2B5EF4-FFF2-40B4-BE49-F238E27FC236}">
                <a16:creationId xmlns:a16="http://schemas.microsoft.com/office/drawing/2014/main" id="{C9C33B14-B65D-3941-94B8-5A7474D20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090" y="5996687"/>
            <a:ext cx="12432030" cy="4848774"/>
          </a:xfrm>
          <a:prstGeom prst="rect">
            <a:avLst/>
          </a:prstGeom>
        </p:spPr>
      </p:pic>
    </p:spTree>
    <p:extLst>
      <p:ext uri="{BB962C8B-B14F-4D97-AF65-F5344CB8AC3E}">
        <p14:creationId xmlns:p14="http://schemas.microsoft.com/office/powerpoint/2010/main" val="317731875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46817" y="4836933"/>
            <a:ext cx="14090396"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5-coercion.task.js</a:t>
            </a:r>
          </a:p>
        </p:txBody>
      </p:sp>
    </p:spTree>
    <p:extLst>
      <p:ext uri="{BB962C8B-B14F-4D97-AF65-F5344CB8AC3E}">
        <p14:creationId xmlns:p14="http://schemas.microsoft.com/office/powerpoint/2010/main" val="104920310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76041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6. Null and undefined</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572664" y="4640231"/>
            <a:ext cx="19179617" cy="20492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highlight>
                  <a:srgbClr val="C0C0C0"/>
                </a:highlight>
                <a:latin typeface="Courier" pitchFamily="2" charset="0"/>
                <a:sym typeface="Avenir Next"/>
              </a:rPr>
              <a:t>null</a:t>
            </a:r>
            <a:r>
              <a:rPr lang="en-US" sz="4400" dirty="0">
                <a:latin typeface="+mj-lt"/>
                <a:sym typeface="Avenir Next"/>
              </a:rPr>
              <a:t> – intentional absence of value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highlight>
                  <a:srgbClr val="C0C0C0"/>
                </a:highlight>
                <a:latin typeface="+mj-lt"/>
                <a:sym typeface="Avenir Next"/>
              </a:rPr>
              <a:t>undefined</a:t>
            </a:r>
            <a:r>
              <a:rPr lang="en-US" sz="4400" dirty="0">
                <a:latin typeface="+mj-lt"/>
                <a:sym typeface="Avenir Next"/>
              </a:rPr>
              <a:t> – value is not assigned yet</a:t>
            </a:r>
          </a:p>
        </p:txBody>
      </p:sp>
      <p:pic>
        <p:nvPicPr>
          <p:cNvPr id="3" name="Picture 2" descr="A picture containing sitting, drawing&#10;&#10;Description automatically generated">
            <a:extLst>
              <a:ext uri="{FF2B5EF4-FFF2-40B4-BE49-F238E27FC236}">
                <a16:creationId xmlns:a16="http://schemas.microsoft.com/office/drawing/2014/main" id="{F2A44901-9E80-1544-BB95-9121F29CD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809" y="7542770"/>
            <a:ext cx="11920597" cy="3216669"/>
          </a:xfrm>
          <a:prstGeom prst="rect">
            <a:avLst/>
          </a:prstGeom>
        </p:spPr>
      </p:pic>
    </p:spTree>
    <p:extLst>
      <p:ext uri="{BB962C8B-B14F-4D97-AF65-F5344CB8AC3E}">
        <p14:creationId xmlns:p14="http://schemas.microsoft.com/office/powerpoint/2010/main" val="159788463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3699731"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7. </a:t>
            </a:r>
            <a:r>
              <a:rPr lang="en-US" dirty="0" err="1"/>
              <a:t>typeof</a:t>
            </a:r>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02191" y="4631220"/>
            <a:ext cx="19179617" cy="20492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Use to detect type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Returns a string</a:t>
            </a:r>
          </a:p>
        </p:txBody>
      </p:sp>
      <p:pic>
        <p:nvPicPr>
          <p:cNvPr id="3" name="Picture 2">
            <a:extLst>
              <a:ext uri="{FF2B5EF4-FFF2-40B4-BE49-F238E27FC236}">
                <a16:creationId xmlns:a16="http://schemas.microsoft.com/office/drawing/2014/main" id="{26F2E658-B170-924E-B2C5-5999EA275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881" y="6680499"/>
            <a:ext cx="13750471" cy="3702050"/>
          </a:xfrm>
          <a:prstGeom prst="rect">
            <a:avLst/>
          </a:prstGeom>
        </p:spPr>
      </p:pic>
    </p:spTree>
    <p:extLst>
      <p:ext uri="{BB962C8B-B14F-4D97-AF65-F5344CB8AC3E}">
        <p14:creationId xmlns:p14="http://schemas.microsoft.com/office/powerpoint/2010/main" val="386286799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405326"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Lectures plan</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70583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000" b="1" dirty="0">
                <a:sym typeface="Avenir Next"/>
              </a:rPr>
              <a:t>Part 1</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Fundamentals, language building blocks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DOM – access, manipulate, calculate size</a:t>
            </a:r>
          </a:p>
          <a:p>
            <a:pPr algn="l">
              <a:lnSpc>
                <a:spcPct val="150000"/>
              </a:lnSpc>
              <a:defRPr sz="4200">
                <a:latin typeface="+mj-lt"/>
                <a:ea typeface="+mj-ea"/>
                <a:cs typeface="+mj-cs"/>
                <a:sym typeface="Avenir Next"/>
              </a:defRPr>
            </a:pPr>
            <a:r>
              <a:rPr lang="en-US" sz="4000" b="1" dirty="0">
                <a:solidFill>
                  <a:schemeClr val="tx1">
                    <a:lumMod val="60000"/>
                    <a:lumOff val="40000"/>
                  </a:schemeClr>
                </a:solidFill>
                <a:sym typeface="Avenir Next"/>
              </a:rPr>
              <a:t>Part 2</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tx1">
                    <a:lumMod val="60000"/>
                    <a:lumOff val="40000"/>
                  </a:schemeClr>
                </a:solidFill>
                <a:sym typeface="Avenir Next"/>
              </a:rPr>
              <a:t>Element size &amp; coordinates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tx1">
                    <a:lumMod val="60000"/>
                    <a:lumOff val="40000"/>
                  </a:schemeClr>
                </a:solidFill>
                <a:sym typeface="Avenir Next"/>
              </a:rPr>
              <a:t>Events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tx1">
                    <a:lumMod val="60000"/>
                    <a:lumOff val="40000"/>
                  </a:schemeClr>
                </a:solidFill>
                <a:sym typeface="Avenir Next"/>
              </a:rPr>
              <a:t>ES6</a:t>
            </a:r>
          </a:p>
          <a:p>
            <a:pPr marL="571500" indent="-571500" algn="l">
              <a:buFont typeface="Arial" panose="020B0604020202020204" pitchFamily="34" charset="0"/>
              <a:buChar char="•"/>
              <a:defRPr sz="4200">
                <a:latin typeface="+mj-lt"/>
                <a:ea typeface="+mj-ea"/>
                <a:cs typeface="+mj-cs"/>
                <a:sym typeface="Avenir Next"/>
              </a:defRPr>
            </a:pPr>
            <a:endParaRPr lang="en-US" sz="3200" dirty="0">
              <a:sym typeface="Avenir Next"/>
            </a:endParaRPr>
          </a:p>
        </p:txBody>
      </p:sp>
    </p:spTree>
    <p:extLst>
      <p:ext uri="{BB962C8B-B14F-4D97-AF65-F5344CB8AC3E}">
        <p14:creationId xmlns:p14="http://schemas.microsoft.com/office/powerpoint/2010/main" val="3688230624"/>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139227"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8. Operators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3062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Already used: </a:t>
            </a:r>
            <a:r>
              <a:rPr lang="en-US" sz="4400" dirty="0">
                <a:highlight>
                  <a:srgbClr val="C0C0C0"/>
                </a:highlight>
                <a:latin typeface="Courier" pitchFamily="2" charset="0"/>
                <a:sym typeface="Avenir Next"/>
              </a:rPr>
              <a:t>+</a:t>
            </a:r>
            <a:r>
              <a:rPr lang="en-US" sz="4400" dirty="0">
                <a:latin typeface="+mj-lt"/>
                <a:sym typeface="Avenir Next"/>
              </a:rPr>
              <a:t>, </a:t>
            </a:r>
            <a:r>
              <a:rPr lang="en-US" sz="4400" dirty="0">
                <a:highlight>
                  <a:srgbClr val="C0C0C0"/>
                </a:highlight>
                <a:latin typeface="Courier" pitchFamily="2" charset="0"/>
                <a:sym typeface="Avenir Next"/>
              </a:rPr>
              <a:t>-</a:t>
            </a:r>
            <a:r>
              <a:rPr lang="en-US" sz="4400" dirty="0">
                <a:latin typeface="+mj-lt"/>
                <a:sym typeface="Avenir Next"/>
              </a:rPr>
              <a:t>, </a:t>
            </a:r>
            <a:r>
              <a:rPr lang="en-US" sz="4400" dirty="0">
                <a:highlight>
                  <a:srgbClr val="C0C0C0"/>
                </a:highlight>
                <a:latin typeface="Courier" pitchFamily="2" charset="0"/>
                <a:sym typeface="Avenir Next"/>
              </a:rPr>
              <a:t>&gt;</a:t>
            </a:r>
            <a:r>
              <a:rPr lang="en-US" sz="4400" dirty="0">
                <a:latin typeface="+mj-lt"/>
                <a:sym typeface="Avenir Next"/>
              </a:rPr>
              <a:t>, </a:t>
            </a:r>
            <a:r>
              <a:rPr lang="en-US" sz="4400" dirty="0">
                <a:highlight>
                  <a:srgbClr val="C0C0C0"/>
                </a:highlight>
                <a:latin typeface="Courier" pitchFamily="2" charset="0"/>
                <a:sym typeface="Avenir Next"/>
              </a:rPr>
              <a:t>&lt;</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Assignment, e.g.  </a:t>
            </a:r>
            <a:r>
              <a:rPr lang="en-US" sz="4400" dirty="0">
                <a:highlight>
                  <a:srgbClr val="C0C0C0"/>
                </a:highlight>
                <a:latin typeface="Courier" pitchFamily="2" charset="0"/>
                <a:sym typeface="Avenir Next"/>
              </a:rPr>
              <a:t>var a = 5;</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Some more useful operators</a:t>
            </a:r>
          </a:p>
        </p:txBody>
      </p:sp>
      <p:pic>
        <p:nvPicPr>
          <p:cNvPr id="4" name="Picture 3">
            <a:extLst>
              <a:ext uri="{FF2B5EF4-FFF2-40B4-BE49-F238E27FC236}">
                <a16:creationId xmlns:a16="http://schemas.microsoft.com/office/drawing/2014/main" id="{772A4376-1A7F-AD47-B24C-DBB34D0B9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671" y="7129601"/>
            <a:ext cx="13745528" cy="6586399"/>
          </a:xfrm>
          <a:prstGeom prst="rect">
            <a:avLst/>
          </a:prstGeom>
        </p:spPr>
      </p:pic>
    </p:spTree>
    <p:extLst>
      <p:ext uri="{BB962C8B-B14F-4D97-AF65-F5344CB8AC3E}">
        <p14:creationId xmlns:p14="http://schemas.microsoft.com/office/powerpoint/2010/main" val="39227494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8319164" y="5821818"/>
            <a:ext cx="7745710" cy="2072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Decisions</a:t>
            </a:r>
          </a:p>
        </p:txBody>
      </p:sp>
    </p:spTree>
    <p:extLst>
      <p:ext uri="{BB962C8B-B14F-4D97-AF65-F5344CB8AC3E}">
        <p14:creationId xmlns:p14="http://schemas.microsoft.com/office/powerpoint/2010/main" val="118398586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06365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comparison</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8747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Loose equality == (type conversion performed before comparing) </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Strict equality === (type conversion prevented)</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r>
              <a:rPr lang="en-US" dirty="0">
                <a:sym typeface="Avenir Next"/>
              </a:rPr>
              <a:t>Prefer ===</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close up of a screen&#10;&#10;Description automatically generated">
            <a:extLst>
              <a:ext uri="{FF2B5EF4-FFF2-40B4-BE49-F238E27FC236}">
                <a16:creationId xmlns:a16="http://schemas.microsoft.com/office/drawing/2014/main" id="{AB72B327-B78C-3F44-9486-70DD36FEA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810" y="6552604"/>
            <a:ext cx="12114670" cy="4724996"/>
          </a:xfrm>
          <a:prstGeom prst="rect">
            <a:avLst/>
          </a:prstGeom>
        </p:spPr>
      </p:pic>
    </p:spTree>
    <p:extLst>
      <p:ext uri="{BB962C8B-B14F-4D97-AF65-F5344CB8AC3E}">
        <p14:creationId xmlns:p14="http://schemas.microsoft.com/office/powerpoint/2010/main" val="115475024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42200"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if statement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7925A1C5-B22D-E043-800E-D484C9571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342" y="4015739"/>
            <a:ext cx="15633777" cy="7338303"/>
          </a:xfrm>
          <a:prstGeom prst="rect">
            <a:avLst/>
          </a:prstGeom>
        </p:spPr>
      </p:pic>
    </p:spTree>
    <p:extLst>
      <p:ext uri="{BB962C8B-B14F-4D97-AF65-F5344CB8AC3E}">
        <p14:creationId xmlns:p14="http://schemas.microsoft.com/office/powerpoint/2010/main" val="343821588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95840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ternary operator</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4" name="Picture 3" descr="A picture containing drawing, food&#10;&#10;Description automatically generated">
            <a:extLst>
              <a:ext uri="{FF2B5EF4-FFF2-40B4-BE49-F238E27FC236}">
                <a16:creationId xmlns:a16="http://schemas.microsoft.com/office/drawing/2014/main" id="{A2175F9F-6297-A642-89D9-E27FE191A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730" y="3786970"/>
            <a:ext cx="15297150" cy="4127802"/>
          </a:xfrm>
          <a:prstGeom prst="rect">
            <a:avLst/>
          </a:prstGeom>
        </p:spPr>
      </p:pic>
    </p:spTree>
    <p:extLst>
      <p:ext uri="{BB962C8B-B14F-4D97-AF65-F5344CB8AC3E}">
        <p14:creationId xmlns:p14="http://schemas.microsoft.com/office/powerpoint/2010/main" val="12496253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decisions.task1.js</a:t>
            </a:r>
          </a:p>
        </p:txBody>
      </p:sp>
    </p:spTree>
    <p:extLst>
      <p:ext uri="{BB962C8B-B14F-4D97-AF65-F5344CB8AC3E}">
        <p14:creationId xmlns:p14="http://schemas.microsoft.com/office/powerpoint/2010/main" val="253400953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213954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logical operators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monitor&#10;&#10;Description automatically generated">
            <a:extLst>
              <a:ext uri="{FF2B5EF4-FFF2-40B4-BE49-F238E27FC236}">
                <a16:creationId xmlns:a16="http://schemas.microsoft.com/office/drawing/2014/main" id="{E13E713E-38F1-BC48-8A79-D316E85D8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090" y="3733816"/>
            <a:ext cx="11212830" cy="9255034"/>
          </a:xfrm>
          <a:prstGeom prst="rect">
            <a:avLst/>
          </a:prstGeom>
        </p:spPr>
      </p:pic>
    </p:spTree>
    <p:extLst>
      <p:ext uri="{BB962C8B-B14F-4D97-AF65-F5344CB8AC3E}">
        <p14:creationId xmlns:p14="http://schemas.microsoft.com/office/powerpoint/2010/main" val="225478805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decisions.task2.js</a:t>
            </a:r>
          </a:p>
        </p:txBody>
      </p:sp>
    </p:spTree>
    <p:extLst>
      <p:ext uri="{BB962C8B-B14F-4D97-AF65-F5344CB8AC3E}">
        <p14:creationId xmlns:p14="http://schemas.microsoft.com/office/powerpoint/2010/main" val="211600755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decisions.task3.js</a:t>
            </a:r>
          </a:p>
        </p:txBody>
      </p:sp>
    </p:spTree>
    <p:extLst>
      <p:ext uri="{BB962C8B-B14F-4D97-AF65-F5344CB8AC3E}">
        <p14:creationId xmlns:p14="http://schemas.microsoft.com/office/powerpoint/2010/main" val="1741264044"/>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958910"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switch</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text&#10;&#10;Description automatically generated">
            <a:extLst>
              <a:ext uri="{FF2B5EF4-FFF2-40B4-BE49-F238E27FC236}">
                <a16:creationId xmlns:a16="http://schemas.microsoft.com/office/drawing/2014/main" id="{BB9AE402-3913-6F42-AA2A-6B6FB8101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5250" y="2290730"/>
            <a:ext cx="11090910" cy="10914863"/>
          </a:xfrm>
          <a:prstGeom prst="rect">
            <a:avLst/>
          </a:prstGeom>
        </p:spPr>
      </p:pic>
    </p:spTree>
    <p:extLst>
      <p:ext uri="{BB962C8B-B14F-4D97-AF65-F5344CB8AC3E}">
        <p14:creationId xmlns:p14="http://schemas.microsoft.com/office/powerpoint/2010/main" val="3050431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10224313" y="5821819"/>
            <a:ext cx="3935373" cy="2072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Intro</a:t>
            </a:r>
            <a:endParaRPr dirty="0"/>
          </a:p>
        </p:txBody>
      </p:sp>
    </p:spTree>
    <p:extLst>
      <p:ext uri="{BB962C8B-B14F-4D97-AF65-F5344CB8AC3E}">
        <p14:creationId xmlns:p14="http://schemas.microsoft.com/office/powerpoint/2010/main" val="322770515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decisions.task4.js</a:t>
            </a:r>
          </a:p>
        </p:txBody>
      </p:sp>
    </p:spTree>
    <p:extLst>
      <p:ext uri="{BB962C8B-B14F-4D97-AF65-F5344CB8AC3E}">
        <p14:creationId xmlns:p14="http://schemas.microsoft.com/office/powerpoint/2010/main" val="805093879"/>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961481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while loop</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ell phone&#10;&#10;Description automatically generated">
            <a:extLst>
              <a:ext uri="{FF2B5EF4-FFF2-40B4-BE49-F238E27FC236}">
                <a16:creationId xmlns:a16="http://schemas.microsoft.com/office/drawing/2014/main" id="{66C43FF8-AD93-A140-965F-B3CA6D00A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9330" y="4457699"/>
            <a:ext cx="10603230" cy="4544241"/>
          </a:xfrm>
          <a:prstGeom prst="rect">
            <a:avLst/>
          </a:prstGeom>
        </p:spPr>
      </p:pic>
    </p:spTree>
    <p:extLst>
      <p:ext uri="{BB962C8B-B14F-4D97-AF65-F5344CB8AC3E}">
        <p14:creationId xmlns:p14="http://schemas.microsoft.com/office/powerpoint/2010/main" val="3850918150"/>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decisions.task5.js</a:t>
            </a:r>
          </a:p>
        </p:txBody>
      </p:sp>
    </p:spTree>
    <p:extLst>
      <p:ext uri="{BB962C8B-B14F-4D97-AF65-F5344CB8AC3E}">
        <p14:creationId xmlns:p14="http://schemas.microsoft.com/office/powerpoint/2010/main" val="30151153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55843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for loop</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ell phone&#10;&#10;Description automatically generated">
            <a:extLst>
              <a:ext uri="{FF2B5EF4-FFF2-40B4-BE49-F238E27FC236}">
                <a16:creationId xmlns:a16="http://schemas.microsoft.com/office/drawing/2014/main" id="{83A01565-7943-D14A-9731-AAFD4B1BE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570" y="4640231"/>
            <a:ext cx="10298430" cy="4016621"/>
          </a:xfrm>
          <a:prstGeom prst="rect">
            <a:avLst/>
          </a:prstGeom>
        </p:spPr>
      </p:pic>
    </p:spTree>
    <p:extLst>
      <p:ext uri="{BB962C8B-B14F-4D97-AF65-F5344CB8AC3E}">
        <p14:creationId xmlns:p14="http://schemas.microsoft.com/office/powerpoint/2010/main" val="420346877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decisions.task6.js</a:t>
            </a:r>
          </a:p>
        </p:txBody>
      </p:sp>
    </p:spTree>
    <p:extLst>
      <p:ext uri="{BB962C8B-B14F-4D97-AF65-F5344CB8AC3E}">
        <p14:creationId xmlns:p14="http://schemas.microsoft.com/office/powerpoint/2010/main" val="3930089619"/>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2125166" y="5821818"/>
            <a:ext cx="20133717" cy="2072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Functions, Objects, Array</a:t>
            </a:r>
          </a:p>
        </p:txBody>
      </p:sp>
    </p:spTree>
    <p:extLst>
      <p:ext uri="{BB962C8B-B14F-4D97-AF65-F5344CB8AC3E}">
        <p14:creationId xmlns:p14="http://schemas.microsoft.com/office/powerpoint/2010/main" val="1332658774"/>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496698"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29302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a:sym typeface="Avenir Next"/>
              </a:rPr>
              <a:t>Basic building block, a subprogram</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b="1" dirty="0">
              <a:sym typeface="Avenir Next"/>
            </a:endParaRPr>
          </a:p>
        </p:txBody>
      </p:sp>
      <p:pic>
        <p:nvPicPr>
          <p:cNvPr id="4" name="Picture 3" descr="A screenshot of a cell phone&#10;&#10;Description automatically generated">
            <a:extLst>
              <a:ext uri="{FF2B5EF4-FFF2-40B4-BE49-F238E27FC236}">
                <a16:creationId xmlns:a16="http://schemas.microsoft.com/office/drawing/2014/main" id="{5E54DAAC-AAB7-7947-AA92-40F95823E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900" y="5889474"/>
            <a:ext cx="13947140" cy="6416745"/>
          </a:xfrm>
          <a:prstGeom prst="rect">
            <a:avLst/>
          </a:prstGeom>
        </p:spPr>
      </p:pic>
    </p:spTree>
    <p:extLst>
      <p:ext uri="{BB962C8B-B14F-4D97-AF65-F5344CB8AC3E}">
        <p14:creationId xmlns:p14="http://schemas.microsoft.com/office/powerpoint/2010/main" val="3160650452"/>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496698"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1960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b="1"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A99B09F6-8A75-5A45-A8E2-B720FE52D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462" y="4363371"/>
            <a:ext cx="14081978" cy="7152751"/>
          </a:xfrm>
          <a:prstGeom prst="rect">
            <a:avLst/>
          </a:prstGeom>
        </p:spPr>
      </p:pic>
    </p:spTree>
    <p:extLst>
      <p:ext uri="{BB962C8B-B14F-4D97-AF65-F5344CB8AC3E}">
        <p14:creationId xmlns:p14="http://schemas.microsoft.com/office/powerpoint/2010/main" val="2294648027"/>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496698"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1960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b="1" dirty="0">
              <a:sym typeface="Avenir Next"/>
            </a:endParaRPr>
          </a:p>
        </p:txBody>
      </p:sp>
      <p:pic>
        <p:nvPicPr>
          <p:cNvPr id="4" name="Picture 3" descr="A screen shot of a smart phone&#10;&#10;Description automatically generated">
            <a:extLst>
              <a:ext uri="{FF2B5EF4-FFF2-40B4-BE49-F238E27FC236}">
                <a16:creationId xmlns:a16="http://schemas.microsoft.com/office/drawing/2014/main" id="{23B1CE7F-7D03-2949-8C85-42F695B47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143" y="4363371"/>
            <a:ext cx="15978044" cy="5066863"/>
          </a:xfrm>
          <a:prstGeom prst="rect">
            <a:avLst/>
          </a:prstGeom>
        </p:spPr>
      </p:pic>
    </p:spTree>
    <p:extLst>
      <p:ext uri="{BB962C8B-B14F-4D97-AF65-F5344CB8AC3E}">
        <p14:creationId xmlns:p14="http://schemas.microsoft.com/office/powerpoint/2010/main" val="86258967"/>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5275015"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 why do we need them?</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29302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Reduce code repetition</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Structure large programs to subprograms and associate names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Isolate subprograms from each other</a:t>
            </a:r>
          </a:p>
        </p:txBody>
      </p:sp>
    </p:spTree>
    <p:extLst>
      <p:ext uri="{BB962C8B-B14F-4D97-AF65-F5344CB8AC3E}">
        <p14:creationId xmlns:p14="http://schemas.microsoft.com/office/powerpoint/2010/main" val="292746550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6942138"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What is JavaScript &amp; what can I do with it?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4" y="4640231"/>
            <a:ext cx="19179617" cy="79816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Interpreted scripting language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Computations, input &amp; output data, like any other language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Environment specific tasks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Access and manipulate website content on the fly</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React to user interaction with the website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Send network requests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Access location, camera, gyroscope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Access filesystem, connect to DB (server-side)</a:t>
            </a:r>
          </a:p>
          <a:p>
            <a:pPr marL="571500" indent="-571500" algn="l">
              <a:buFont typeface="Arial" panose="020B0604020202020204" pitchFamily="34" charset="0"/>
              <a:buChar char="•"/>
              <a:defRPr sz="4200">
                <a:latin typeface="+mj-lt"/>
                <a:ea typeface="+mj-ea"/>
                <a:cs typeface="+mj-cs"/>
                <a:sym typeface="Avenir Next"/>
              </a:defRPr>
            </a:pPr>
            <a:endParaRPr lang="en-US" sz="3200" dirty="0">
              <a:sym typeface="Avenir Next"/>
            </a:endParaRPr>
          </a:p>
        </p:txBody>
      </p:sp>
    </p:spTree>
    <p:extLst>
      <p:ext uri="{BB962C8B-B14F-4D97-AF65-F5344CB8AC3E}">
        <p14:creationId xmlns:p14="http://schemas.microsoft.com/office/powerpoint/2010/main" val="251747690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689439" y="4836933"/>
            <a:ext cx="13005163"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functions.task.js</a:t>
            </a:r>
            <a:endParaRPr dirty="0"/>
          </a:p>
        </p:txBody>
      </p:sp>
    </p:spTree>
    <p:extLst>
      <p:ext uri="{BB962C8B-B14F-4D97-AF65-F5344CB8AC3E}">
        <p14:creationId xmlns:p14="http://schemas.microsoft.com/office/powerpoint/2010/main" val="2256292239"/>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431014"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 best practices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38997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Thoughtful naming</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Single purpose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them small</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them pure when possible:</a:t>
            </a: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F677515E-302A-D446-B5D9-0BBDA65F6157}"/>
              </a:ext>
            </a:extLst>
          </p:cNvPr>
          <p:cNvSpPr txBox="1"/>
          <p:nvPr/>
        </p:nvSpPr>
        <p:spPr>
          <a:xfrm>
            <a:off x="3810000" y="8263157"/>
            <a:ext cx="19179617" cy="1960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742950" lvl="8" indent="-742950" algn="l">
              <a:lnSpc>
                <a:spcPct val="150000"/>
              </a:lnSpc>
              <a:buFont typeface="+mj-lt"/>
              <a:buAutoNum type="arabicPeriod"/>
              <a:defRPr sz="4200">
                <a:latin typeface="+mj-lt"/>
                <a:ea typeface="+mj-ea"/>
                <a:cs typeface="+mj-cs"/>
                <a:sym typeface="Avenir Next"/>
              </a:defRPr>
            </a:pPr>
            <a:r>
              <a:rPr lang="en-US" dirty="0">
                <a:sym typeface="Avenir Next"/>
              </a:rPr>
              <a:t>Just input and output, no side effects</a:t>
            </a:r>
          </a:p>
          <a:p>
            <a:pPr marL="742950" lvl="8" indent="-742950" algn="l">
              <a:lnSpc>
                <a:spcPct val="150000"/>
              </a:lnSpc>
              <a:buFont typeface="+mj-lt"/>
              <a:buAutoNum type="arabicPeriod"/>
              <a:defRPr sz="4200">
                <a:latin typeface="+mj-lt"/>
                <a:ea typeface="+mj-ea"/>
                <a:cs typeface="+mj-cs"/>
                <a:sym typeface="Avenir Next"/>
              </a:defRPr>
            </a:pPr>
            <a:r>
              <a:rPr lang="en-US" dirty="0">
                <a:sym typeface="Avenir Next"/>
              </a:rPr>
              <a:t>Same input produces same output (predictable)</a:t>
            </a:r>
          </a:p>
        </p:txBody>
      </p:sp>
    </p:spTree>
    <p:extLst>
      <p:ext uri="{BB962C8B-B14F-4D97-AF65-F5344CB8AC3E}">
        <p14:creationId xmlns:p14="http://schemas.microsoft.com/office/powerpoint/2010/main" val="3829625232"/>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695196"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1" y="4363371"/>
            <a:ext cx="7233920" cy="48692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An </a:t>
            </a:r>
            <a:r>
              <a:rPr lang="en-US" b="1" dirty="0">
                <a:sym typeface="Avenir Next"/>
              </a:rPr>
              <a:t>unordered</a:t>
            </a:r>
            <a:r>
              <a:rPr lang="en-US" dirty="0">
                <a:sym typeface="Avenir Next"/>
              </a:rPr>
              <a:t> collection of related data</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Key/value pairs</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1C2E5D55-74EB-1848-B82A-C3DFD244E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5042" y="4022713"/>
            <a:ext cx="13759390" cy="7607487"/>
          </a:xfrm>
          <a:prstGeom prst="rect">
            <a:avLst/>
          </a:prstGeom>
        </p:spPr>
      </p:pic>
    </p:spTree>
    <p:extLst>
      <p:ext uri="{BB962C8B-B14F-4D97-AF65-F5344CB8AC3E}">
        <p14:creationId xmlns:p14="http://schemas.microsoft.com/office/powerpoint/2010/main" val="301626013"/>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473514"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 why do we need them?</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1960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related stuff together</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Namespace (structure the code)</a:t>
            </a:r>
          </a:p>
        </p:txBody>
      </p:sp>
    </p:spTree>
    <p:extLst>
      <p:ext uri="{BB962C8B-B14F-4D97-AF65-F5344CB8AC3E}">
        <p14:creationId xmlns:p14="http://schemas.microsoft.com/office/powerpoint/2010/main" val="2484777409"/>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39813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 copying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smart phone&#10;&#10;Description automatically generated">
            <a:extLst>
              <a:ext uri="{FF2B5EF4-FFF2-40B4-BE49-F238E27FC236}">
                <a16:creationId xmlns:a16="http://schemas.microsoft.com/office/drawing/2014/main" id="{EFB6330E-F93D-0A40-9243-2C4BDFAD5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102" y="3786970"/>
            <a:ext cx="12860097" cy="9343464"/>
          </a:xfrm>
          <a:prstGeom prst="rect">
            <a:avLst/>
          </a:prstGeom>
        </p:spPr>
      </p:pic>
    </p:spTree>
    <p:extLst>
      <p:ext uri="{BB962C8B-B14F-4D97-AF65-F5344CB8AC3E}">
        <p14:creationId xmlns:p14="http://schemas.microsoft.com/office/powerpoint/2010/main" val="801599860"/>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164134"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 iterate over properties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57ECD346-A560-4747-AE3C-63CBDDB0C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736" y="4363371"/>
            <a:ext cx="15159990" cy="8381871"/>
          </a:xfrm>
          <a:prstGeom prst="rect">
            <a:avLst/>
          </a:prstGeom>
        </p:spPr>
      </p:pic>
    </p:spTree>
    <p:extLst>
      <p:ext uri="{BB962C8B-B14F-4D97-AF65-F5344CB8AC3E}">
        <p14:creationId xmlns:p14="http://schemas.microsoft.com/office/powerpoint/2010/main" val="2888913461"/>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471704" y="4836933"/>
            <a:ext cx="11440632"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objects.task.js</a:t>
            </a:r>
            <a:endParaRPr dirty="0"/>
          </a:p>
        </p:txBody>
      </p:sp>
    </p:spTree>
    <p:extLst>
      <p:ext uri="{BB962C8B-B14F-4D97-AF65-F5344CB8AC3E}">
        <p14:creationId xmlns:p14="http://schemas.microsoft.com/office/powerpoint/2010/main" val="1365339672"/>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182235"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58387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An </a:t>
            </a:r>
            <a:r>
              <a:rPr lang="en-US" b="1" dirty="0">
                <a:sym typeface="Avenir Next"/>
              </a:rPr>
              <a:t>ordered</a:t>
            </a:r>
            <a:r>
              <a:rPr lang="en-US" dirty="0">
                <a:sym typeface="Avenir Next"/>
              </a:rPr>
              <a:t> collection of related data</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Key/value pairs</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r>
              <a:rPr lang="en-US" b="1" dirty="0">
                <a:sym typeface="Avenir Next"/>
              </a:rPr>
              <a:t>Why do we need them?</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related stuff together</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Work with ordered data</a:t>
            </a:r>
          </a:p>
        </p:txBody>
      </p:sp>
    </p:spTree>
    <p:extLst>
      <p:ext uri="{BB962C8B-B14F-4D97-AF65-F5344CB8AC3E}">
        <p14:creationId xmlns:p14="http://schemas.microsoft.com/office/powerpoint/2010/main" val="2283930286"/>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132034"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 example</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5E97DF5A-2563-7F41-926E-403966385705}"/>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a:sym typeface="Avenir Next"/>
              </a:rPr>
              <a:t>0 based</a:t>
            </a:r>
          </a:p>
        </p:txBody>
      </p:sp>
      <p:pic>
        <p:nvPicPr>
          <p:cNvPr id="3" name="Picture 2" descr="A screen shot of a social media post&#10;&#10;Description automatically generated">
            <a:extLst>
              <a:ext uri="{FF2B5EF4-FFF2-40B4-BE49-F238E27FC236}">
                <a16:creationId xmlns:a16="http://schemas.microsoft.com/office/drawing/2014/main" id="{CC221DC4-3FB0-864E-8AC1-3D3D9F6A8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330" y="5589925"/>
            <a:ext cx="13971270" cy="4796524"/>
          </a:xfrm>
          <a:prstGeom prst="rect">
            <a:avLst/>
          </a:prstGeom>
        </p:spPr>
      </p:pic>
    </p:spTree>
    <p:extLst>
      <p:ext uri="{BB962C8B-B14F-4D97-AF65-F5344CB8AC3E}">
        <p14:creationId xmlns:p14="http://schemas.microsoft.com/office/powerpoint/2010/main" val="2039952584"/>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687495"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 length, push, pop</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5E97DF5A-2563-7F41-926E-403966385705}"/>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omputer screen&#10;&#10;Description automatically generated">
            <a:extLst>
              <a:ext uri="{FF2B5EF4-FFF2-40B4-BE49-F238E27FC236}">
                <a16:creationId xmlns:a16="http://schemas.microsoft.com/office/drawing/2014/main" id="{1A749C99-2149-1B4D-BCF5-90D37F137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142" y="4241451"/>
            <a:ext cx="13317297" cy="6432706"/>
          </a:xfrm>
          <a:prstGeom prst="rect">
            <a:avLst/>
          </a:prstGeom>
        </p:spPr>
      </p:pic>
    </p:spTree>
    <p:extLst>
      <p:ext uri="{BB962C8B-B14F-4D97-AF65-F5344CB8AC3E}">
        <p14:creationId xmlns:p14="http://schemas.microsoft.com/office/powerpoint/2010/main" val="49015400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922314"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Tasks &amp; code snippets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315F066E-C7B6-D14C-AEE8-893B70ACA895}"/>
              </a:ext>
            </a:extLst>
          </p:cNvPr>
          <p:cNvSpPr txBox="1"/>
          <p:nvPr/>
        </p:nvSpPr>
        <p:spPr>
          <a:xfrm>
            <a:off x="2572664" y="4640231"/>
            <a:ext cx="19179617" cy="74122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000" dirty="0">
                <a:sym typeface="Avenir Next"/>
              </a:rPr>
              <a:t>Clone or download:</a:t>
            </a:r>
          </a:p>
          <a:p>
            <a:pPr algn="l">
              <a:lnSpc>
                <a:spcPct val="150000"/>
              </a:lnSpc>
              <a:defRPr sz="4200">
                <a:latin typeface="+mj-lt"/>
                <a:ea typeface="+mj-ea"/>
                <a:cs typeface="+mj-cs"/>
                <a:sym typeface="Avenir Next"/>
              </a:defRPr>
            </a:pPr>
            <a:r>
              <a:rPr lang="en-US" sz="4000" dirty="0">
                <a:sym typeface="Avenir Next"/>
                <a:hlinkClick r:id="rId2"/>
              </a:rPr>
              <a:t>https://github.com/jpotapova/js-lecture-1</a:t>
            </a:r>
            <a:endParaRPr lang="en-US" sz="4000" dirty="0">
              <a:sym typeface="Avenir Next"/>
            </a:endParaRPr>
          </a:p>
          <a:p>
            <a:pPr algn="l">
              <a:lnSpc>
                <a:spcPct val="150000"/>
              </a:lnSpc>
              <a:defRPr sz="4200">
                <a:latin typeface="+mj-lt"/>
                <a:ea typeface="+mj-ea"/>
                <a:cs typeface="+mj-cs"/>
                <a:sym typeface="Avenir Next"/>
              </a:defRPr>
            </a:pPr>
            <a:endParaRPr lang="en-US" sz="4000" dirty="0">
              <a:sym typeface="Avenir Next"/>
            </a:endParaRPr>
          </a:p>
          <a:p>
            <a:pPr algn="l">
              <a:lnSpc>
                <a:spcPct val="150000"/>
              </a:lnSpc>
              <a:defRPr sz="4200">
                <a:latin typeface="+mj-lt"/>
                <a:ea typeface="+mj-ea"/>
                <a:cs typeface="+mj-cs"/>
                <a:sym typeface="Avenir Next"/>
              </a:defRPr>
            </a:pPr>
            <a:r>
              <a:rPr lang="en-US" sz="4000" dirty="0">
                <a:sym typeface="Avenir Next"/>
              </a:rPr>
              <a:t>Structure: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each topic has a number (in the slides and in file structure)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1 folder for each topic</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Examples </a:t>
            </a:r>
            <a:r>
              <a:rPr lang="en-US" sz="4000" dirty="0">
                <a:latin typeface="Courier" pitchFamily="2" charset="0"/>
                <a:sym typeface="Avenir Next"/>
              </a:rPr>
              <a:t>topic-</a:t>
            </a:r>
            <a:r>
              <a:rPr lang="en-US" sz="4000" dirty="0" err="1">
                <a:latin typeface="Courier" pitchFamily="2" charset="0"/>
                <a:sym typeface="Avenir Next"/>
              </a:rPr>
              <a:t>name.example.js</a:t>
            </a:r>
            <a:endParaRPr lang="en-US" sz="4000" dirty="0">
              <a:latin typeface="Courier" pitchFamily="2" charset="0"/>
              <a:sym typeface="Avenir Next"/>
            </a:endParaRP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Tasks: </a:t>
            </a:r>
            <a:r>
              <a:rPr lang="en-US" sz="4000" dirty="0">
                <a:latin typeface="Courier" pitchFamily="2" charset="0"/>
                <a:sym typeface="Avenir Next"/>
              </a:rPr>
              <a:t>topic-</a:t>
            </a:r>
            <a:r>
              <a:rPr lang="en-US" sz="4000" dirty="0" err="1">
                <a:latin typeface="Courier" pitchFamily="2" charset="0"/>
                <a:sym typeface="Avenir Next"/>
              </a:rPr>
              <a:t>name.task.js</a:t>
            </a:r>
            <a:endParaRPr lang="en-US" sz="4000" dirty="0">
              <a:latin typeface="Courier" pitchFamily="2" charset="0"/>
              <a:sym typeface="Avenir Next"/>
            </a:endParaRPr>
          </a:p>
        </p:txBody>
      </p:sp>
    </p:spTree>
    <p:extLst>
      <p:ext uri="{BB962C8B-B14F-4D97-AF65-F5344CB8AC3E}">
        <p14:creationId xmlns:p14="http://schemas.microsoft.com/office/powerpoint/2010/main" val="2416108984"/>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88517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 copying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5E97DF5A-2563-7F41-926E-403966385705}"/>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ell phone&#10;&#10;Description automatically generated">
            <a:extLst>
              <a:ext uri="{FF2B5EF4-FFF2-40B4-BE49-F238E27FC236}">
                <a16:creationId xmlns:a16="http://schemas.microsoft.com/office/drawing/2014/main" id="{035C7387-5498-7946-AB5C-B215CF4D5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930" y="3934086"/>
            <a:ext cx="13483590" cy="8854493"/>
          </a:xfrm>
          <a:prstGeom prst="rect">
            <a:avLst/>
          </a:prstGeom>
        </p:spPr>
      </p:pic>
    </p:spTree>
    <p:extLst>
      <p:ext uri="{BB962C8B-B14F-4D97-AF65-F5344CB8AC3E}">
        <p14:creationId xmlns:p14="http://schemas.microsoft.com/office/powerpoint/2010/main" val="3650686260"/>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797828"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Arrays: useful methods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A876D94B-A212-E843-B784-CAD1F4944D67}"/>
              </a:ext>
            </a:extLst>
          </p:cNvPr>
          <p:cNvSpPr txBox="1"/>
          <p:nvPr/>
        </p:nvSpPr>
        <p:spPr>
          <a:xfrm>
            <a:off x="2641600" y="4363371"/>
            <a:ext cx="19179617" cy="38997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Some useful methods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Reference</a:t>
            </a:r>
            <a:br>
              <a:rPr lang="en-US" sz="4200" dirty="0">
                <a:sym typeface="Avenir Next"/>
              </a:rPr>
            </a:br>
            <a:r>
              <a:rPr lang="en-US" sz="4200" dirty="0">
                <a:sym typeface="Avenir Next"/>
                <a:hlinkClick r:id="rId2"/>
              </a:rPr>
              <a:t>https://developer.mozilla.org/en-US/docs/Web/JavaScript/Reference/Global_Objects/Array</a:t>
            </a:r>
            <a:endParaRPr lang="en-US" dirty="0">
              <a:sym typeface="Avenir Next"/>
            </a:endParaRPr>
          </a:p>
        </p:txBody>
      </p:sp>
      <p:pic>
        <p:nvPicPr>
          <p:cNvPr id="3" name="Picture 2" descr="A screen shot of a smart phone&#10;&#10;Description automatically generated">
            <a:extLst>
              <a:ext uri="{FF2B5EF4-FFF2-40B4-BE49-F238E27FC236}">
                <a16:creationId xmlns:a16="http://schemas.microsoft.com/office/drawing/2014/main" id="{89A66F48-A9C3-9B41-986B-FAE93C8DC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950" y="8161557"/>
            <a:ext cx="15487786" cy="5554443"/>
          </a:xfrm>
          <a:prstGeom prst="rect">
            <a:avLst/>
          </a:prstGeom>
        </p:spPr>
      </p:pic>
    </p:spTree>
    <p:extLst>
      <p:ext uri="{BB962C8B-B14F-4D97-AF65-F5344CB8AC3E}">
        <p14:creationId xmlns:p14="http://schemas.microsoft.com/office/powerpoint/2010/main" val="3919864259"/>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406784" y="4836933"/>
            <a:ext cx="11570476"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arrays.task1.js</a:t>
            </a:r>
            <a:endParaRPr dirty="0"/>
          </a:p>
        </p:txBody>
      </p:sp>
    </p:spTree>
    <p:extLst>
      <p:ext uri="{BB962C8B-B14F-4D97-AF65-F5344CB8AC3E}">
        <p14:creationId xmlns:p14="http://schemas.microsoft.com/office/powerpoint/2010/main" val="303031204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421630"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Arrays: map</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3" name="Picture 2" descr="A screenshot of a computer screen&#10;&#10;Description automatically generated">
            <a:extLst>
              <a:ext uri="{FF2B5EF4-FFF2-40B4-BE49-F238E27FC236}">
                <a16:creationId xmlns:a16="http://schemas.microsoft.com/office/drawing/2014/main" id="{2FC9C661-5CF5-1F45-BE51-10BCC416D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394" y="3786969"/>
            <a:ext cx="11770206" cy="9693111"/>
          </a:xfrm>
          <a:prstGeom prst="rect">
            <a:avLst/>
          </a:prstGeom>
        </p:spPr>
      </p:pic>
    </p:spTree>
    <p:extLst>
      <p:ext uri="{BB962C8B-B14F-4D97-AF65-F5344CB8AC3E}">
        <p14:creationId xmlns:p14="http://schemas.microsoft.com/office/powerpoint/2010/main" val="1872409777"/>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565900"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Arrays: filter</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7" name="Picture 6" descr="A screenshot of a computer&#10;&#10;Description automatically generated">
            <a:extLst>
              <a:ext uri="{FF2B5EF4-FFF2-40B4-BE49-F238E27FC236}">
                <a16:creationId xmlns:a16="http://schemas.microsoft.com/office/drawing/2014/main" id="{B719B4E5-77EC-FD4F-A756-7AD521D8D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164" y="4137830"/>
            <a:ext cx="10571836" cy="9084543"/>
          </a:xfrm>
          <a:prstGeom prst="rect">
            <a:avLst/>
          </a:prstGeom>
        </p:spPr>
      </p:pic>
    </p:spTree>
    <p:extLst>
      <p:ext uri="{BB962C8B-B14F-4D97-AF65-F5344CB8AC3E}">
        <p14:creationId xmlns:p14="http://schemas.microsoft.com/office/powerpoint/2010/main" val="4194918780"/>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406784" y="4836933"/>
            <a:ext cx="11570476"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arrays.task2.js</a:t>
            </a:r>
            <a:endParaRPr dirty="0"/>
          </a:p>
        </p:txBody>
      </p:sp>
    </p:spTree>
    <p:extLst>
      <p:ext uri="{BB962C8B-B14F-4D97-AF65-F5344CB8AC3E}">
        <p14:creationId xmlns:p14="http://schemas.microsoft.com/office/powerpoint/2010/main" val="1135073881"/>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4492795" y="5821818"/>
            <a:ext cx="15398446" cy="2072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JS and the browser</a:t>
            </a:r>
            <a:endParaRPr dirty="0"/>
          </a:p>
        </p:txBody>
      </p:sp>
    </p:spTree>
    <p:extLst>
      <p:ext uri="{BB962C8B-B14F-4D97-AF65-F5344CB8AC3E}">
        <p14:creationId xmlns:p14="http://schemas.microsoft.com/office/powerpoint/2010/main" val="2398421426"/>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545455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Adding a script to a website: inline</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3" name="Picture 2" descr="A close up of a screen&#10;&#10;Description automatically generated">
            <a:extLst>
              <a:ext uri="{FF2B5EF4-FFF2-40B4-BE49-F238E27FC236}">
                <a16:creationId xmlns:a16="http://schemas.microsoft.com/office/drawing/2014/main" id="{80A17CFF-3D79-6742-826A-4710090B8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118" y="4052076"/>
            <a:ext cx="20545322" cy="2955745"/>
          </a:xfrm>
          <a:prstGeom prst="rect">
            <a:avLst/>
          </a:prstGeom>
        </p:spPr>
      </p:pic>
    </p:spTree>
    <p:extLst>
      <p:ext uri="{BB962C8B-B14F-4D97-AF65-F5344CB8AC3E}">
        <p14:creationId xmlns:p14="http://schemas.microsoft.com/office/powerpoint/2010/main" val="2587649359"/>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6305746"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Adding a script to a website: internal</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4" name="Picture 3" descr="A picture containing food&#10;&#10;Description automatically generated">
            <a:extLst>
              <a:ext uri="{FF2B5EF4-FFF2-40B4-BE49-F238E27FC236}">
                <a16:creationId xmlns:a16="http://schemas.microsoft.com/office/drawing/2014/main" id="{5B416AD4-DC27-D14B-8E07-564457582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744" y="4361094"/>
            <a:ext cx="16074968" cy="4993811"/>
          </a:xfrm>
          <a:prstGeom prst="rect">
            <a:avLst/>
          </a:prstGeom>
        </p:spPr>
      </p:pic>
    </p:spTree>
    <p:extLst>
      <p:ext uri="{BB962C8B-B14F-4D97-AF65-F5344CB8AC3E}">
        <p14:creationId xmlns:p14="http://schemas.microsoft.com/office/powerpoint/2010/main" val="1974777588"/>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653337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Adding a script to a website: external</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3" name="Picture 2" descr="A close up of a screen&#10;&#10;Description automatically generated">
            <a:extLst>
              <a:ext uri="{FF2B5EF4-FFF2-40B4-BE49-F238E27FC236}">
                <a16:creationId xmlns:a16="http://schemas.microsoft.com/office/drawing/2014/main" id="{A3D0EEB2-AAD5-2E40-9EC3-AA82F40E7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064" y="4640231"/>
            <a:ext cx="13014900" cy="3010249"/>
          </a:xfrm>
          <a:prstGeom prst="rect">
            <a:avLst/>
          </a:prstGeom>
        </p:spPr>
      </p:pic>
    </p:spTree>
    <p:extLst>
      <p:ext uri="{BB962C8B-B14F-4D97-AF65-F5344CB8AC3E}">
        <p14:creationId xmlns:p14="http://schemas.microsoft.com/office/powerpoint/2010/main" val="191668667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725926"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 Run a script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4" y="4640231"/>
            <a:ext cx="19179617" cy="779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4200">
                <a:latin typeface="+mj-lt"/>
                <a:ea typeface="+mj-ea"/>
                <a:cs typeface="+mj-cs"/>
                <a:sym typeface="Avenir Next"/>
              </a:defRPr>
            </a:pPr>
            <a:r>
              <a:rPr lang="en-US" sz="4400" dirty="0">
                <a:highlight>
                  <a:srgbClr val="C0C0C0"/>
                </a:highlight>
                <a:latin typeface="Courier" pitchFamily="2" charset="0"/>
                <a:sym typeface="Avenir Next"/>
              </a:rPr>
              <a:t>node path/to/my-</a:t>
            </a:r>
            <a:r>
              <a:rPr lang="en-US" sz="4400" dirty="0" err="1">
                <a:highlight>
                  <a:srgbClr val="C0C0C0"/>
                </a:highlight>
                <a:latin typeface="Courier" pitchFamily="2" charset="0"/>
                <a:sym typeface="Avenir Next"/>
              </a:rPr>
              <a:t>script.js</a:t>
            </a:r>
            <a:endParaRPr lang="en-US" sz="4400" dirty="0">
              <a:highlight>
                <a:srgbClr val="C0C0C0"/>
              </a:highlight>
              <a:latin typeface="Courier" pitchFamily="2" charset="0"/>
              <a:sym typeface="Avenir Next"/>
            </a:endParaRPr>
          </a:p>
        </p:txBody>
      </p:sp>
    </p:spTree>
    <p:extLst>
      <p:ext uri="{BB962C8B-B14F-4D97-AF65-F5344CB8AC3E}">
        <p14:creationId xmlns:p14="http://schemas.microsoft.com/office/powerpoint/2010/main" val="1556251173"/>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785891" y="4836933"/>
            <a:ext cx="10812255"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 </a:t>
            </a:r>
          </a:p>
          <a:p>
            <a:r>
              <a:rPr lang="lt-LT" dirty="0"/>
              <a:t>13-add-script</a:t>
            </a:r>
          </a:p>
        </p:txBody>
      </p:sp>
    </p:spTree>
    <p:extLst>
      <p:ext uri="{BB962C8B-B14F-4D97-AF65-F5344CB8AC3E}">
        <p14:creationId xmlns:p14="http://schemas.microsoft.com/office/powerpoint/2010/main" val="4136761610"/>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3733394"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38997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Document Object Model</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Page contents as objects that can be modified</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DOM specification </a:t>
            </a:r>
            <a:r>
              <a:rPr lang="en-US" sz="4200" dirty="0">
                <a:sym typeface="Avenir Next"/>
                <a:hlinkClick r:id="rId2"/>
              </a:rPr>
              <a:t>https://dom.spec.whatwg.org/</a:t>
            </a:r>
            <a:endParaRPr lang="en-US" sz="4200" dirty="0">
              <a:sym typeface="Avenir Next"/>
            </a:endParaRP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DOM is not only for the browser</a:t>
            </a:r>
          </a:p>
        </p:txBody>
      </p:sp>
    </p:spTree>
    <p:extLst>
      <p:ext uri="{BB962C8B-B14F-4D97-AF65-F5344CB8AC3E}">
        <p14:creationId xmlns:p14="http://schemas.microsoft.com/office/powerpoint/2010/main" val="3036108895"/>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68800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navigate</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8A639B89-E474-9B43-9D64-8054DDDB456D}"/>
              </a:ext>
            </a:extLst>
          </p:cNvPr>
          <p:cNvSpPr txBox="1"/>
          <p:nvPr/>
        </p:nvSpPr>
        <p:spPr>
          <a:xfrm>
            <a:off x="2641600" y="4144582"/>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a:sym typeface="Avenir Next"/>
              </a:rPr>
              <a:t>Entry point, read text content</a:t>
            </a:r>
          </a:p>
        </p:txBody>
      </p:sp>
      <p:pic>
        <p:nvPicPr>
          <p:cNvPr id="10" name="Picture 9" descr="A picture containing sitting, food, drawing&#10;&#10;Description automatically generated">
            <a:extLst>
              <a:ext uri="{FF2B5EF4-FFF2-40B4-BE49-F238E27FC236}">
                <a16:creationId xmlns:a16="http://schemas.microsoft.com/office/drawing/2014/main" id="{6181E9A8-2181-C240-BA47-8E40A1899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050" y="5354668"/>
            <a:ext cx="10928350" cy="2527646"/>
          </a:xfrm>
          <a:prstGeom prst="rect">
            <a:avLst/>
          </a:prstGeom>
        </p:spPr>
      </p:pic>
    </p:spTree>
    <p:extLst>
      <p:ext uri="{BB962C8B-B14F-4D97-AF65-F5344CB8AC3E}">
        <p14:creationId xmlns:p14="http://schemas.microsoft.com/office/powerpoint/2010/main" val="892164560"/>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568091"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single element navigation</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7" name="Picture 6" descr="A screenshot of a cell phone screen with text&#10;&#10;Description automatically generated">
            <a:extLst>
              <a:ext uri="{FF2B5EF4-FFF2-40B4-BE49-F238E27FC236}">
                <a16:creationId xmlns:a16="http://schemas.microsoft.com/office/drawing/2014/main" id="{4C3E53BF-E7D8-8C40-BD0A-3706FD550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699" y="4185570"/>
            <a:ext cx="20941727" cy="6576937"/>
          </a:xfrm>
          <a:prstGeom prst="rect">
            <a:avLst/>
          </a:prstGeom>
        </p:spPr>
      </p:pic>
    </p:spTree>
    <p:extLst>
      <p:ext uri="{BB962C8B-B14F-4D97-AF65-F5344CB8AC3E}">
        <p14:creationId xmlns:p14="http://schemas.microsoft.com/office/powerpoint/2010/main" val="174656480"/>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6" y="4836933"/>
            <a:ext cx="10337766"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dom.task1.js</a:t>
            </a:r>
            <a:endParaRPr dirty="0"/>
          </a:p>
        </p:txBody>
      </p:sp>
    </p:spTree>
    <p:extLst>
      <p:ext uri="{BB962C8B-B14F-4D97-AF65-F5344CB8AC3E}">
        <p14:creationId xmlns:p14="http://schemas.microsoft.com/office/powerpoint/2010/main" val="3656913422"/>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497519"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collections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1960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read-only, do not replace by reassigning</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live – reflect current state</a:t>
            </a:r>
          </a:p>
        </p:txBody>
      </p:sp>
      <p:pic>
        <p:nvPicPr>
          <p:cNvPr id="3" name="Picture 2" descr="A picture containing sitting, table, black, man&#10;&#10;Description automatically generated">
            <a:extLst>
              <a:ext uri="{FF2B5EF4-FFF2-40B4-BE49-F238E27FC236}">
                <a16:creationId xmlns:a16="http://schemas.microsoft.com/office/drawing/2014/main" id="{25D6E108-9C4F-FB4E-9B36-52FAE357C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650" y="6494356"/>
            <a:ext cx="11563350" cy="2674516"/>
          </a:xfrm>
          <a:prstGeom prst="rect">
            <a:avLst/>
          </a:prstGeom>
        </p:spPr>
      </p:pic>
    </p:spTree>
    <p:extLst>
      <p:ext uri="{BB962C8B-B14F-4D97-AF65-F5344CB8AC3E}">
        <p14:creationId xmlns:p14="http://schemas.microsoft.com/office/powerpoint/2010/main" val="2926426952"/>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6" y="4836933"/>
            <a:ext cx="10337766"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dom.task2.js</a:t>
            </a:r>
            <a:endParaRPr dirty="0"/>
          </a:p>
        </p:txBody>
      </p:sp>
    </p:spTree>
    <p:extLst>
      <p:ext uri="{BB962C8B-B14F-4D97-AF65-F5344CB8AC3E}">
        <p14:creationId xmlns:p14="http://schemas.microsoft.com/office/powerpoint/2010/main" val="59211961"/>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087150"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searching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ell phone&#10;&#10;Description automatically generated">
            <a:extLst>
              <a:ext uri="{FF2B5EF4-FFF2-40B4-BE49-F238E27FC236}">
                <a16:creationId xmlns:a16="http://schemas.microsoft.com/office/drawing/2014/main" id="{C7FD20D2-1E56-414C-BF95-1513CC4FC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4325" y="4109371"/>
            <a:ext cx="20635349" cy="7506398"/>
          </a:xfrm>
          <a:prstGeom prst="rect">
            <a:avLst/>
          </a:prstGeom>
        </p:spPr>
      </p:pic>
    </p:spTree>
    <p:extLst>
      <p:ext uri="{BB962C8B-B14F-4D97-AF65-F5344CB8AC3E}">
        <p14:creationId xmlns:p14="http://schemas.microsoft.com/office/powerpoint/2010/main" val="2169077524"/>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7" y="4836933"/>
            <a:ext cx="10337766"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dom.task3.js</a:t>
            </a:r>
            <a:endParaRPr dirty="0"/>
          </a:p>
        </p:txBody>
      </p:sp>
    </p:spTree>
    <p:extLst>
      <p:ext uri="{BB962C8B-B14F-4D97-AF65-F5344CB8AC3E}">
        <p14:creationId xmlns:p14="http://schemas.microsoft.com/office/powerpoint/2010/main" val="296591906"/>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85741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element properties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7" name="Picture 6" descr="A close up of a screen&#10;&#10;Description automatically generated">
            <a:extLst>
              <a:ext uri="{FF2B5EF4-FFF2-40B4-BE49-F238E27FC236}">
                <a16:creationId xmlns:a16="http://schemas.microsoft.com/office/drawing/2014/main" id="{FA9D8481-CAE6-974D-96FA-821A46DC2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182" y="4024718"/>
            <a:ext cx="17362085" cy="5666563"/>
          </a:xfrm>
          <a:prstGeom prst="rect">
            <a:avLst/>
          </a:prstGeom>
        </p:spPr>
      </p:pic>
    </p:spTree>
    <p:extLst>
      <p:ext uri="{BB962C8B-B14F-4D97-AF65-F5344CB8AC3E}">
        <p14:creationId xmlns:p14="http://schemas.microsoft.com/office/powerpoint/2010/main" val="30382220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367781" y="4836933"/>
            <a:ext cx="9648475"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hello.task.js</a:t>
            </a:r>
            <a:endParaRPr lang="lt-LT" dirty="0"/>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079135"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attributes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8" name="Picture 7" descr="A close up of a screen&#10;&#10;Description automatically generated">
            <a:extLst>
              <a:ext uri="{FF2B5EF4-FFF2-40B4-BE49-F238E27FC236}">
                <a16:creationId xmlns:a16="http://schemas.microsoft.com/office/drawing/2014/main" id="{B2F1696A-3021-2849-B4B4-DDC760B33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298" y="4083970"/>
            <a:ext cx="17740675" cy="7168229"/>
          </a:xfrm>
          <a:prstGeom prst="rect">
            <a:avLst/>
          </a:prstGeom>
        </p:spPr>
      </p:pic>
    </p:spTree>
    <p:extLst>
      <p:ext uri="{BB962C8B-B14F-4D97-AF65-F5344CB8AC3E}">
        <p14:creationId xmlns:p14="http://schemas.microsoft.com/office/powerpoint/2010/main" val="629148597"/>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058844"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data attributes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
        <p:nvSpPr>
          <p:cNvPr id="7" name="Build products that are fast, effortless to use, and aesthetically pleasing. Make things meaningful and worthy of your time.…">
            <a:extLst>
              <a:ext uri="{FF2B5EF4-FFF2-40B4-BE49-F238E27FC236}">
                <a16:creationId xmlns:a16="http://schemas.microsoft.com/office/drawing/2014/main" id="{D4F106EF-1CBB-7147-9154-205ACF5C9B41}"/>
              </a:ext>
            </a:extLst>
          </p:cNvPr>
          <p:cNvSpPr txBox="1"/>
          <p:nvPr/>
        </p:nvSpPr>
        <p:spPr>
          <a:xfrm>
            <a:off x="2641600" y="4363371"/>
            <a:ext cx="19179617" cy="1960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Data attributes are reserved for programmers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camelCase in JS code</a:t>
            </a:r>
          </a:p>
        </p:txBody>
      </p:sp>
      <p:pic>
        <p:nvPicPr>
          <p:cNvPr id="6" name="Picture 5" descr="A picture containing sitting, table, laptop, apple&#10;&#10;Description automatically generated">
            <a:extLst>
              <a:ext uri="{FF2B5EF4-FFF2-40B4-BE49-F238E27FC236}">
                <a16:creationId xmlns:a16="http://schemas.microsoft.com/office/drawing/2014/main" id="{26B43436-0CDC-554C-9AA5-61EF69295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099" y="6320922"/>
            <a:ext cx="14058901" cy="3532039"/>
          </a:xfrm>
          <a:prstGeom prst="rect">
            <a:avLst/>
          </a:prstGeom>
        </p:spPr>
      </p:pic>
    </p:spTree>
    <p:extLst>
      <p:ext uri="{BB962C8B-B14F-4D97-AF65-F5344CB8AC3E}">
        <p14:creationId xmlns:p14="http://schemas.microsoft.com/office/powerpoint/2010/main" val="3362801709"/>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6" y="4836933"/>
            <a:ext cx="10337766"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dom.task4.js</a:t>
            </a:r>
            <a:endParaRPr dirty="0"/>
          </a:p>
        </p:txBody>
      </p:sp>
    </p:spTree>
    <p:extLst>
      <p:ext uri="{BB962C8B-B14F-4D97-AF65-F5344CB8AC3E}">
        <p14:creationId xmlns:p14="http://schemas.microsoft.com/office/powerpoint/2010/main" val="3943095609"/>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74172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remove element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64A84A73-D553-0A4C-9D9C-154350AA1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4363371"/>
            <a:ext cx="14490700" cy="2809984"/>
          </a:xfrm>
          <a:prstGeom prst="rect">
            <a:avLst/>
          </a:prstGeom>
        </p:spPr>
      </p:pic>
    </p:spTree>
    <p:extLst>
      <p:ext uri="{BB962C8B-B14F-4D97-AF65-F5344CB8AC3E}">
        <p14:creationId xmlns:p14="http://schemas.microsoft.com/office/powerpoint/2010/main" val="3351401486"/>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82275"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15. DOM: create element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CD1C2597-C1E5-FD46-9CE2-9B16ADA8A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582" y="4112181"/>
            <a:ext cx="14709217" cy="6904326"/>
          </a:xfrm>
          <a:prstGeom prst="rect">
            <a:avLst/>
          </a:prstGeom>
        </p:spPr>
      </p:pic>
    </p:spTree>
    <p:extLst>
      <p:ext uri="{BB962C8B-B14F-4D97-AF65-F5344CB8AC3E}">
        <p14:creationId xmlns:p14="http://schemas.microsoft.com/office/powerpoint/2010/main" val="3206928408"/>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3167927" y="5821818"/>
            <a:ext cx="18048210" cy="2072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err="1"/>
              <a:t>Task</a:t>
            </a:r>
            <a:r>
              <a:rPr lang="lt-LT" dirty="0"/>
              <a:t>: </a:t>
            </a:r>
            <a:r>
              <a:rPr lang="lt-LT" dirty="0" err="1"/>
              <a:t>create-remove.js</a:t>
            </a:r>
            <a:endParaRPr dirty="0"/>
          </a:p>
        </p:txBody>
      </p:sp>
    </p:spTree>
    <p:extLst>
      <p:ext uri="{BB962C8B-B14F-4D97-AF65-F5344CB8AC3E}">
        <p14:creationId xmlns:p14="http://schemas.microsoft.com/office/powerpoint/2010/main" val="803235335"/>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Thank you."/>
          <p:cNvSpPr txBox="1"/>
          <p:nvPr/>
        </p:nvSpPr>
        <p:spPr>
          <a:xfrm>
            <a:off x="2558874" y="9072860"/>
            <a:ext cx="5722113" cy="1536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nSpc>
                <a:spcPct val="80000"/>
              </a:lnSpc>
              <a:defRPr sz="8300" b="1">
                <a:solidFill>
                  <a:srgbClr val="1C2E36"/>
                </a:solidFill>
                <a:latin typeface="+mj-lt"/>
                <a:ea typeface="+mj-ea"/>
                <a:cs typeface="+mj-cs"/>
                <a:sym typeface="Avenir Next"/>
              </a:defRPr>
            </a:lvl1pPr>
          </a:lstStyle>
          <a:p>
            <a:r>
              <a:t>Thank you.</a:t>
            </a:r>
          </a:p>
        </p:txBody>
      </p:sp>
      <p:sp>
        <p:nvSpPr>
          <p:cNvPr id="476" name="First Last…"/>
          <p:cNvSpPr txBox="1"/>
          <p:nvPr/>
        </p:nvSpPr>
        <p:spPr>
          <a:xfrm>
            <a:off x="2605000" y="10649276"/>
            <a:ext cx="825613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3200">
                <a:solidFill>
                  <a:srgbClr val="1C2E36"/>
                </a:solidFill>
              </a:defRPr>
            </a:pPr>
            <a:r>
              <a:rPr lang="en-US" dirty="0" err="1"/>
              <a:t>Jelizaveta</a:t>
            </a:r>
            <a:r>
              <a:rPr lang="en-US" dirty="0"/>
              <a:t> </a:t>
            </a:r>
            <a:r>
              <a:rPr lang="en-US" dirty="0" err="1"/>
              <a:t>Potapova</a:t>
            </a:r>
            <a:endParaRPr dirty="0"/>
          </a:p>
          <a:p>
            <a:pPr algn="l">
              <a:defRPr sz="3200" b="1" i="1">
                <a:solidFill>
                  <a:srgbClr val="1C2E36"/>
                </a:solidFill>
                <a:latin typeface="+mj-lt"/>
                <a:ea typeface="+mj-ea"/>
                <a:cs typeface="+mj-cs"/>
                <a:sym typeface="Avenir Next"/>
              </a:defRPr>
            </a:pPr>
            <a:r>
              <a:rPr lang="lt-LT" dirty="0" err="1"/>
              <a:t>Senior</a:t>
            </a:r>
            <a:r>
              <a:rPr lang="lt-LT" dirty="0"/>
              <a:t> </a:t>
            </a:r>
            <a:r>
              <a:rPr lang="lt-LT" dirty="0" err="1"/>
              <a:t>JavaScript</a:t>
            </a:r>
            <a:r>
              <a:rPr lang="lt-LT" dirty="0"/>
              <a:t> </a:t>
            </a:r>
            <a:r>
              <a:rPr lang="lt-LT" dirty="0" err="1"/>
              <a:t>Engineer</a:t>
            </a:r>
            <a:endParaRPr lang="lt-LT" dirty="0"/>
          </a:p>
        </p:txBody>
      </p:sp>
      <p:pic>
        <p:nvPicPr>
          <p:cNvPr id="477" name="DB_dark@3x.png" descr="DB_dark@3x.png"/>
          <p:cNvPicPr>
            <a:picLocks noChangeAspect="1"/>
          </p:cNvPicPr>
          <p:nvPr/>
        </p:nvPicPr>
        <p:blipFill>
          <a:blip r:embed="rId2"/>
          <a:stretch>
            <a:fillRect/>
          </a:stretch>
        </p:blipFill>
        <p:spPr>
          <a:xfrm>
            <a:off x="2659982" y="1936809"/>
            <a:ext cx="4511904" cy="975891"/>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631719" y="2847904"/>
            <a:ext cx="5378075"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2. Comments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5" name="Picture 4">
            <a:extLst>
              <a:ext uri="{FF2B5EF4-FFF2-40B4-BE49-F238E27FC236}">
                <a16:creationId xmlns:a16="http://schemas.microsoft.com/office/drawing/2014/main" id="{E0A68794-4A01-BA45-B2CA-CCE7ED76E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064" y="3935381"/>
            <a:ext cx="16810182" cy="6223000"/>
          </a:xfrm>
          <a:prstGeom prst="rect">
            <a:avLst/>
          </a:prstGeom>
        </p:spPr>
      </p:pic>
    </p:spTree>
    <p:extLst>
      <p:ext uri="{BB962C8B-B14F-4D97-AF65-F5344CB8AC3E}">
        <p14:creationId xmlns:p14="http://schemas.microsoft.com/office/powerpoint/2010/main" val="3178552900"/>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38393C"/>
      </a:dk1>
      <a:lt1>
        <a:srgbClr val="3C2E04"/>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38393C"/>
            </a:solidFill>
            <a:effectLst/>
            <a:uFillTx/>
            <a:latin typeface="+mj-lt"/>
            <a:ea typeface="+mj-ea"/>
            <a:cs typeface="+mj-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38393C"/>
            </a:solidFill>
            <a:effectLst/>
            <a:uFillTx/>
            <a:latin typeface="+mj-lt"/>
            <a:ea typeface="+mj-ea"/>
            <a:cs typeface="+mj-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47104</TotalTime>
  <Words>1025</Words>
  <Application>Microsoft Macintosh PowerPoint</Application>
  <PresentationFormat>Custom</PresentationFormat>
  <Paragraphs>201</Paragraphs>
  <Slides>86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Arial</vt:lpstr>
      <vt:lpstr>Avenir Next</vt:lpstr>
      <vt:lpstr>Avenir Next Demi Bold</vt:lpstr>
      <vt:lpstr>Courier</vt:lpstr>
      <vt:lpstr>Helvetica</vt:lpstr>
      <vt:lpstr>Lucida Grande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Jelizaveta Potapova</cp:lastModifiedBy>
  <cp:revision>243</cp:revision>
  <dcterms:modified xsi:type="dcterms:W3CDTF">2019-11-25T21:47:03Z</dcterms:modified>
</cp:coreProperties>
</file>