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2"/>
    <p:sldId id="297" r:id="rId3"/>
    <p:sldId id="340" r:id="rId4"/>
    <p:sldId id="300" r:id="rId5"/>
    <p:sldId id="354" r:id="rId6"/>
    <p:sldId id="355" r:id="rId7"/>
    <p:sldId id="258" r:id="rId8"/>
    <p:sldId id="301" r:id="rId9"/>
    <p:sldId id="337" r:id="rId10"/>
    <p:sldId id="302" r:id="rId11"/>
    <p:sldId id="303" r:id="rId12"/>
    <p:sldId id="339" r:id="rId13"/>
    <p:sldId id="257" r:id="rId14"/>
    <p:sldId id="304" r:id="rId15"/>
    <p:sldId id="305" r:id="rId16"/>
    <p:sldId id="306" r:id="rId17"/>
    <p:sldId id="307" r:id="rId18"/>
    <p:sldId id="308" r:id="rId19"/>
    <p:sldId id="341" r:id="rId20"/>
    <p:sldId id="309" r:id="rId21"/>
    <p:sldId id="310" r:id="rId22"/>
    <p:sldId id="311" r:id="rId23"/>
    <p:sldId id="342" r:id="rId24"/>
    <p:sldId id="312" r:id="rId25"/>
    <p:sldId id="313" r:id="rId26"/>
    <p:sldId id="314" r:id="rId27"/>
    <p:sldId id="343" r:id="rId28"/>
    <p:sldId id="348" r:id="rId29"/>
    <p:sldId id="357" r:id="rId30"/>
    <p:sldId id="358" r:id="rId31"/>
    <p:sldId id="361" r:id="rId32"/>
    <p:sldId id="359" r:id="rId33"/>
    <p:sldId id="321" r:id="rId34"/>
    <p:sldId id="360" r:id="rId35"/>
    <p:sldId id="356" r:id="rId36"/>
    <p:sldId id="362" r:id="rId37"/>
    <p:sldId id="364" r:id="rId38"/>
    <p:sldId id="366" r:id="rId39"/>
    <p:sldId id="365" r:id="rId40"/>
    <p:sldId id="367" r:id="rId41"/>
    <p:sldId id="344" r:id="rId42"/>
    <p:sldId id="323" r:id="rId43"/>
    <p:sldId id="363" r:id="rId44"/>
    <p:sldId id="329" r:id="rId45"/>
    <p:sldId id="324" r:id="rId46"/>
    <p:sldId id="325" r:id="rId47"/>
    <p:sldId id="368" r:id="rId48"/>
    <p:sldId id="369" r:id="rId49"/>
    <p:sldId id="370" r:id="rId50"/>
    <p:sldId id="346" r:id="rId51"/>
    <p:sldId id="326" r:id="rId52"/>
    <p:sldId id="371" r:id="rId53"/>
    <p:sldId id="372" r:id="rId54"/>
    <p:sldId id="373" r:id="rId55"/>
    <p:sldId id="374" r:id="rId56"/>
    <p:sldId id="347" r:id="rId57"/>
    <p:sldId id="327" r:id="rId58"/>
    <p:sldId id="330" r:id="rId59"/>
    <p:sldId id="345" r:id="rId60"/>
    <p:sldId id="375" r:id="rId61"/>
    <p:sldId id="332" r:id="rId62"/>
    <p:sldId id="377" r:id="rId63"/>
    <p:sldId id="378" r:id="rId64"/>
    <p:sldId id="331" r:id="rId65"/>
    <p:sldId id="376" r:id="rId66"/>
    <p:sldId id="379" r:id="rId67"/>
    <p:sldId id="380" r:id="rId68"/>
    <p:sldId id="333" r:id="rId69"/>
    <p:sldId id="381" r:id="rId70"/>
    <p:sldId id="382" r:id="rId71"/>
    <p:sldId id="334" r:id="rId72"/>
    <p:sldId id="383" r:id="rId73"/>
    <p:sldId id="384" r:id="rId74"/>
    <p:sldId id="335" r:id="rId75"/>
    <p:sldId id="294" r:id="rId7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297"/>
            <p14:sldId id="340"/>
            <p14:sldId id="300"/>
            <p14:sldId id="354"/>
            <p14:sldId id="355"/>
            <p14:sldId id="258"/>
            <p14:sldId id="301"/>
            <p14:sldId id="337"/>
            <p14:sldId id="302"/>
            <p14:sldId id="303"/>
            <p14:sldId id="339"/>
          </p14:sldIdLst>
        </p14:section>
        <p14:section name="Primitive types" id="{41A4024B-D1CF-2446-A0D6-24896C2D9C0F}">
          <p14:sldIdLst>
            <p14:sldId id="257"/>
            <p14:sldId id="304"/>
            <p14:sldId id="305"/>
            <p14:sldId id="306"/>
            <p14:sldId id="307"/>
            <p14:sldId id="308"/>
            <p14:sldId id="341"/>
            <p14:sldId id="309"/>
            <p14:sldId id="310"/>
            <p14:sldId id="311"/>
            <p14:sldId id="342"/>
            <p14:sldId id="312"/>
            <p14:sldId id="313"/>
            <p14:sldId id="314"/>
          </p14:sldIdLst>
        </p14:section>
        <p14:section name="Decisions" id="{D1C70DEF-8EDE-1D4B-8315-E604B267A1BF}">
          <p14:sldIdLst>
            <p14:sldId id="343"/>
            <p14:sldId id="348"/>
            <p14:sldId id="357"/>
            <p14:sldId id="358"/>
            <p14:sldId id="361"/>
            <p14:sldId id="359"/>
            <p14:sldId id="321"/>
            <p14:sldId id="360"/>
            <p14:sldId id="356"/>
            <p14:sldId id="362"/>
            <p14:sldId id="364"/>
            <p14:sldId id="366"/>
            <p14:sldId id="365"/>
            <p14:sldId id="367"/>
          </p14:sldIdLst>
        </p14:section>
        <p14:section name="Functions, objects, arrays" id="{E5B02B21-DC8E-FB40-BB9A-DE3B890320D3}">
          <p14:sldIdLst>
            <p14:sldId id="344"/>
            <p14:sldId id="323"/>
            <p14:sldId id="363"/>
            <p14:sldId id="329"/>
            <p14:sldId id="324"/>
            <p14:sldId id="325"/>
            <p14:sldId id="368"/>
            <p14:sldId id="369"/>
            <p14:sldId id="370"/>
            <p14:sldId id="346"/>
            <p14:sldId id="326"/>
            <p14:sldId id="371"/>
            <p14:sldId id="372"/>
            <p14:sldId id="373"/>
            <p14:sldId id="374"/>
            <p14:sldId id="347"/>
          </p14:sldIdLst>
        </p14:section>
        <p14:section name="JS and the browser" id="{555928A7-BF01-4341-93DE-B9030C5E8133}">
          <p14:sldIdLst>
            <p14:sldId id="327"/>
            <p14:sldId id="330"/>
            <p14:sldId id="345"/>
            <p14:sldId id="375"/>
          </p14:sldIdLst>
        </p14:section>
        <p14:section name="Navigate DOM" id="{B82DF97E-4F6F-0C42-A156-2165E86A58C9}">
          <p14:sldIdLst>
            <p14:sldId id="332"/>
            <p14:sldId id="377"/>
            <p14:sldId id="378"/>
            <p14:sldId id="331"/>
            <p14:sldId id="376"/>
            <p14:sldId id="379"/>
          </p14:sldIdLst>
        </p14:section>
        <p14:section name="Search DOM" id="{C3526AF6-A63C-AC45-9D47-64C83293FA83}">
          <p14:sldIdLst>
            <p14:sldId id="380"/>
            <p14:sldId id="333"/>
            <p14:sldId id="381"/>
          </p14:sldIdLst>
        </p14:section>
        <p14:section name="Update DOM" id="{E8A84093-093E-FD42-AFCA-24A60A31C75D}">
          <p14:sldIdLst>
            <p14:sldId id="382"/>
            <p14:sldId id="334"/>
          </p14:sldIdLst>
        </p14:section>
        <p14:section name="Create &amp; remove" id="{B200C3AC-C15E-0B45-BBA0-581A15CA2581}">
          <p14:sldIdLst>
            <p14:sldId id="383"/>
            <p14:sldId id="384"/>
            <p14:sldId id="335"/>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p:restoredTop sz="94640"/>
  </p:normalViewPr>
  <p:slideViewPr>
    <p:cSldViewPr snapToGrid="0" snapToObjects="1">
      <p:cViewPr varScale="1">
        <p:scale>
          <a:sx n="42" d="100"/>
          <a:sy n="42" d="100"/>
        </p:scale>
        <p:origin x="184"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logo copy">
    <p:bg>
      <p:bgPr>
        <a:solidFill>
          <a:srgbClr val="404CFA"/>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potapova/js-lecture-1"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1</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Front-End</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3064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Convention – camelCase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Names are case sensitive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Think about naming: descriptive, self-explanatory but concise</a:t>
            </a:r>
          </a:p>
        </p:txBody>
      </p:sp>
    </p:spTree>
    <p:extLst>
      <p:ext uri="{BB962C8B-B14F-4D97-AF65-F5344CB8AC3E}">
        <p14:creationId xmlns:p14="http://schemas.microsoft.com/office/powerpoint/2010/main" val="36304051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5" y="4640231"/>
            <a:ext cx="19129095" cy="6023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Allowed: letters, digits, </a:t>
            </a:r>
            <a:r>
              <a:rPr lang="en-US" sz="4400" dirty="0">
                <a:highlight>
                  <a:srgbClr val="C0C0C0"/>
                </a:highlight>
                <a:sym typeface="Avenir Next"/>
              </a:rPr>
              <a:t>$</a:t>
            </a:r>
            <a:r>
              <a:rPr lang="en-US" sz="4400" dirty="0">
                <a:sym typeface="Avenir Next"/>
              </a:rPr>
              <a:t>, </a:t>
            </a:r>
            <a:r>
              <a:rPr lang="en-US" sz="4400" dirty="0">
                <a:highlight>
                  <a:srgbClr val="C0C0C0"/>
                </a:highlight>
                <a:sym typeface="Avenir Next"/>
              </a:rPr>
              <a:t>_</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start with digit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use reserved words (e.g. </a:t>
            </a:r>
            <a:r>
              <a:rPr lang="en-US" sz="4400" dirty="0">
                <a:highlight>
                  <a:srgbClr val="C0C0C0"/>
                </a:highlight>
                <a:latin typeface="Courier" pitchFamily="2" charset="0"/>
                <a:sym typeface="Avenir Next"/>
              </a:rPr>
              <a:t>function</a:t>
            </a:r>
            <a:r>
              <a:rPr lang="en-US" sz="4400" dirty="0">
                <a:sym typeface="Avenir Next"/>
              </a:rPr>
              <a:t>, </a:t>
            </a:r>
            <a:r>
              <a:rPr lang="en-US" sz="4400" dirty="0">
                <a:highlight>
                  <a:srgbClr val="C0C0C0"/>
                </a:highlight>
                <a:latin typeface="Courier" pitchFamily="2" charset="0"/>
                <a:sym typeface="Avenir Next"/>
              </a:rPr>
              <a:t>new</a:t>
            </a:r>
            <a:r>
              <a:rPr lang="en-US" sz="4400" dirty="0">
                <a:latin typeface="+mj-lt"/>
                <a:sym typeface="Avenir Next"/>
              </a:rPr>
              <a:t>,</a:t>
            </a:r>
            <a:r>
              <a:rPr lang="en-US" sz="4400" dirty="0">
                <a:latin typeface="Courier" pitchFamily="2" charset="0"/>
                <a:sym typeface="Avenir Next"/>
              </a:rPr>
              <a:t> </a:t>
            </a:r>
            <a:r>
              <a:rPr lang="en-US" sz="4400" dirty="0">
                <a:highlight>
                  <a:srgbClr val="C0C0C0"/>
                </a:highlight>
                <a:latin typeface="Courier" pitchFamily="2" charset="0"/>
                <a:sym typeface="Avenir Next"/>
              </a:rPr>
              <a:t>this</a:t>
            </a:r>
            <a:r>
              <a:rPr lang="en-US" sz="4400" dirty="0">
                <a:sym typeface="Avenir Next"/>
              </a:rPr>
              <a: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Reserved words reference:</a:t>
            </a:r>
            <a:br>
              <a:rPr lang="en-US" sz="4400" dirty="0">
                <a:sym typeface="Avenir Next"/>
              </a:rPr>
            </a:br>
            <a:r>
              <a:rPr lang="en-US" sz="4200" dirty="0">
                <a:sym typeface="Avenir Next"/>
                <a:hlinkClick r:id="rId2"/>
              </a:rPr>
              <a:t>https://developer.mozilla.org/en-US/docs/Web/JavaScript/Reference/Lexical_grammar#Keywords</a:t>
            </a:r>
            <a:endParaRPr lang="en-US" sz="4400" dirty="0">
              <a:sym typeface="Avenir Next"/>
            </a:endParaRPr>
          </a:p>
        </p:txBody>
      </p:sp>
    </p:spTree>
    <p:extLst>
      <p:ext uri="{BB962C8B-B14F-4D97-AF65-F5344CB8AC3E}">
        <p14:creationId xmlns:p14="http://schemas.microsoft.com/office/powerpoint/2010/main" val="30504448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745537" y="4836933"/>
            <a:ext cx="1289295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variables.task.js</a:t>
            </a:r>
            <a:endParaRPr lang="lt-LT" dirty="0"/>
          </a:p>
        </p:txBody>
      </p:sp>
    </p:spTree>
    <p:extLst>
      <p:ext uri="{BB962C8B-B14F-4D97-AF65-F5344CB8AC3E}">
        <p14:creationId xmlns:p14="http://schemas.microsoft.com/office/powerpoint/2010/main" val="38013863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6151903" y="5821818"/>
            <a:ext cx="1208023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Primitive types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3735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Boolean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3" y="4591971"/>
            <a:ext cx="19179617" cy="2046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Only 2 values: </a:t>
            </a:r>
            <a:r>
              <a:rPr lang="en-US" sz="4400" dirty="0">
                <a:highlight>
                  <a:srgbClr val="C0C0C0"/>
                </a:highlight>
                <a:latin typeface="Courier" pitchFamily="2" charset="0"/>
                <a:sym typeface="Avenir Next"/>
              </a:rPr>
              <a:t>true</a:t>
            </a:r>
            <a:r>
              <a:rPr lang="en-US" sz="4400" dirty="0">
                <a:sym typeface="Avenir Next"/>
              </a:rPr>
              <a:t> or </a:t>
            </a:r>
            <a:r>
              <a:rPr lang="en-US" sz="4400" dirty="0">
                <a:highlight>
                  <a:srgbClr val="C0C0C0"/>
                </a:highlight>
                <a:latin typeface="Courier" pitchFamily="2" charset="0"/>
                <a:sym typeface="Avenir Next"/>
              </a:rPr>
              <a:t>false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Examples</a:t>
            </a:r>
            <a:endParaRPr lang="en-US" dirty="0">
              <a:latin typeface="+mj-lt"/>
              <a:sym typeface="Avenir Next"/>
            </a:endParaRPr>
          </a:p>
        </p:txBody>
      </p:sp>
      <p:pic>
        <p:nvPicPr>
          <p:cNvPr id="3" name="Picture 2">
            <a:extLst>
              <a:ext uri="{FF2B5EF4-FFF2-40B4-BE49-F238E27FC236}">
                <a16:creationId xmlns:a16="http://schemas.microsoft.com/office/drawing/2014/main" id="{CE052390-493C-4A4E-9700-AB56B5B6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892" y="6858000"/>
            <a:ext cx="15264760" cy="4109743"/>
          </a:xfrm>
          <a:prstGeom prst="rect">
            <a:avLst/>
          </a:prstGeom>
        </p:spPr>
      </p:pic>
    </p:spTree>
    <p:extLst>
      <p:ext uri="{BB962C8B-B14F-4D97-AF65-F5344CB8AC3E}">
        <p14:creationId xmlns:p14="http://schemas.microsoft.com/office/powerpoint/2010/main" val="16605981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1331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Number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3" y="8557269"/>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latin typeface="+mj-lt"/>
                <a:sym typeface="Avenir Next"/>
              </a:rPr>
              <a:t>Perform simple operations: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mj-lt"/>
                <a:sym typeface="Avenir Next"/>
              </a:rPr>
              <a:t>/</a:t>
            </a: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7E8914FE-ED8B-6A4A-89DC-4B7A41B13A51}"/>
              </a:ext>
            </a:extLst>
          </p:cNvPr>
          <p:cNvSpPr txBox="1"/>
          <p:nvPr/>
        </p:nvSpPr>
        <p:spPr>
          <a:xfrm>
            <a:off x="2572664" y="4416315"/>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Examples</a:t>
            </a:r>
          </a:p>
        </p:txBody>
      </p:sp>
      <p:pic>
        <p:nvPicPr>
          <p:cNvPr id="4" name="Picture 3">
            <a:extLst>
              <a:ext uri="{FF2B5EF4-FFF2-40B4-BE49-F238E27FC236}">
                <a16:creationId xmlns:a16="http://schemas.microsoft.com/office/drawing/2014/main" id="{66EFFA81-88AD-5B4B-9125-7C55DCDC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43" y="5586920"/>
            <a:ext cx="11223383" cy="3021680"/>
          </a:xfrm>
          <a:prstGeom prst="rect">
            <a:avLst/>
          </a:prstGeom>
        </p:spPr>
      </p:pic>
      <p:pic>
        <p:nvPicPr>
          <p:cNvPr id="8" name="Picture 7">
            <a:extLst>
              <a:ext uri="{FF2B5EF4-FFF2-40B4-BE49-F238E27FC236}">
                <a16:creationId xmlns:a16="http://schemas.microsoft.com/office/drawing/2014/main" id="{A01DBEC4-229F-8842-B59C-188BFE58D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43" y="9548566"/>
            <a:ext cx="11778336" cy="3171090"/>
          </a:xfrm>
          <a:prstGeom prst="rect">
            <a:avLst/>
          </a:prstGeom>
        </p:spPr>
      </p:pic>
    </p:spTree>
    <p:extLst>
      <p:ext uri="{BB962C8B-B14F-4D97-AF65-F5344CB8AC3E}">
        <p14:creationId xmlns:p14="http://schemas.microsoft.com/office/powerpoint/2010/main" val="26039539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6338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special numeric values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815438" y="8618032"/>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err="1">
                <a:highlight>
                  <a:srgbClr val="C0C0C0"/>
                </a:highlight>
                <a:latin typeface="Courier" pitchFamily="2" charset="0"/>
                <a:sym typeface="Avenir Next"/>
              </a:rPr>
              <a:t>NaN</a:t>
            </a:r>
            <a:r>
              <a:rPr lang="en-US" dirty="0">
                <a:latin typeface="+mj-lt"/>
                <a:sym typeface="Avenir Next"/>
              </a:rPr>
              <a:t> – computation error</a:t>
            </a: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7E8914FE-ED8B-6A4A-89DC-4B7A41B13A51}"/>
              </a:ext>
            </a:extLst>
          </p:cNvPr>
          <p:cNvSpPr txBox="1"/>
          <p:nvPr/>
        </p:nvSpPr>
        <p:spPr>
          <a:xfrm>
            <a:off x="2725063" y="484597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highlight>
                  <a:srgbClr val="C0C0C0"/>
                </a:highlight>
                <a:latin typeface="Courier" pitchFamily="2" charset="0"/>
                <a:sym typeface="Avenir Next"/>
              </a:rPr>
              <a:t>Infinity</a:t>
            </a:r>
            <a:r>
              <a:rPr lang="en-US" sz="4400" dirty="0">
                <a:latin typeface="+mj-lt"/>
                <a:sym typeface="Avenir Next"/>
              </a:rPr>
              <a:t> and </a:t>
            </a:r>
            <a:r>
              <a:rPr lang="en-US" sz="4400" dirty="0">
                <a:highlight>
                  <a:srgbClr val="C0C0C0"/>
                </a:highlight>
                <a:latin typeface="Courier" pitchFamily="2" charset="0"/>
                <a:sym typeface="Avenir Next"/>
              </a:rPr>
              <a:t>-Infinity</a:t>
            </a:r>
          </a:p>
        </p:txBody>
      </p:sp>
      <p:pic>
        <p:nvPicPr>
          <p:cNvPr id="5" name="Picture 4">
            <a:extLst>
              <a:ext uri="{FF2B5EF4-FFF2-40B4-BE49-F238E27FC236}">
                <a16:creationId xmlns:a16="http://schemas.microsoft.com/office/drawing/2014/main" id="{525BA422-4769-1F42-959F-1F1D0AE3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193" y="5855252"/>
            <a:ext cx="11270339" cy="3034322"/>
          </a:xfrm>
          <a:prstGeom prst="rect">
            <a:avLst/>
          </a:prstGeom>
        </p:spPr>
      </p:pic>
    </p:spTree>
    <p:extLst>
      <p:ext uri="{BB962C8B-B14F-4D97-AF65-F5344CB8AC3E}">
        <p14:creationId xmlns:p14="http://schemas.microsoft.com/office/powerpoint/2010/main" val="26159695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410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String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9" name="Picture 8">
            <a:extLst>
              <a:ext uri="{FF2B5EF4-FFF2-40B4-BE49-F238E27FC236}">
                <a16:creationId xmlns:a16="http://schemas.microsoft.com/office/drawing/2014/main" id="{358A6236-5605-5749-9B58-9A679791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97" y="3918100"/>
            <a:ext cx="15906703" cy="5879800"/>
          </a:xfrm>
          <a:prstGeom prst="rect">
            <a:avLst/>
          </a:prstGeom>
        </p:spPr>
      </p:pic>
    </p:spTree>
    <p:extLst>
      <p:ext uri="{BB962C8B-B14F-4D97-AF65-F5344CB8AC3E}">
        <p14:creationId xmlns:p14="http://schemas.microsoft.com/office/powerpoint/2010/main" val="4102449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281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Can be concatenated, compared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Some useful methods: </a:t>
            </a:r>
            <a:r>
              <a:rPr lang="en-US" sz="4400" dirty="0" err="1">
                <a:highlight>
                  <a:srgbClr val="C0C0C0"/>
                </a:highlight>
                <a:latin typeface="+mj-lt"/>
                <a:sym typeface="Avenir Next"/>
              </a:rPr>
              <a:t>startsWith</a:t>
            </a:r>
            <a:r>
              <a:rPr lang="en-US" sz="4400" dirty="0">
                <a:latin typeface="+mj-lt"/>
                <a:sym typeface="Avenir Next"/>
              </a:rPr>
              <a:t>, </a:t>
            </a:r>
            <a:r>
              <a:rPr lang="en-US" sz="4400" dirty="0">
                <a:highlight>
                  <a:srgbClr val="C0C0C0"/>
                </a:highlight>
                <a:latin typeface="Courier" pitchFamily="2" charset="0"/>
                <a:sym typeface="Avenir Next"/>
              </a:rPr>
              <a:t>search</a:t>
            </a:r>
            <a:r>
              <a:rPr lang="en-US" sz="4400" dirty="0">
                <a:latin typeface="+mj-lt"/>
                <a:sym typeface="Avenir Next"/>
              </a:rPr>
              <a:t> </a:t>
            </a:r>
            <a:r>
              <a:rPr lang="en-US" sz="4400" dirty="0" err="1">
                <a:latin typeface="+mj-lt"/>
                <a:sym typeface="Avenir Next"/>
              </a:rPr>
              <a:t>etc</a:t>
            </a:r>
            <a:endParaRPr lang="en-US" sz="4400" dirty="0">
              <a:latin typeface="+mj-lt"/>
              <a:sym typeface="Avenir Next"/>
            </a:endParaRPr>
          </a:p>
          <a:p>
            <a:pPr algn="l">
              <a:lnSpc>
                <a:spcPct val="150000"/>
              </a:lnSpc>
              <a:defRPr sz="4200">
                <a:latin typeface="+mj-lt"/>
                <a:ea typeface="+mj-ea"/>
                <a:cs typeface="+mj-cs"/>
                <a:sym typeface="Avenir Next"/>
              </a:defRPr>
            </a:pPr>
            <a:r>
              <a:rPr lang="en-US" sz="3200" dirty="0">
                <a:sym typeface="Avenir Next"/>
                <a:hlinkClick r:id="rId2"/>
              </a:rPr>
              <a:t>https://developer.mozilla.org/en-US/docs/Web/JavaScript/Reference/Global_Objects/String</a:t>
            </a:r>
            <a:endParaRPr lang="en-US" sz="3200" dirty="0">
              <a:latin typeface="+mj-lt"/>
              <a:sym typeface="Avenir Next"/>
            </a:endParaRPr>
          </a:p>
        </p:txBody>
      </p:sp>
      <p:pic>
        <p:nvPicPr>
          <p:cNvPr id="12" name="Picture 11">
            <a:extLst>
              <a:ext uri="{FF2B5EF4-FFF2-40B4-BE49-F238E27FC236}">
                <a16:creationId xmlns:a16="http://schemas.microsoft.com/office/drawing/2014/main" id="{F5B045D1-CCA6-9842-A4E5-EB0AA4814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8" y="7451257"/>
            <a:ext cx="15923733" cy="5207000"/>
          </a:xfrm>
          <a:prstGeom prst="rect">
            <a:avLst/>
          </a:prstGeom>
        </p:spPr>
      </p:pic>
    </p:spTree>
    <p:extLst>
      <p:ext uri="{BB962C8B-B14F-4D97-AF65-F5344CB8AC3E}">
        <p14:creationId xmlns:p14="http://schemas.microsoft.com/office/powerpoint/2010/main" val="358821888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372038" y="4836933"/>
            <a:ext cx="13639951"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primitives.task.js</a:t>
            </a:r>
            <a:endParaRPr lang="lt-LT" dirty="0"/>
          </a:p>
        </p:txBody>
      </p:sp>
    </p:spTree>
    <p:extLst>
      <p:ext uri="{BB962C8B-B14F-4D97-AF65-F5344CB8AC3E}">
        <p14:creationId xmlns:p14="http://schemas.microsoft.com/office/powerpoint/2010/main" val="42156915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053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Lectures 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058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Part 1</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Fundamentals, language building blocks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DOM – access, manipulate, calculate size</a:t>
            </a:r>
          </a:p>
          <a:p>
            <a:pPr algn="l">
              <a:lnSpc>
                <a:spcPct val="150000"/>
              </a:lnSpc>
              <a:defRPr sz="4200">
                <a:latin typeface="+mj-lt"/>
                <a:ea typeface="+mj-ea"/>
                <a:cs typeface="+mj-cs"/>
                <a:sym typeface="Avenir Next"/>
              </a:defRPr>
            </a:pPr>
            <a:r>
              <a:rPr lang="en-US" sz="4000" b="1" dirty="0">
                <a:solidFill>
                  <a:schemeClr val="tx1">
                    <a:lumMod val="60000"/>
                    <a:lumOff val="40000"/>
                  </a:schemeClr>
                </a:solidFill>
                <a:sym typeface="Avenir Next"/>
              </a:rPr>
              <a:t>Part 2</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ES6</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79140301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5662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implicit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3064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Also referred as: type casting, type conversion</a:t>
            </a:r>
          </a:p>
          <a:p>
            <a:pPr algn="l">
              <a:lnSpc>
                <a:spcPct val="150000"/>
              </a:lnSpc>
              <a:defRPr sz="4200">
                <a:latin typeface="+mj-lt"/>
                <a:ea typeface="+mj-ea"/>
                <a:cs typeface="+mj-cs"/>
                <a:sym typeface="Avenir Next"/>
              </a:defRPr>
            </a:pPr>
            <a:r>
              <a:rPr lang="en-US" sz="4400" dirty="0">
                <a:latin typeface="+mj-lt"/>
                <a:sym typeface="Avenir Next"/>
              </a:rPr>
              <a:t>Process of converting a value from one type to another</a:t>
            </a:r>
            <a:br>
              <a:rPr lang="en-US" sz="4400" dirty="0">
                <a:latin typeface="+mj-lt"/>
                <a:sym typeface="Avenir Next"/>
              </a:rPr>
            </a:br>
            <a:r>
              <a:rPr lang="en-US" sz="4400" dirty="0">
                <a:latin typeface="+mj-lt"/>
                <a:sym typeface="Avenir Next"/>
              </a:rPr>
              <a:t>Implicit:</a:t>
            </a:r>
          </a:p>
        </p:txBody>
      </p:sp>
    </p:spTree>
    <p:extLst>
      <p:ext uri="{BB962C8B-B14F-4D97-AF65-F5344CB8AC3E}">
        <p14:creationId xmlns:p14="http://schemas.microsoft.com/office/powerpoint/2010/main" val="17099870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39657"/>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number </a:t>
            </a:r>
            <a:r>
              <a:rPr lang="en-US" sz="4400" dirty="0">
                <a:latin typeface="+mj-lt"/>
                <a:sym typeface="Wingdings" pitchFamily="2" charset="2"/>
              </a:rPr>
              <a:t> string</a:t>
            </a:r>
            <a:endParaRPr lang="en-US" sz="4400" dirty="0">
              <a:latin typeface="+mj-lt"/>
              <a:sym typeface="Avenir Next"/>
            </a:endParaRPr>
          </a:p>
        </p:txBody>
      </p:sp>
    </p:spTree>
    <p:extLst>
      <p:ext uri="{BB962C8B-B14F-4D97-AF65-F5344CB8AC3E}">
        <p14:creationId xmlns:p14="http://schemas.microsoft.com/office/powerpoint/2010/main" val="55007367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4023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string </a:t>
            </a:r>
            <a:r>
              <a:rPr lang="en-US" sz="4400" dirty="0">
                <a:latin typeface="+mj-lt"/>
                <a:sym typeface="Wingdings" pitchFamily="2" charset="2"/>
              </a:rPr>
              <a:t> number</a:t>
            </a:r>
            <a:endParaRPr lang="en-US" sz="4400" dirty="0">
              <a:latin typeface="+mj-lt"/>
              <a:sym typeface="Avenir Next"/>
            </a:endParaRPr>
          </a:p>
        </p:txBody>
      </p:sp>
      <p:sp>
        <p:nvSpPr>
          <p:cNvPr id="8" name="Build products that are fast, effortless to use, and aesthetically pleasing. Make things meaningful and worthy of your time.…">
            <a:extLst>
              <a:ext uri="{FF2B5EF4-FFF2-40B4-BE49-F238E27FC236}">
                <a16:creationId xmlns:a16="http://schemas.microsoft.com/office/drawing/2014/main" id="{6DA81DA1-0D7C-B64A-A691-1569EC2654B1}"/>
              </a:ext>
            </a:extLst>
          </p:cNvPr>
          <p:cNvSpPr txBox="1"/>
          <p:nvPr/>
        </p:nvSpPr>
        <p:spPr>
          <a:xfrm>
            <a:off x="2641600" y="1084546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Always specify radix with </a:t>
            </a:r>
            <a:r>
              <a:rPr lang="en-US" sz="4400" dirty="0" err="1">
                <a:latin typeface="+mj-lt"/>
                <a:sym typeface="Avenir Next"/>
              </a:rPr>
              <a:t>parseInt</a:t>
            </a:r>
            <a:endParaRPr lang="en-US" sz="4400" dirty="0">
              <a:latin typeface="+mj-lt"/>
              <a:sym typeface="Avenir Next"/>
            </a:endParaRPr>
          </a:p>
        </p:txBody>
      </p:sp>
    </p:spTree>
    <p:extLst>
      <p:ext uri="{BB962C8B-B14F-4D97-AF65-F5344CB8AC3E}">
        <p14:creationId xmlns:p14="http://schemas.microsoft.com/office/powerpoint/2010/main" val="317731875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46817" y="4836933"/>
            <a:ext cx="1409039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5-coercion.task.js</a:t>
            </a:r>
          </a:p>
        </p:txBody>
      </p:sp>
    </p:spTree>
    <p:extLst>
      <p:ext uri="{BB962C8B-B14F-4D97-AF65-F5344CB8AC3E}">
        <p14:creationId xmlns:p14="http://schemas.microsoft.com/office/powerpoint/2010/main" val="104920310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76041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6. Null and undefined</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Courier" pitchFamily="2" charset="0"/>
                <a:sym typeface="Avenir Next"/>
              </a:rPr>
              <a:t>null</a:t>
            </a:r>
            <a:r>
              <a:rPr lang="en-US" sz="4400" dirty="0">
                <a:latin typeface="+mj-lt"/>
                <a:sym typeface="Avenir Next"/>
              </a:rPr>
              <a:t> – intentional absence of value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mj-lt"/>
                <a:sym typeface="Avenir Next"/>
              </a:rPr>
              <a:t>undefined</a:t>
            </a:r>
            <a:r>
              <a:rPr lang="en-US" sz="4400" dirty="0">
                <a:latin typeface="+mj-lt"/>
                <a:sym typeface="Avenir Next"/>
              </a:rPr>
              <a:t> – value is not assigned yet</a:t>
            </a:r>
          </a:p>
        </p:txBody>
      </p:sp>
    </p:spTree>
    <p:extLst>
      <p:ext uri="{BB962C8B-B14F-4D97-AF65-F5344CB8AC3E}">
        <p14:creationId xmlns:p14="http://schemas.microsoft.com/office/powerpoint/2010/main" val="159788463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69973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7. </a:t>
            </a:r>
            <a:r>
              <a:rPr lang="en-US" dirty="0" err="1"/>
              <a:t>typeof</a:t>
            </a:r>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31220"/>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Use to detect type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Returns a string</a:t>
            </a:r>
          </a:p>
        </p:txBody>
      </p:sp>
      <p:pic>
        <p:nvPicPr>
          <p:cNvPr id="3" name="Picture 2">
            <a:extLst>
              <a:ext uri="{FF2B5EF4-FFF2-40B4-BE49-F238E27FC236}">
                <a16:creationId xmlns:a16="http://schemas.microsoft.com/office/drawing/2014/main" id="{26F2E658-B170-924E-B2C5-5999EA275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81" y="6680499"/>
            <a:ext cx="13750471" cy="3702050"/>
          </a:xfrm>
          <a:prstGeom prst="rect">
            <a:avLst/>
          </a:prstGeom>
        </p:spPr>
      </p:pic>
    </p:spTree>
    <p:extLst>
      <p:ext uri="{BB962C8B-B14F-4D97-AF65-F5344CB8AC3E}">
        <p14:creationId xmlns:p14="http://schemas.microsoft.com/office/powerpoint/2010/main" val="386286799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13922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8.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3062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Already used: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&gt;</a:t>
            </a:r>
            <a:r>
              <a:rPr lang="en-US" sz="4400" dirty="0">
                <a:latin typeface="+mj-lt"/>
                <a:sym typeface="Avenir Next"/>
              </a:rPr>
              <a:t>, </a:t>
            </a:r>
            <a:r>
              <a:rPr lang="en-US" sz="4400" dirty="0">
                <a:highlight>
                  <a:srgbClr val="C0C0C0"/>
                </a:highlight>
                <a:latin typeface="Courier" pitchFamily="2" charset="0"/>
                <a:sym typeface="Avenir Next"/>
              </a:rPr>
              <a:t>&lt;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Assignment, e.g.  </a:t>
            </a:r>
            <a:r>
              <a:rPr lang="en-US" sz="4400" dirty="0">
                <a:highlight>
                  <a:srgbClr val="C0C0C0"/>
                </a:highlight>
                <a:latin typeface="Courier" pitchFamily="2" charset="0"/>
                <a:sym typeface="Avenir Next"/>
              </a:rPr>
              <a:t>var a = 5;</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more useful operators</a:t>
            </a:r>
          </a:p>
        </p:txBody>
      </p:sp>
      <p:pic>
        <p:nvPicPr>
          <p:cNvPr id="4" name="Picture 3">
            <a:extLst>
              <a:ext uri="{FF2B5EF4-FFF2-40B4-BE49-F238E27FC236}">
                <a16:creationId xmlns:a16="http://schemas.microsoft.com/office/drawing/2014/main" id="{772A4376-1A7F-AD47-B24C-DBB34D0B9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671" y="7129601"/>
            <a:ext cx="13745528" cy="6586399"/>
          </a:xfrm>
          <a:prstGeom prst="rect">
            <a:avLst/>
          </a:prstGeom>
        </p:spPr>
      </p:pic>
    </p:spTree>
    <p:extLst>
      <p:ext uri="{BB962C8B-B14F-4D97-AF65-F5344CB8AC3E}">
        <p14:creationId xmlns:p14="http://schemas.microsoft.com/office/powerpoint/2010/main" val="39227494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8319164" y="5821818"/>
            <a:ext cx="774571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Decisions</a:t>
            </a:r>
          </a:p>
        </p:txBody>
      </p:sp>
    </p:spTree>
    <p:extLst>
      <p:ext uri="{BB962C8B-B14F-4D97-AF65-F5344CB8AC3E}">
        <p14:creationId xmlns:p14="http://schemas.microsoft.com/office/powerpoint/2010/main" val="118398586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6365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comparison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486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Loose equality == (type conversion performed before comparing) </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Strict equality === (type conversion prevented)</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dirty="0">
                <a:sym typeface="Avenir Next"/>
              </a:rPr>
              <a:t>Prefer ===</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115475024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4220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if statement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4382158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10224313" y="5821819"/>
            <a:ext cx="3935373"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Intro</a:t>
            </a:r>
            <a:endParaRPr dirty="0"/>
          </a:p>
        </p:txBody>
      </p:sp>
    </p:spTree>
    <p:extLst>
      <p:ext uri="{BB962C8B-B14F-4D97-AF65-F5344CB8AC3E}">
        <p14:creationId xmlns:p14="http://schemas.microsoft.com/office/powerpoint/2010/main" val="322770515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5840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ternary operator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12496253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decisions.task1.js</a:t>
            </a:r>
          </a:p>
        </p:txBody>
      </p:sp>
    </p:spTree>
    <p:extLst>
      <p:ext uri="{BB962C8B-B14F-4D97-AF65-F5344CB8AC3E}">
        <p14:creationId xmlns:p14="http://schemas.microsoft.com/office/powerpoint/2010/main" val="253400953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21395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logical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225478805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decisions.task2.js</a:t>
            </a:r>
          </a:p>
        </p:txBody>
      </p:sp>
    </p:spTree>
    <p:extLst>
      <p:ext uri="{BB962C8B-B14F-4D97-AF65-F5344CB8AC3E}">
        <p14:creationId xmlns:p14="http://schemas.microsoft.com/office/powerpoint/2010/main" val="211600755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decisions.task3.js</a:t>
            </a:r>
          </a:p>
        </p:txBody>
      </p:sp>
    </p:spTree>
    <p:extLst>
      <p:ext uri="{BB962C8B-B14F-4D97-AF65-F5344CB8AC3E}">
        <p14:creationId xmlns:p14="http://schemas.microsoft.com/office/powerpoint/2010/main" val="174126404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891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switch</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050431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decisions.task4.js</a:t>
            </a:r>
          </a:p>
        </p:txBody>
      </p:sp>
    </p:spTree>
    <p:extLst>
      <p:ext uri="{BB962C8B-B14F-4D97-AF65-F5344CB8AC3E}">
        <p14:creationId xmlns:p14="http://schemas.microsoft.com/office/powerpoint/2010/main" val="80509387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1481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while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85091815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decisions.task5.js</a:t>
            </a:r>
          </a:p>
        </p:txBody>
      </p:sp>
    </p:spTree>
    <p:extLst>
      <p:ext uri="{BB962C8B-B14F-4D97-AF65-F5344CB8AC3E}">
        <p14:creationId xmlns:p14="http://schemas.microsoft.com/office/powerpoint/2010/main" val="30151153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5584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for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42034687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94213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JavaScript &amp; what can I do with it?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981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Interpreted scripting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Computations, input &amp; output data, like any other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Environment specific tasks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and manipulate website content on the fly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React to user interaction with the website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Send network requests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location, camera, gyroscope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filesystem, connect to DB (server-side)</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251747690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decisions.task6.js</a:t>
            </a:r>
          </a:p>
        </p:txBody>
      </p:sp>
    </p:spTree>
    <p:extLst>
      <p:ext uri="{BB962C8B-B14F-4D97-AF65-F5344CB8AC3E}">
        <p14:creationId xmlns:p14="http://schemas.microsoft.com/office/powerpoint/2010/main" val="393008961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2125166" y="5821818"/>
            <a:ext cx="20133717"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Functions, Objects, Array</a:t>
            </a:r>
          </a:p>
        </p:txBody>
      </p:sp>
    </p:spTree>
    <p:extLst>
      <p:ext uri="{BB962C8B-B14F-4D97-AF65-F5344CB8AC3E}">
        <p14:creationId xmlns:p14="http://schemas.microsoft.com/office/powerpoint/2010/main" val="133265877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Basic building block, a subprogram</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Example</a:t>
            </a:r>
          </a:p>
        </p:txBody>
      </p:sp>
    </p:spTree>
    <p:extLst>
      <p:ext uri="{BB962C8B-B14F-4D97-AF65-F5344CB8AC3E}">
        <p14:creationId xmlns:p14="http://schemas.microsoft.com/office/powerpoint/2010/main" val="316065045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27501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Reduce code repetition</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Structure large programs to subprograms and associate names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Isolate subprograms from each other</a:t>
            </a:r>
          </a:p>
        </p:txBody>
      </p:sp>
    </p:spTree>
    <p:extLst>
      <p:ext uri="{BB962C8B-B14F-4D97-AF65-F5344CB8AC3E}">
        <p14:creationId xmlns:p14="http://schemas.microsoft.com/office/powerpoint/2010/main" val="292746550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89439" y="4836933"/>
            <a:ext cx="1300516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functions.task.js</a:t>
            </a:r>
            <a:endParaRPr dirty="0"/>
          </a:p>
        </p:txBody>
      </p:sp>
    </p:spTree>
    <p:extLst>
      <p:ext uri="{BB962C8B-B14F-4D97-AF65-F5344CB8AC3E}">
        <p14:creationId xmlns:p14="http://schemas.microsoft.com/office/powerpoint/2010/main" val="225629223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4310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best practices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Thoughtful naming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Single purpose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small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pure when possible:</a:t>
            </a: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F677515E-302A-D446-B5D9-0BBDA65F6157}"/>
              </a:ext>
            </a:extLst>
          </p:cNvPr>
          <p:cNvSpPr txBox="1"/>
          <p:nvPr/>
        </p:nvSpPr>
        <p:spPr>
          <a:xfrm>
            <a:off x="3810000" y="8263157"/>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Just input and output, no side effects</a:t>
            </a:r>
          </a:p>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Same input produces same output (predictable)</a:t>
            </a:r>
          </a:p>
        </p:txBody>
      </p:sp>
    </p:spTree>
    <p:extLst>
      <p:ext uri="{BB962C8B-B14F-4D97-AF65-F5344CB8AC3E}">
        <p14:creationId xmlns:p14="http://schemas.microsoft.com/office/powerpoint/2010/main" val="382962523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69519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unordered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Example</a:t>
            </a:r>
            <a:endParaRPr lang="en-US" dirty="0">
              <a:sym typeface="Avenir Next"/>
            </a:endParaRPr>
          </a:p>
        </p:txBody>
      </p:sp>
    </p:spTree>
    <p:extLst>
      <p:ext uri="{BB962C8B-B14F-4D97-AF65-F5344CB8AC3E}">
        <p14:creationId xmlns:p14="http://schemas.microsoft.com/office/powerpoint/2010/main" val="30162601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4735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Namespace (structure the code)</a:t>
            </a:r>
          </a:p>
        </p:txBody>
      </p:sp>
    </p:spTree>
    <p:extLst>
      <p:ext uri="{BB962C8B-B14F-4D97-AF65-F5344CB8AC3E}">
        <p14:creationId xmlns:p14="http://schemas.microsoft.com/office/powerpoint/2010/main" val="248477740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398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80159986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16413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iterate over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28889134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9223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Tasks &amp; code snippets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315F066E-C7B6-D14C-AEE8-893B70ACA895}"/>
              </a:ext>
            </a:extLst>
          </p:cNvPr>
          <p:cNvSpPr txBox="1"/>
          <p:nvPr/>
        </p:nvSpPr>
        <p:spPr>
          <a:xfrm>
            <a:off x="2572664" y="4640231"/>
            <a:ext cx="19179617" cy="502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4200">
                <a:latin typeface="+mj-lt"/>
                <a:ea typeface="+mj-ea"/>
                <a:cs typeface="+mj-cs"/>
                <a:sym typeface="Avenir Next"/>
              </a:defRPr>
            </a:pPr>
            <a:r>
              <a:rPr lang="en-US" sz="4000" dirty="0">
                <a:sym typeface="Avenir Next"/>
              </a:rPr>
              <a:t>Clone or download:</a:t>
            </a:r>
          </a:p>
          <a:p>
            <a:pPr algn="l">
              <a:defRPr sz="4200">
                <a:latin typeface="+mj-lt"/>
                <a:ea typeface="+mj-ea"/>
                <a:cs typeface="+mj-cs"/>
                <a:sym typeface="Avenir Next"/>
              </a:defRPr>
            </a:pPr>
            <a:r>
              <a:rPr lang="en-US" sz="4000" dirty="0">
                <a:sym typeface="Avenir Next"/>
                <a:hlinkClick r:id="rId2"/>
              </a:rPr>
              <a:t>https://github.com/jpotapova/js-lecture-1</a:t>
            </a:r>
            <a:endParaRPr lang="en-US" sz="4000" dirty="0">
              <a:sym typeface="Avenir Next"/>
            </a:endParaRPr>
          </a:p>
          <a:p>
            <a:pPr algn="l">
              <a:defRPr sz="4200">
                <a:latin typeface="+mj-lt"/>
                <a:ea typeface="+mj-ea"/>
                <a:cs typeface="+mj-cs"/>
                <a:sym typeface="Avenir Next"/>
              </a:defRPr>
            </a:pPr>
            <a:endParaRPr lang="en-US" sz="4000" dirty="0">
              <a:sym typeface="Avenir Next"/>
            </a:endParaRPr>
          </a:p>
          <a:p>
            <a:pPr algn="l">
              <a:defRPr sz="4200">
                <a:latin typeface="+mj-lt"/>
                <a:ea typeface="+mj-ea"/>
                <a:cs typeface="+mj-cs"/>
                <a:sym typeface="Avenir Next"/>
              </a:defRPr>
            </a:pPr>
            <a:r>
              <a:rPr lang="en-US" sz="4000" dirty="0">
                <a:sym typeface="Avenir Next"/>
              </a:rPr>
              <a:t>Structure:</a:t>
            </a:r>
          </a:p>
          <a:p>
            <a:pPr marL="571500" indent="-571500" algn="l">
              <a:buFont typeface="Arial" panose="020B0604020202020204" pitchFamily="34" charset="0"/>
              <a:buChar char="•"/>
              <a:defRPr sz="4200">
                <a:latin typeface="+mj-lt"/>
                <a:ea typeface="+mj-ea"/>
                <a:cs typeface="+mj-cs"/>
                <a:sym typeface="Avenir Next"/>
              </a:defRPr>
            </a:pPr>
            <a:r>
              <a:rPr lang="en-US" sz="4000" dirty="0">
                <a:sym typeface="Avenir Next"/>
              </a:rPr>
              <a:t>each topic has a number (in the slides and in the file </a:t>
            </a:r>
            <a:r>
              <a:rPr lang="en-US" sz="4000" dirty="0" err="1">
                <a:sym typeface="Avenir Next"/>
              </a:rPr>
              <a:t>scructure</a:t>
            </a:r>
            <a:r>
              <a:rPr lang="en-US" sz="4000" dirty="0">
                <a:sym typeface="Avenir Next"/>
              </a:rPr>
              <a:t>)</a:t>
            </a:r>
          </a:p>
          <a:p>
            <a:pPr marL="571500" indent="-571500" algn="l">
              <a:buFont typeface="Arial" panose="020B0604020202020204" pitchFamily="34" charset="0"/>
              <a:buChar char="•"/>
              <a:defRPr sz="4200">
                <a:latin typeface="+mj-lt"/>
                <a:ea typeface="+mj-ea"/>
                <a:cs typeface="+mj-cs"/>
                <a:sym typeface="Avenir Next"/>
              </a:defRPr>
            </a:pPr>
            <a:r>
              <a:rPr lang="en-US" sz="4000" dirty="0">
                <a:sym typeface="Avenir Next"/>
              </a:rPr>
              <a:t>1 folder for each topic</a:t>
            </a:r>
          </a:p>
          <a:p>
            <a:pPr marL="571500" indent="-571500" algn="l">
              <a:buFont typeface="Arial" panose="020B0604020202020204" pitchFamily="34" charset="0"/>
              <a:buChar char="•"/>
              <a:defRPr sz="4200">
                <a:latin typeface="+mj-lt"/>
                <a:ea typeface="+mj-ea"/>
                <a:cs typeface="+mj-cs"/>
                <a:sym typeface="Avenir Next"/>
              </a:defRPr>
            </a:pPr>
            <a:r>
              <a:rPr lang="en-US" sz="4000" dirty="0">
                <a:sym typeface="Avenir Next"/>
              </a:rPr>
              <a:t>Examples </a:t>
            </a:r>
            <a:r>
              <a:rPr lang="en-US" sz="4000" dirty="0" err="1">
                <a:sym typeface="Avenir Next"/>
              </a:rPr>
              <a:t>topicname.example.js</a:t>
            </a:r>
            <a:endParaRPr lang="en-US" sz="4000" dirty="0">
              <a:sym typeface="Avenir Next"/>
            </a:endParaRPr>
          </a:p>
          <a:p>
            <a:pPr marL="571500" indent="-571500" algn="l">
              <a:buFont typeface="Arial" panose="020B0604020202020204" pitchFamily="34" charset="0"/>
              <a:buChar char="•"/>
              <a:defRPr sz="4200">
                <a:latin typeface="+mj-lt"/>
                <a:ea typeface="+mj-ea"/>
                <a:cs typeface="+mj-cs"/>
                <a:sym typeface="Avenir Next"/>
              </a:defRPr>
            </a:pPr>
            <a:r>
              <a:rPr lang="en-US" sz="4000" dirty="0">
                <a:sym typeface="Avenir Next"/>
              </a:rPr>
              <a:t>Tasks: </a:t>
            </a:r>
            <a:r>
              <a:rPr lang="en-US" sz="4000" dirty="0" err="1">
                <a:sym typeface="Avenir Next"/>
              </a:rPr>
              <a:t>topicname.task.js</a:t>
            </a:r>
            <a:endParaRPr lang="en-US" sz="4000" dirty="0">
              <a:sym typeface="Avenir Next"/>
            </a:endParaRPr>
          </a:p>
        </p:txBody>
      </p:sp>
    </p:spTree>
    <p:extLst>
      <p:ext uri="{BB962C8B-B14F-4D97-AF65-F5344CB8AC3E}">
        <p14:creationId xmlns:p14="http://schemas.microsoft.com/office/powerpoint/2010/main" val="241610898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71704" y="4836933"/>
            <a:ext cx="1144063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objects.task.js</a:t>
            </a:r>
            <a:endParaRPr dirty="0"/>
          </a:p>
        </p:txBody>
      </p:sp>
    </p:spTree>
    <p:extLst>
      <p:ext uri="{BB962C8B-B14F-4D97-AF65-F5344CB8AC3E}">
        <p14:creationId xmlns:p14="http://schemas.microsoft.com/office/powerpoint/2010/main" val="136533967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18223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8387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Why do we need them?</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Work with ordered data</a:t>
            </a:r>
          </a:p>
        </p:txBody>
      </p:sp>
    </p:spTree>
    <p:extLst>
      <p:ext uri="{BB962C8B-B14F-4D97-AF65-F5344CB8AC3E}">
        <p14:creationId xmlns:p14="http://schemas.microsoft.com/office/powerpoint/2010/main" val="2283930286"/>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13203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example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0 based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How to define and access elements</a:t>
            </a:r>
          </a:p>
        </p:txBody>
      </p:sp>
    </p:spTree>
    <p:extLst>
      <p:ext uri="{BB962C8B-B14F-4D97-AF65-F5344CB8AC3E}">
        <p14:creationId xmlns:p14="http://schemas.microsoft.com/office/powerpoint/2010/main" val="203995258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68749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length, push, pop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49015400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88517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65068626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9782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useful methods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91986425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937378" y="4836933"/>
            <a:ext cx="10509288"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arrays.task.js</a:t>
            </a:r>
            <a:endParaRPr dirty="0"/>
          </a:p>
        </p:txBody>
      </p:sp>
    </p:spTree>
    <p:extLst>
      <p:ext uri="{BB962C8B-B14F-4D97-AF65-F5344CB8AC3E}">
        <p14:creationId xmlns:p14="http://schemas.microsoft.com/office/powerpoint/2010/main" val="303031204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4492795" y="5821818"/>
            <a:ext cx="15398446"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JS and the browser</a:t>
            </a:r>
            <a:endParaRPr dirty="0"/>
          </a:p>
        </p:txBody>
      </p:sp>
    </p:spTree>
    <p:extLst>
      <p:ext uri="{BB962C8B-B14F-4D97-AF65-F5344CB8AC3E}">
        <p14:creationId xmlns:p14="http://schemas.microsoft.com/office/powerpoint/2010/main" val="239842142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274547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Inline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Internal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external</a:t>
            </a:r>
          </a:p>
        </p:txBody>
      </p:sp>
    </p:spTree>
    <p:extLst>
      <p:ext uri="{BB962C8B-B14F-4D97-AF65-F5344CB8AC3E}">
        <p14:creationId xmlns:p14="http://schemas.microsoft.com/office/powerpoint/2010/main" val="2587649359"/>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785891" y="4836933"/>
            <a:ext cx="1081225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 </a:t>
            </a:r>
          </a:p>
          <a:p>
            <a:r>
              <a:rPr lang="lt-LT" dirty="0"/>
              <a:t>13-add-script</a:t>
            </a:r>
          </a:p>
        </p:txBody>
      </p:sp>
    </p:spTree>
    <p:extLst>
      <p:ext uri="{BB962C8B-B14F-4D97-AF65-F5344CB8AC3E}">
        <p14:creationId xmlns:p14="http://schemas.microsoft.com/office/powerpoint/2010/main" val="41367616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7259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 Run a script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4200">
                <a:latin typeface="+mj-lt"/>
                <a:ea typeface="+mj-ea"/>
                <a:cs typeface="+mj-cs"/>
                <a:sym typeface="Avenir Next"/>
              </a:defRPr>
            </a:pPr>
            <a:r>
              <a:rPr lang="en-US" sz="4400" dirty="0">
                <a:highlight>
                  <a:srgbClr val="C0C0C0"/>
                </a:highlight>
                <a:latin typeface="Courier" pitchFamily="2" charset="0"/>
                <a:sym typeface="Avenir Next"/>
              </a:rPr>
              <a:t>node path/to/my-</a:t>
            </a:r>
            <a:r>
              <a:rPr lang="en-US" sz="4400" dirty="0" err="1">
                <a:highlight>
                  <a:srgbClr val="C0C0C0"/>
                </a:highlight>
                <a:latin typeface="Courier" pitchFamily="2" charset="0"/>
                <a:sym typeface="Avenir Next"/>
              </a:rPr>
              <a:t>script.js</a:t>
            </a:r>
            <a:endParaRPr lang="en-US" sz="4400" dirty="0">
              <a:highlight>
                <a:srgbClr val="C0C0C0"/>
              </a:highlight>
              <a:latin typeface="Courier" pitchFamily="2" charset="0"/>
              <a:sym typeface="Avenir Next"/>
            </a:endParaRPr>
          </a:p>
        </p:txBody>
      </p:sp>
    </p:spTree>
    <p:extLst>
      <p:ext uri="{BB962C8B-B14F-4D97-AF65-F5344CB8AC3E}">
        <p14:creationId xmlns:p14="http://schemas.microsoft.com/office/powerpoint/2010/main" val="155625117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73339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Document Object Model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Page contents as objects that can be modified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specification </a:t>
            </a:r>
            <a:r>
              <a:rPr lang="en-US" sz="4200" dirty="0">
                <a:sym typeface="Avenir Next"/>
                <a:hlinkClick r:id="rId2"/>
              </a:rPr>
              <a:t>https://dom.spec.whatwg.org/</a:t>
            </a:r>
            <a:endParaRPr lang="en-US" sz="42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is not only for the browser</a:t>
            </a:r>
          </a:p>
        </p:txBody>
      </p:sp>
    </p:spTree>
    <p:extLst>
      <p:ext uri="{BB962C8B-B14F-4D97-AF65-F5344CB8AC3E}">
        <p14:creationId xmlns:p14="http://schemas.microsoft.com/office/powerpoint/2010/main" val="303610889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68800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navigate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622266630"/>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92423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entry point, read text content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89216456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56809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single element navigation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823011770"/>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dom.task1.js</a:t>
            </a:r>
            <a:endParaRPr dirty="0"/>
          </a:p>
        </p:txBody>
      </p:sp>
    </p:spTree>
    <p:extLst>
      <p:ext uri="{BB962C8B-B14F-4D97-AF65-F5344CB8AC3E}">
        <p14:creationId xmlns:p14="http://schemas.microsoft.com/office/powerpoint/2010/main" val="3656913422"/>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49751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collections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read-only, do not replace by reassigning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live – reflect current state</a:t>
            </a:r>
          </a:p>
        </p:txBody>
      </p:sp>
    </p:spTree>
    <p:extLst>
      <p:ext uri="{BB962C8B-B14F-4D97-AF65-F5344CB8AC3E}">
        <p14:creationId xmlns:p14="http://schemas.microsoft.com/office/powerpoint/2010/main" val="292642695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dom.task2.js</a:t>
            </a:r>
            <a:endParaRPr dirty="0"/>
          </a:p>
        </p:txBody>
      </p:sp>
    </p:spTree>
    <p:extLst>
      <p:ext uri="{BB962C8B-B14F-4D97-AF65-F5344CB8AC3E}">
        <p14:creationId xmlns:p14="http://schemas.microsoft.com/office/powerpoint/2010/main" val="59211961"/>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8715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searching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2169077524"/>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7"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dom.task3.js</a:t>
            </a:r>
            <a:endParaRPr dirty="0"/>
          </a:p>
        </p:txBody>
      </p:sp>
    </p:spTree>
    <p:extLst>
      <p:ext uri="{BB962C8B-B14F-4D97-AF65-F5344CB8AC3E}">
        <p14:creationId xmlns:p14="http://schemas.microsoft.com/office/powerpoint/2010/main" val="296591906"/>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85741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element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2" name="TextBox 1">
            <a:extLst>
              <a:ext uri="{FF2B5EF4-FFF2-40B4-BE49-F238E27FC236}">
                <a16:creationId xmlns:a16="http://schemas.microsoft.com/office/drawing/2014/main" id="{32053E46-AD78-6E40-953A-102DA9F238F4}"/>
              </a:ext>
            </a:extLst>
          </p:cNvPr>
          <p:cNvSpPr txBox="1"/>
          <p:nvPr/>
        </p:nvSpPr>
        <p:spPr>
          <a:xfrm>
            <a:off x="2641600" y="4640231"/>
            <a:ext cx="7628033"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a:ln>
                  <a:noFill/>
                </a:ln>
                <a:solidFill>
                  <a:srgbClr val="38393C"/>
                </a:solidFill>
                <a:effectLst/>
                <a:uFillTx/>
                <a:latin typeface="+mj-lt"/>
                <a:ea typeface="+mn-ea"/>
                <a:cs typeface="+mn-cs"/>
                <a:sym typeface="Avenir Next Demi Bold"/>
              </a:rPr>
              <a:t>tagName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innerHTML</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a:ln>
                  <a:noFill/>
                </a:ln>
                <a:solidFill>
                  <a:srgbClr val="38393C"/>
                </a:solidFill>
                <a:effectLst/>
                <a:uFillTx/>
                <a:latin typeface="+mj-lt"/>
                <a:ea typeface="+mn-ea"/>
                <a:cs typeface="+mn-cs"/>
                <a:sym typeface="Avenir Next Demi Bold"/>
              </a:rPr>
              <a:t>type, id, value</a:t>
            </a:r>
          </a:p>
        </p:txBody>
      </p:sp>
    </p:spTree>
    <p:extLst>
      <p:ext uri="{BB962C8B-B14F-4D97-AF65-F5344CB8AC3E}">
        <p14:creationId xmlns:p14="http://schemas.microsoft.com/office/powerpoint/2010/main" val="30382220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67781" y="4836933"/>
            <a:ext cx="964847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hello.task.js</a:t>
            </a:r>
            <a:endParaRPr lang="lt-LT"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7913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3" name="TextBox 2">
            <a:extLst>
              <a:ext uri="{FF2B5EF4-FFF2-40B4-BE49-F238E27FC236}">
                <a16:creationId xmlns:a16="http://schemas.microsoft.com/office/drawing/2014/main" id="{F2704E19-F2D5-8E4E-9160-DA6FECA332B1}"/>
              </a:ext>
            </a:extLst>
          </p:cNvPr>
          <p:cNvSpPr txBox="1"/>
          <p:nvPr/>
        </p:nvSpPr>
        <p:spPr>
          <a:xfrm>
            <a:off x="2716839" y="4565422"/>
            <a:ext cx="551914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hasAttribute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getAttribute</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setAttribute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removeAttribute</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a:latin typeface="+mj-lt"/>
              </a:rPr>
              <a:t>dataset</a:t>
            </a:r>
          </a:p>
        </p:txBody>
      </p:sp>
    </p:spTree>
    <p:extLst>
      <p:ext uri="{BB962C8B-B14F-4D97-AF65-F5344CB8AC3E}">
        <p14:creationId xmlns:p14="http://schemas.microsoft.com/office/powerpoint/2010/main" val="336280170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dom.task4.js</a:t>
            </a:r>
            <a:endParaRPr dirty="0"/>
          </a:p>
        </p:txBody>
      </p:sp>
    </p:spTree>
    <p:extLst>
      <p:ext uri="{BB962C8B-B14F-4D97-AF65-F5344CB8AC3E}">
        <p14:creationId xmlns:p14="http://schemas.microsoft.com/office/powerpoint/2010/main" val="394309560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4172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remove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351401486"/>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8227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15. DOM: create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206928408"/>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3167927" y="5821818"/>
            <a:ext cx="1804821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err="1"/>
              <a:t>Task</a:t>
            </a:r>
            <a:r>
              <a:rPr lang="lt-LT" dirty="0"/>
              <a:t>: </a:t>
            </a:r>
            <a:r>
              <a:rPr lang="lt-LT" dirty="0" err="1"/>
              <a:t>create-remove.js</a:t>
            </a:r>
            <a:endParaRPr dirty="0"/>
          </a:p>
        </p:txBody>
      </p:sp>
    </p:spTree>
    <p:extLst>
      <p:ext uri="{BB962C8B-B14F-4D97-AF65-F5344CB8AC3E}">
        <p14:creationId xmlns:p14="http://schemas.microsoft.com/office/powerpoint/2010/main" val="803235335"/>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Front-End</a:t>
            </a:r>
            <a:r>
              <a:rPr lang="lt-LT" dirty="0"/>
              <a:t> </a:t>
            </a:r>
            <a:r>
              <a:rPr lang="lt-LT" dirty="0" err="1"/>
              <a:t>Engineer</a:t>
            </a:r>
            <a:endParaRPr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631719" y="2847904"/>
            <a:ext cx="537807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2. Comments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5" name="Picture 4">
            <a:extLst>
              <a:ext uri="{FF2B5EF4-FFF2-40B4-BE49-F238E27FC236}">
                <a16:creationId xmlns:a16="http://schemas.microsoft.com/office/drawing/2014/main" id="{E0A68794-4A01-BA45-B2CA-CCE7ED76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4" y="3935381"/>
            <a:ext cx="16810182" cy="6223000"/>
          </a:xfrm>
          <a:prstGeom prst="rect">
            <a:avLst/>
          </a:prstGeom>
        </p:spPr>
      </p:pic>
    </p:spTree>
    <p:extLst>
      <p:ext uri="{BB962C8B-B14F-4D97-AF65-F5344CB8AC3E}">
        <p14:creationId xmlns:p14="http://schemas.microsoft.com/office/powerpoint/2010/main" val="31785529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235781" y="4836933"/>
            <a:ext cx="1391246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comments.task.js</a:t>
            </a:r>
            <a:endParaRPr lang="lt-LT" dirty="0"/>
          </a:p>
        </p:txBody>
      </p:sp>
    </p:spTree>
    <p:extLst>
      <p:ext uri="{BB962C8B-B14F-4D97-AF65-F5344CB8AC3E}">
        <p14:creationId xmlns:p14="http://schemas.microsoft.com/office/powerpoint/2010/main" val="328765562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45798</TotalTime>
  <Words>950</Words>
  <Application>Microsoft Macintosh PowerPoint</Application>
  <PresentationFormat>Custom</PresentationFormat>
  <Paragraphs>197</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Avenir Next</vt:lpstr>
      <vt:lpstr>Avenir Next Demi Bold</vt:lpstr>
      <vt:lpstr>Courier</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202</cp:revision>
  <dcterms:modified xsi:type="dcterms:W3CDTF">2019-11-25T00:00:04Z</dcterms:modified>
</cp:coreProperties>
</file>