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60" r:id="rId3"/>
    <p:sldId id="26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5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0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2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7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646CCC-0FFA-AC47-8EDD-8B3E05A34E0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79522B-F494-324E-9D06-76A5FB80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99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A910-3889-DF48-A77E-8C01354BB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ED8A6-1905-AF4E-8800-046C7CB82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June 15, 2021</a:t>
            </a:r>
          </a:p>
        </p:txBody>
      </p:sp>
    </p:spTree>
    <p:extLst>
      <p:ext uri="{BB962C8B-B14F-4D97-AF65-F5344CB8AC3E}">
        <p14:creationId xmlns:p14="http://schemas.microsoft.com/office/powerpoint/2010/main" val="181953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AD121-A2EE-954F-BB6D-4945388F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6" y="309832"/>
            <a:ext cx="9310133" cy="5753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64074-44C2-1F4C-B01F-064523AD5A3F}"/>
              </a:ext>
            </a:extLst>
          </p:cNvPr>
          <p:cNvSpPr txBox="1"/>
          <p:nvPr/>
        </p:nvSpPr>
        <p:spPr>
          <a:xfrm>
            <a:off x="6782463" y="1250722"/>
            <a:ext cx="33634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items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Console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Extension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File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Hub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Image Viewer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Kernel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Launcher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Notebook Cell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Notebook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Contextual Help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Editor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5E529-35EC-DD4C-8FF7-DE5FEE42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86213C0-4A6D-C245-809D-3AED468A4F8D}"/>
              </a:ext>
            </a:extLst>
          </p:cNvPr>
          <p:cNvSpPr/>
          <p:nvPr/>
        </p:nvSpPr>
        <p:spPr>
          <a:xfrm>
            <a:off x="1024208" y="1250722"/>
            <a:ext cx="470638" cy="457692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BD72C-7D74-E544-98E7-7AF5C9903EE8}"/>
              </a:ext>
            </a:extLst>
          </p:cNvPr>
          <p:cNvSpPr txBox="1"/>
          <p:nvPr/>
        </p:nvSpPr>
        <p:spPr>
          <a:xfrm>
            <a:off x="8898757" y="6245372"/>
            <a:ext cx="249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Command list</a:t>
            </a:r>
          </a:p>
        </p:txBody>
      </p:sp>
    </p:spTree>
    <p:extLst>
      <p:ext uri="{BB962C8B-B14F-4D97-AF65-F5344CB8AC3E}">
        <p14:creationId xmlns:p14="http://schemas.microsoft.com/office/powerpoint/2010/main" val="40596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C4199-CA3F-AF48-9B93-1499D082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5" y="373722"/>
            <a:ext cx="10938553" cy="3562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DBD7F6-3C90-5A4C-8DF3-8C672B95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6349726-1824-FA44-AEE5-CA5FA96BF5EE}"/>
              </a:ext>
            </a:extLst>
          </p:cNvPr>
          <p:cNvSpPr/>
          <p:nvPr/>
        </p:nvSpPr>
        <p:spPr>
          <a:xfrm>
            <a:off x="1008305" y="1616482"/>
            <a:ext cx="470638" cy="457692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9EFEB-98BD-8A43-9FB0-2969A2BD8B12}"/>
              </a:ext>
            </a:extLst>
          </p:cNvPr>
          <p:cNvSpPr txBox="1"/>
          <p:nvPr/>
        </p:nvSpPr>
        <p:spPr>
          <a:xfrm>
            <a:off x="8906974" y="6093001"/>
            <a:ext cx="249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Open tabs</a:t>
            </a:r>
          </a:p>
        </p:txBody>
      </p:sp>
    </p:spTree>
    <p:extLst>
      <p:ext uri="{BB962C8B-B14F-4D97-AF65-F5344CB8AC3E}">
        <p14:creationId xmlns:p14="http://schemas.microsoft.com/office/powerpoint/2010/main" val="21664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F562C-90FD-E04C-BEE8-76A80373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0" y="308316"/>
            <a:ext cx="10609780" cy="5728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75BDD-2A94-CB4F-8D4D-11551B66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9F5CAFF7-5A96-1C4A-9DC2-13EA68514154}"/>
              </a:ext>
            </a:extLst>
          </p:cNvPr>
          <p:cNvSpPr/>
          <p:nvPr/>
        </p:nvSpPr>
        <p:spPr>
          <a:xfrm>
            <a:off x="1421139" y="569903"/>
            <a:ext cx="470638" cy="457692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B747F-7F76-CD41-B9CE-8FEC237604A2}"/>
              </a:ext>
            </a:extLst>
          </p:cNvPr>
          <p:cNvSpPr txBox="1"/>
          <p:nvPr/>
        </p:nvSpPr>
        <p:spPr>
          <a:xfrm>
            <a:off x="6832315" y="6073170"/>
            <a:ext cx="486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Open a “launcher” window</a:t>
            </a:r>
          </a:p>
        </p:txBody>
      </p:sp>
    </p:spTree>
    <p:extLst>
      <p:ext uri="{BB962C8B-B14F-4D97-AF65-F5344CB8AC3E}">
        <p14:creationId xmlns:p14="http://schemas.microsoft.com/office/powerpoint/2010/main" val="37050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75BDD-2A94-CB4F-8D4D-11551B66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9F5CAFF7-5A96-1C4A-9DC2-13EA68514154}"/>
              </a:ext>
            </a:extLst>
          </p:cNvPr>
          <p:cNvSpPr/>
          <p:nvPr/>
        </p:nvSpPr>
        <p:spPr>
          <a:xfrm>
            <a:off x="1890266" y="594650"/>
            <a:ext cx="470638" cy="457692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C3A12-9C5A-434E-B4E7-3E13340937B1}"/>
              </a:ext>
            </a:extLst>
          </p:cNvPr>
          <p:cNvSpPr txBox="1"/>
          <p:nvPr/>
        </p:nvSpPr>
        <p:spPr>
          <a:xfrm>
            <a:off x="8876152" y="6385389"/>
            <a:ext cx="24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new folder</a:t>
            </a:r>
          </a:p>
        </p:txBody>
      </p:sp>
    </p:spTree>
    <p:extLst>
      <p:ext uri="{BB962C8B-B14F-4D97-AF65-F5344CB8AC3E}">
        <p14:creationId xmlns:p14="http://schemas.microsoft.com/office/powerpoint/2010/main" val="14815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75BDD-2A94-CB4F-8D4D-11551B66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9F5CAFF7-5A96-1C4A-9DC2-13EA68514154}"/>
              </a:ext>
            </a:extLst>
          </p:cNvPr>
          <p:cNvSpPr/>
          <p:nvPr/>
        </p:nvSpPr>
        <p:spPr>
          <a:xfrm>
            <a:off x="2367344" y="538099"/>
            <a:ext cx="470638" cy="457692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74E4A-5715-CB44-A1AE-6B313DD00343}"/>
              </a:ext>
            </a:extLst>
          </p:cNvPr>
          <p:cNvSpPr txBox="1"/>
          <p:nvPr/>
        </p:nvSpPr>
        <p:spPr>
          <a:xfrm>
            <a:off x="8876151" y="6385389"/>
            <a:ext cx="266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files to workspace</a:t>
            </a:r>
          </a:p>
        </p:txBody>
      </p:sp>
    </p:spTree>
    <p:extLst>
      <p:ext uri="{BB962C8B-B14F-4D97-AF65-F5344CB8AC3E}">
        <p14:creationId xmlns:p14="http://schemas.microsoft.com/office/powerpoint/2010/main" val="2521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75BDD-2A94-CB4F-8D4D-11551B66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9F5CAFF7-5A96-1C4A-9DC2-13EA68514154}"/>
              </a:ext>
            </a:extLst>
          </p:cNvPr>
          <p:cNvSpPr/>
          <p:nvPr/>
        </p:nvSpPr>
        <p:spPr>
          <a:xfrm>
            <a:off x="1055379" y="347268"/>
            <a:ext cx="2864614" cy="424009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74E4A-5715-CB44-A1AE-6B313DD00343}"/>
              </a:ext>
            </a:extLst>
          </p:cNvPr>
          <p:cNvSpPr txBox="1"/>
          <p:nvPr/>
        </p:nvSpPr>
        <p:spPr>
          <a:xfrm>
            <a:off x="8876151" y="6385389"/>
            <a:ext cx="266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files to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A03-DB01-774A-8508-42430696683C}"/>
              </a:ext>
            </a:extLst>
          </p:cNvPr>
          <p:cNvSpPr txBox="1"/>
          <p:nvPr/>
        </p:nvSpPr>
        <p:spPr>
          <a:xfrm>
            <a:off x="6402080" y="700901"/>
            <a:ext cx="3878957" cy="5078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New (terminal, session,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New Launcher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Export Notebook 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Hub Control Panel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Log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Undo/Redo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Cut/Copy/Paste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Show/hide side bars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Kernel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Tabs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B559-6464-B443-957C-CE3B2E8A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1C66-A16D-174B-A87E-73485A55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Free, opensource</a:t>
            </a:r>
          </a:p>
          <a:p>
            <a:r>
              <a:rPr lang="en-US" sz="3600" dirty="0"/>
              <a:t>Wide community support</a:t>
            </a:r>
          </a:p>
          <a:p>
            <a:r>
              <a:rPr lang="en-US" sz="3600" dirty="0"/>
              <a:t>Emerging as standard, or at least most popular, in many geo-science applications</a:t>
            </a:r>
          </a:p>
          <a:p>
            <a:r>
              <a:rPr lang="en-US" sz="3600" dirty="0"/>
              <a:t>Easy to use (?)</a:t>
            </a:r>
          </a:p>
        </p:txBody>
      </p:sp>
    </p:spTree>
    <p:extLst>
      <p:ext uri="{BB962C8B-B14F-4D97-AF65-F5344CB8AC3E}">
        <p14:creationId xmlns:p14="http://schemas.microsoft.com/office/powerpoint/2010/main" val="10022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gramming Languages Most Used and Recommended by Data Scientists |">
            <a:extLst>
              <a:ext uri="{FF2B5EF4-FFF2-40B4-BE49-F238E27FC236}">
                <a16:creationId xmlns:a16="http://schemas.microsoft.com/office/drawing/2014/main" id="{BA465809-C558-1448-B7AF-AEDC7600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0"/>
            <a:ext cx="7712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1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78A0-8A22-5648-9B0A-2DBF430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F3A3-2542-4942-BF86-CB79597A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82900" cy="4227911"/>
          </a:xfrm>
        </p:spPr>
        <p:txBody>
          <a:bodyPr>
            <a:noAutofit/>
          </a:bodyPr>
          <a:lstStyle/>
          <a:p>
            <a:r>
              <a:rPr lang="en-US" sz="3200" dirty="0" err="1"/>
              <a:t>Jupyter</a:t>
            </a:r>
            <a:r>
              <a:rPr lang="en-US" sz="3200" dirty="0"/>
              <a:t> is a way to provide interactive, web-based access to programming (Julia, python, R)</a:t>
            </a:r>
          </a:p>
          <a:p>
            <a:r>
              <a:rPr lang="en-US" sz="3200" dirty="0"/>
              <a:t>Some sites run </a:t>
            </a:r>
            <a:r>
              <a:rPr lang="en-US" sz="3200" dirty="0" err="1"/>
              <a:t>Jupyter</a:t>
            </a:r>
            <a:r>
              <a:rPr lang="en-US" sz="3200" dirty="0"/>
              <a:t> Hubs (e.g., UH/ITS)</a:t>
            </a:r>
          </a:p>
          <a:p>
            <a:r>
              <a:rPr lang="en-US" sz="3200" dirty="0" err="1"/>
              <a:t>Jupyter</a:t>
            </a:r>
            <a:r>
              <a:rPr lang="en-US" sz="3200" dirty="0"/>
              <a:t> Hub has </a:t>
            </a:r>
            <a:r>
              <a:rPr lang="en-US" sz="3200" dirty="0" err="1"/>
              <a:t>Jupyter</a:t>
            </a:r>
            <a:r>
              <a:rPr lang="en-US" sz="3200" dirty="0"/>
              <a:t> Labs</a:t>
            </a:r>
          </a:p>
          <a:p>
            <a:r>
              <a:rPr lang="en-US" sz="3200" dirty="0" err="1"/>
              <a:t>Jupyer</a:t>
            </a:r>
            <a:r>
              <a:rPr lang="en-US" sz="3200" dirty="0"/>
              <a:t> Labs allows us to:</a:t>
            </a:r>
          </a:p>
          <a:p>
            <a:pPr lvl="1"/>
            <a:r>
              <a:rPr lang="en-US" sz="3200" dirty="0"/>
              <a:t>Run commands in a terminal</a:t>
            </a:r>
          </a:p>
          <a:p>
            <a:pPr lvl="1"/>
            <a:r>
              <a:rPr lang="en-US" sz="3200" dirty="0"/>
              <a:t>Run python commands in a console</a:t>
            </a:r>
          </a:p>
          <a:p>
            <a:pPr lvl="1"/>
            <a:r>
              <a:rPr lang="en-US" sz="3200" dirty="0"/>
              <a:t>Run </a:t>
            </a:r>
            <a:r>
              <a:rPr lang="en-US" sz="3200" dirty="0" err="1"/>
              <a:t>jupyter</a:t>
            </a:r>
            <a:r>
              <a:rPr lang="en-US" sz="32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33842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F3AD-2269-434C-9188-D37515FA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0" y="74432"/>
            <a:ext cx="10131425" cy="1456267"/>
          </a:xfrm>
        </p:spPr>
        <p:txBody>
          <a:bodyPr/>
          <a:lstStyle/>
          <a:p>
            <a:r>
              <a:rPr lang="en-US" dirty="0"/>
              <a:t>1.  Layout and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705DF-0EDE-0C45-A167-4BB70D8C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70" y="1366463"/>
            <a:ext cx="8818977" cy="5306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82598-93E7-2D4E-A181-0E139C8A7E68}"/>
              </a:ext>
            </a:extLst>
          </p:cNvPr>
          <p:cNvSpPr txBox="1"/>
          <p:nvPr/>
        </p:nvSpPr>
        <p:spPr>
          <a:xfrm>
            <a:off x="111318" y="1566407"/>
            <a:ext cx="28465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different areas of the initial screen (note this is configurable, so may look different for you)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Top menu bar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Quick links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Files (notebooks,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“sessions”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FB01F38-A88B-A640-BDC9-82D266CEE015}"/>
              </a:ext>
            </a:extLst>
          </p:cNvPr>
          <p:cNvSpPr/>
          <p:nvPr/>
        </p:nvSpPr>
        <p:spPr>
          <a:xfrm>
            <a:off x="3013544" y="1213610"/>
            <a:ext cx="3172571" cy="4770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1BBD3581-1F84-504F-9AB0-CBEE20E3C699}"/>
              </a:ext>
            </a:extLst>
          </p:cNvPr>
          <p:cNvSpPr/>
          <p:nvPr/>
        </p:nvSpPr>
        <p:spPr>
          <a:xfrm>
            <a:off x="3104912" y="1532860"/>
            <a:ext cx="330052" cy="17112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B5A8C87-98B3-1642-B032-6BE483033D6E}"/>
              </a:ext>
            </a:extLst>
          </p:cNvPr>
          <p:cNvSpPr/>
          <p:nvPr/>
        </p:nvSpPr>
        <p:spPr>
          <a:xfrm>
            <a:off x="5326711" y="1532859"/>
            <a:ext cx="6652836" cy="4960015"/>
          </a:xfrm>
          <a:prstGeom prst="frame">
            <a:avLst>
              <a:gd name="adj1" fmla="val 1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83B86F5-3E8D-0E4F-AD87-4AD977A1F33E}"/>
              </a:ext>
            </a:extLst>
          </p:cNvPr>
          <p:cNvSpPr/>
          <p:nvPr/>
        </p:nvSpPr>
        <p:spPr>
          <a:xfrm>
            <a:off x="3326418" y="1566406"/>
            <a:ext cx="2064568" cy="4077983"/>
          </a:xfrm>
          <a:prstGeom prst="frame">
            <a:avLst>
              <a:gd name="adj1" fmla="val 2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F95FC3E-C713-6049-9223-C9902F689197}"/>
              </a:ext>
            </a:extLst>
          </p:cNvPr>
          <p:cNvSpPr/>
          <p:nvPr/>
        </p:nvSpPr>
        <p:spPr>
          <a:xfrm>
            <a:off x="3434965" y="1532860"/>
            <a:ext cx="1956020" cy="23233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387AC-5AF4-4C4E-ABD2-29C1FFDC508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075380" y="1452149"/>
            <a:ext cx="938164" cy="238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7D4D9-F37E-D644-AF33-D8775E2EB73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270589" y="2388496"/>
            <a:ext cx="834323" cy="1998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3065-6D7C-384D-9660-9F3B4020F60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681555" y="3605398"/>
            <a:ext cx="644863" cy="1028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56B1B3-6758-9B49-889D-5020755FD4C6}"/>
              </a:ext>
            </a:extLst>
          </p:cNvPr>
          <p:cNvCxnSpPr>
            <a:cxnSpLocks/>
          </p:cNvCxnSpPr>
          <p:nvPr/>
        </p:nvCxnSpPr>
        <p:spPr>
          <a:xfrm flipV="1">
            <a:off x="1921638" y="3874731"/>
            <a:ext cx="3396999" cy="1531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04232-F2E6-6D48-96B6-0DABE6A32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7" y="146341"/>
            <a:ext cx="11214186" cy="623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6279C-80C0-C143-8714-6520521F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675EDB56-86FD-B24F-B0C8-3E1242A37A42}"/>
              </a:ext>
            </a:extLst>
          </p:cNvPr>
          <p:cNvSpPr/>
          <p:nvPr/>
        </p:nvSpPr>
        <p:spPr>
          <a:xfrm>
            <a:off x="3976098" y="3896140"/>
            <a:ext cx="993467" cy="1032132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0D6CB-6BFD-1B4C-8C44-98BCFC138507}"/>
              </a:ext>
            </a:extLst>
          </p:cNvPr>
          <p:cNvSpPr txBox="1"/>
          <p:nvPr/>
        </p:nvSpPr>
        <p:spPr>
          <a:xfrm>
            <a:off x="7067898" y="6273225"/>
            <a:ext cx="470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Open a terminal session</a:t>
            </a:r>
          </a:p>
        </p:txBody>
      </p:sp>
    </p:spTree>
    <p:extLst>
      <p:ext uri="{BB962C8B-B14F-4D97-AF65-F5344CB8AC3E}">
        <p14:creationId xmlns:p14="http://schemas.microsoft.com/office/powerpoint/2010/main" val="130999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06A8-54FE-4D4E-A09A-2683E3B1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6" y="0"/>
            <a:ext cx="9131084" cy="662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2A521-3378-2D44-87B2-BE538803F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8C761348-49AA-F14A-BF83-A0CA3309114F}"/>
              </a:ext>
            </a:extLst>
          </p:cNvPr>
          <p:cNvSpPr/>
          <p:nvPr/>
        </p:nvSpPr>
        <p:spPr>
          <a:xfrm>
            <a:off x="3944293" y="2719347"/>
            <a:ext cx="993467" cy="1032132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18B82-99F4-0042-96BA-BD3DA60AFE44}"/>
              </a:ext>
            </a:extLst>
          </p:cNvPr>
          <p:cNvSpPr txBox="1"/>
          <p:nvPr/>
        </p:nvSpPr>
        <p:spPr>
          <a:xfrm>
            <a:off x="8128679" y="6385389"/>
            <a:ext cx="4006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Open a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278452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42B22-8E79-7445-9EA6-3E18CEE9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5" y="358557"/>
            <a:ext cx="10100325" cy="5916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7CA2E-A9B7-B242-98FA-AD84009A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CCDA032-B857-E74A-A872-11D839CE047F}"/>
              </a:ext>
            </a:extLst>
          </p:cNvPr>
          <p:cNvSpPr/>
          <p:nvPr/>
        </p:nvSpPr>
        <p:spPr>
          <a:xfrm>
            <a:off x="1016257" y="582813"/>
            <a:ext cx="470638" cy="457692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32563-925E-A140-96C2-474AD997A9A2}"/>
              </a:ext>
            </a:extLst>
          </p:cNvPr>
          <p:cNvSpPr txBox="1"/>
          <p:nvPr/>
        </p:nvSpPr>
        <p:spPr>
          <a:xfrm>
            <a:off x="9050813" y="6280324"/>
            <a:ext cx="249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Toggle view</a:t>
            </a:r>
          </a:p>
        </p:txBody>
      </p:sp>
    </p:spTree>
    <p:extLst>
      <p:ext uri="{BB962C8B-B14F-4D97-AF65-F5344CB8AC3E}">
        <p14:creationId xmlns:p14="http://schemas.microsoft.com/office/powerpoint/2010/main" val="38622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63E0B-9782-7B44-9F2D-82D740BA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2" y="587394"/>
            <a:ext cx="10774166" cy="50770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E02705-94E6-5D4E-95C7-40ADECCA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0" y="472611"/>
            <a:ext cx="8818977" cy="530660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362F5613-6F03-FC42-8667-FD7B7CBC1DE4}"/>
              </a:ext>
            </a:extLst>
          </p:cNvPr>
          <p:cNvSpPr/>
          <p:nvPr/>
        </p:nvSpPr>
        <p:spPr>
          <a:xfrm>
            <a:off x="1048063" y="932670"/>
            <a:ext cx="470638" cy="457692"/>
          </a:xfrm>
          <a:prstGeom prst="frame">
            <a:avLst>
              <a:gd name="adj1" fmla="val 718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A77CC-F3FF-EE4F-BB64-50CBB37E1CF6}"/>
              </a:ext>
            </a:extLst>
          </p:cNvPr>
          <p:cNvSpPr txBox="1"/>
          <p:nvPr/>
        </p:nvSpPr>
        <p:spPr>
          <a:xfrm>
            <a:off x="5198724" y="6093001"/>
            <a:ext cx="6993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 and optionally stop/start sessions</a:t>
            </a:r>
          </a:p>
        </p:txBody>
      </p:sp>
    </p:spTree>
    <p:extLst>
      <p:ext uri="{BB962C8B-B14F-4D97-AF65-F5344CB8AC3E}">
        <p14:creationId xmlns:p14="http://schemas.microsoft.com/office/powerpoint/2010/main" val="38355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{0321E828-81FF-1843-B383-5F577DF983C4}tf10001058</Template>
  <TotalTime>278</TotalTime>
  <Words>245</Words>
  <Application>Microsoft Macintosh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Introduction to python</vt:lpstr>
      <vt:lpstr>Why python</vt:lpstr>
      <vt:lpstr>PowerPoint Presentation</vt:lpstr>
      <vt:lpstr>Background</vt:lpstr>
      <vt:lpstr>1.  Layout and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OCN-463</dc:title>
  <dc:creator>Microsoft Office User</dc:creator>
  <cp:lastModifiedBy>James Potemra</cp:lastModifiedBy>
  <cp:revision>13</cp:revision>
  <dcterms:created xsi:type="dcterms:W3CDTF">2021-01-12T23:07:27Z</dcterms:created>
  <dcterms:modified xsi:type="dcterms:W3CDTF">2021-06-16T00:52:58Z</dcterms:modified>
</cp:coreProperties>
</file>