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6" r:id="rId10"/>
    <p:sldId id="265" r:id="rId11"/>
    <p:sldId id="263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B3A3D-F90D-4B81-8ECD-E00105404520}" v="476" dt="2021-03-20T13:32:43.162"/>
    <p1510:client id="{423027FE-422E-43F1-8FD9-BDF803A78F19}" v="497" dt="2021-03-09T22:28:38.098"/>
    <p1510:client id="{595CA1FF-8A4E-4AC9-BE83-08D2644DE105}" v="1301" dt="2021-03-10T23:19:41.057"/>
    <p1510:client id="{AE9FCAEC-37A9-436C-A5D1-2EB5307DE452}" v="812" dt="2021-03-18T10:22:41.714"/>
    <p1510:client id="{AF7F0184-D5C5-4062-A247-0A9B7456B1FA}" v="56" dt="2021-03-11T08:13:48.814"/>
    <p1510:client id="{CADB7B86-37AD-4FFE-8E29-A1FD45226910}" v="946" dt="2021-03-08T20:23:15.684"/>
    <p1510:client id="{E2904425-B03E-41F3-9E78-1B3A84BAD3B4}" v="12" dt="2021-03-10T09:25:50.888"/>
    <p1510:client id="{EF4C6224-A701-4ECB-8E0A-9CE6094F1FFE}" v="72" dt="2021-03-16T23:23:04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38" d="100"/>
          <a:sy n="38" d="100"/>
        </p:scale>
        <p:origin x="84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C8629-265D-4921-826F-0737616CF85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4C11-7235-4436-BA3C-70F7A58B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3616-FB5C-4CA5-9987-17485CCA009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C783-4D64-46A7-BC5A-686616736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2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3616-FB5C-4CA5-9987-17485CCA009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C783-4D64-46A7-BC5A-686616736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5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3616-FB5C-4CA5-9987-17485CCA009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C783-4D64-46A7-BC5A-686616736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3616-FB5C-4CA5-9987-17485CCA009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C783-4D64-46A7-BC5A-686616736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5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3616-FB5C-4CA5-9987-17485CCA009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C783-4D64-46A7-BC5A-686616736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3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3616-FB5C-4CA5-9987-17485CCA009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C783-4D64-46A7-BC5A-686616736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4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3616-FB5C-4CA5-9987-17485CCA009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C783-4D64-46A7-BC5A-686616736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3616-FB5C-4CA5-9987-17485CCA009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C783-4D64-46A7-BC5A-686616736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0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3616-FB5C-4CA5-9987-17485CCA009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C783-4D64-46A7-BC5A-686616736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3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3616-FB5C-4CA5-9987-17485CCA009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C783-4D64-46A7-BC5A-686616736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3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3616-FB5C-4CA5-9987-17485CCA009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C783-4D64-46A7-BC5A-686616736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3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C3616-FB5C-4CA5-9987-17485CCA009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6C783-4D64-46A7-BC5A-686616736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9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8.gif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hyperlink" Target="https://material.io/design/usability/accessibility.html#understanding-accessibilit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blog.angular.io/accessibility-in-angular-e84f73a223f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Εικόνα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2822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843173" y="97729"/>
            <a:ext cx="9144000" cy="1889013"/>
          </a:xfrm>
        </p:spPr>
        <p:txBody>
          <a:bodyPr/>
          <a:lstStyle/>
          <a:p>
            <a:r>
              <a:rPr lang="en-US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Accessibility Testing , Tools - Automation</a:t>
            </a: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17" y="3219018"/>
            <a:ext cx="2471511" cy="3638982"/>
          </a:xfrm>
          <a:prstGeom prst="rect">
            <a:avLst/>
          </a:prstGeom>
        </p:spPr>
      </p:pic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843173" y="3356901"/>
            <a:ext cx="9144000" cy="1655762"/>
          </a:xfrm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Pourdanis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85" y="6417371"/>
            <a:ext cx="906693" cy="367153"/>
          </a:xfrm>
          <a:prstGeom prst="rect">
            <a:avLst/>
          </a:prstGeom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43" y="6440746"/>
            <a:ext cx="919387" cy="306566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42" y="6417371"/>
            <a:ext cx="1183263" cy="340320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23" y="6417371"/>
            <a:ext cx="1080668" cy="329941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09" y="6428765"/>
            <a:ext cx="946840" cy="367154"/>
          </a:xfrm>
          <a:prstGeom prst="rect">
            <a:avLst/>
          </a:prstGeom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67" y="6382822"/>
            <a:ext cx="928256" cy="413097"/>
          </a:xfrm>
          <a:prstGeom prst="rect">
            <a:avLst/>
          </a:prstGeom>
        </p:spPr>
      </p:pic>
      <p:pic>
        <p:nvPicPr>
          <p:cNvPr id="12" name="Εικόνα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41" y="6491733"/>
            <a:ext cx="1073490" cy="2390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426587"/>
            <a:ext cx="157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Sponsors :</a:t>
            </a:r>
          </a:p>
        </p:txBody>
      </p:sp>
    </p:spTree>
    <p:extLst>
      <p:ext uri="{BB962C8B-B14F-4D97-AF65-F5344CB8AC3E}">
        <p14:creationId xmlns:p14="http://schemas.microsoft.com/office/powerpoint/2010/main" val="76364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Εικόνα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2822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85" y="6417371"/>
            <a:ext cx="906693" cy="367153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43" y="6440746"/>
            <a:ext cx="919387" cy="306566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42" y="6417371"/>
            <a:ext cx="1183263" cy="340320"/>
          </a:xfrm>
          <a:prstGeom prst="rect">
            <a:avLst/>
          </a:prstGeom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23" y="6417371"/>
            <a:ext cx="1080668" cy="329941"/>
          </a:xfrm>
          <a:prstGeom prst="rect">
            <a:avLst/>
          </a:prstGeom>
        </p:spPr>
      </p:pic>
      <p:pic>
        <p:nvPicPr>
          <p:cNvPr id="12" name="Εικόνα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09" y="6428765"/>
            <a:ext cx="946840" cy="367154"/>
          </a:xfrm>
          <a:prstGeom prst="rect">
            <a:avLst/>
          </a:prstGeom>
        </p:spPr>
      </p:pic>
      <p:pic>
        <p:nvPicPr>
          <p:cNvPr id="13" name="Εικόνα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67" y="6382822"/>
            <a:ext cx="928256" cy="413097"/>
          </a:xfrm>
          <a:prstGeom prst="rect">
            <a:avLst/>
          </a:prstGeom>
        </p:spPr>
      </p:pic>
      <p:pic>
        <p:nvPicPr>
          <p:cNvPr id="14" name="Εικόνα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41" y="6491733"/>
            <a:ext cx="1073490" cy="2390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6426587"/>
            <a:ext cx="157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Sponsors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844" y="99753"/>
            <a:ext cx="1113074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ln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How we can start?</a:t>
            </a:r>
          </a:p>
        </p:txBody>
      </p:sp>
      <p:pic>
        <p:nvPicPr>
          <p:cNvPr id="7" name="Εικόνα 1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5B7C23C3-C851-4D56-B76A-503B4A1339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4287" y="752511"/>
            <a:ext cx="3418935" cy="1284185"/>
          </a:xfrm>
          <a:prstGeom prst="rect">
            <a:avLst/>
          </a:prstGeom>
        </p:spPr>
      </p:pic>
      <p:pic>
        <p:nvPicPr>
          <p:cNvPr id="17" name="Εικόνα 17">
            <a:extLst>
              <a:ext uri="{FF2B5EF4-FFF2-40B4-BE49-F238E27FC236}">
                <a16:creationId xmlns:a16="http://schemas.microsoft.com/office/drawing/2014/main" id="{CE548004-7239-41C6-BA40-0C935AD6B1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15420" y="2582109"/>
            <a:ext cx="5388633" cy="946158"/>
          </a:xfrm>
          <a:prstGeom prst="rect">
            <a:avLst/>
          </a:prstGeom>
        </p:spPr>
      </p:pic>
      <p:pic>
        <p:nvPicPr>
          <p:cNvPr id="18" name="Εικόνα 18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CA9D40A9-EDFA-4DF9-B79B-3D38F6DECC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29797" y="3760874"/>
            <a:ext cx="5374255" cy="257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0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Εικόνα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2822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85" y="6417371"/>
            <a:ext cx="906693" cy="367153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43" y="6440746"/>
            <a:ext cx="919387" cy="306566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42" y="6417371"/>
            <a:ext cx="1183263" cy="340320"/>
          </a:xfrm>
          <a:prstGeom prst="rect">
            <a:avLst/>
          </a:prstGeom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23" y="6417371"/>
            <a:ext cx="1080668" cy="329941"/>
          </a:xfrm>
          <a:prstGeom prst="rect">
            <a:avLst/>
          </a:prstGeom>
        </p:spPr>
      </p:pic>
      <p:pic>
        <p:nvPicPr>
          <p:cNvPr id="12" name="Εικόνα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09" y="6428765"/>
            <a:ext cx="946840" cy="367154"/>
          </a:xfrm>
          <a:prstGeom prst="rect">
            <a:avLst/>
          </a:prstGeom>
        </p:spPr>
      </p:pic>
      <p:pic>
        <p:nvPicPr>
          <p:cNvPr id="13" name="Εικόνα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67" y="6382822"/>
            <a:ext cx="928256" cy="413097"/>
          </a:xfrm>
          <a:prstGeom prst="rect">
            <a:avLst/>
          </a:prstGeom>
        </p:spPr>
      </p:pic>
      <p:pic>
        <p:nvPicPr>
          <p:cNvPr id="14" name="Εικόνα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41" y="6491733"/>
            <a:ext cx="1073490" cy="2390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6426587"/>
            <a:ext cx="157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Sponsors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844" y="99753"/>
            <a:ext cx="1113074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dirty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We use Angular/React/Vue or NewFramework.js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749" y="746084"/>
            <a:ext cx="11188931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Use components that they are accessible e.g material design </a:t>
            </a: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Font typeface="Calibri Light" panose="020F0302020204030204"/>
              <a:buAutoNum type="arabicPeriod"/>
            </a:pPr>
            <a:r>
              <a:rPr lang="en-US" sz="240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Make it as part of DoD of your feature.</a:t>
            </a:r>
          </a:p>
          <a:p>
            <a:pPr marL="342900" indent="-342900">
              <a:buAutoNum type="arabicPeriod"/>
            </a:pPr>
            <a:r>
              <a:rPr lang="en-US" sz="240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Get involved UX guys.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Try to use more of your keyboard to detect issues.</a:t>
            </a:r>
          </a:p>
          <a:p>
            <a:pPr marL="342900" indent="-342900">
              <a:buAutoNum type="arabicPeriod"/>
            </a:pPr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HTML5 native elements are more accessible instead of </a:t>
            </a:r>
            <a:r>
              <a:rPr lang="en-US" sz="240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divs</a:t>
            </a: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Focus indicator</a:t>
            </a:r>
          </a:p>
          <a:p>
            <a:pPr marL="342900" indent="-342900">
              <a:buAutoNum type="arabicPeriod"/>
            </a:pPr>
            <a:r>
              <a:rPr lang="en-US" sz="240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Responsiveness</a:t>
            </a: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AutoNum type="arabicPeriod"/>
            </a:pP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AutoNum type="arabicPeriod"/>
            </a:pP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AutoNum type="arabicPeriod"/>
            </a:pP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Font typeface="Calibri Light" panose="020F0302020204030204"/>
              <a:buAutoNum type="arabicPeriod"/>
            </a:pP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Font typeface="Calibri Light" panose="020F0302020204030204"/>
              <a:buAutoNum type="arabicPeriod"/>
            </a:pP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117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Εικόνα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2822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85" y="6417371"/>
            <a:ext cx="906693" cy="367153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43" y="6440746"/>
            <a:ext cx="919387" cy="306566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42" y="6417371"/>
            <a:ext cx="1183263" cy="340320"/>
          </a:xfrm>
          <a:prstGeom prst="rect">
            <a:avLst/>
          </a:prstGeom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23" y="6417371"/>
            <a:ext cx="1080668" cy="329941"/>
          </a:xfrm>
          <a:prstGeom prst="rect">
            <a:avLst/>
          </a:prstGeom>
        </p:spPr>
      </p:pic>
      <p:pic>
        <p:nvPicPr>
          <p:cNvPr id="12" name="Εικόνα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09" y="6428765"/>
            <a:ext cx="946840" cy="367154"/>
          </a:xfrm>
          <a:prstGeom prst="rect">
            <a:avLst/>
          </a:prstGeom>
        </p:spPr>
      </p:pic>
      <p:pic>
        <p:nvPicPr>
          <p:cNvPr id="13" name="Εικόνα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67" y="6382822"/>
            <a:ext cx="928256" cy="413097"/>
          </a:xfrm>
          <a:prstGeom prst="rect">
            <a:avLst/>
          </a:prstGeom>
        </p:spPr>
      </p:pic>
      <p:pic>
        <p:nvPicPr>
          <p:cNvPr id="14" name="Εικόνα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41" y="6491733"/>
            <a:ext cx="1073490" cy="2390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6426587"/>
            <a:ext cx="157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Sponsors :</a:t>
            </a:r>
          </a:p>
        </p:txBody>
      </p:sp>
      <p:pic>
        <p:nvPicPr>
          <p:cNvPr id="2" name="Εικόνα 4" descr="Εικόνα που περιέχει εσωτερικό, προβολέας, πίνακας ελέγχου&#10;&#10;Περιγραφή που δημιουργήθηκε αυτόματα">
            <a:extLst>
              <a:ext uri="{FF2B5EF4-FFF2-40B4-BE49-F238E27FC236}">
                <a16:creationId xmlns:a16="http://schemas.microsoft.com/office/drawing/2014/main" id="{6BD643D7-8B36-4133-93FC-836F4022F4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9531" y="401559"/>
            <a:ext cx="8242851" cy="527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8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Εικόνα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2822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85" y="6417371"/>
            <a:ext cx="906693" cy="367153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43" y="6440746"/>
            <a:ext cx="919387" cy="306566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42" y="6417371"/>
            <a:ext cx="1183263" cy="340320"/>
          </a:xfrm>
          <a:prstGeom prst="rect">
            <a:avLst/>
          </a:prstGeom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23" y="6417371"/>
            <a:ext cx="1080668" cy="329941"/>
          </a:xfrm>
          <a:prstGeom prst="rect">
            <a:avLst/>
          </a:prstGeom>
        </p:spPr>
      </p:pic>
      <p:pic>
        <p:nvPicPr>
          <p:cNvPr id="12" name="Εικόνα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09" y="6428765"/>
            <a:ext cx="946840" cy="367154"/>
          </a:xfrm>
          <a:prstGeom prst="rect">
            <a:avLst/>
          </a:prstGeom>
        </p:spPr>
      </p:pic>
      <p:pic>
        <p:nvPicPr>
          <p:cNvPr id="13" name="Εικόνα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67" y="6382822"/>
            <a:ext cx="928256" cy="413097"/>
          </a:xfrm>
          <a:prstGeom prst="rect">
            <a:avLst/>
          </a:prstGeom>
        </p:spPr>
      </p:pic>
      <p:pic>
        <p:nvPicPr>
          <p:cNvPr id="14" name="Εικόνα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41" y="6491733"/>
            <a:ext cx="1073490" cy="2390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6426587"/>
            <a:ext cx="157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Sponsors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844" y="99753"/>
            <a:ext cx="1113074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dirty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Useful links to start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749" y="746084"/>
            <a:ext cx="11188931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https://www.w3.org/WAI/test-evaluate/preliminary/</a:t>
            </a:r>
            <a:endParaRPr lang="el-GR">
              <a:solidFill>
                <a:schemeClr val="bg1"/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https://developer.mozilla.org/en-US/docs/Glossary/Semantics</a:t>
            </a: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https://darekkay.com/blog/accessible-ui-frameworks/</a:t>
            </a:r>
            <a:endParaRPr lang="en-US" sz="240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FontTx/>
              <a:buAutoNum type="arabicPeriod"/>
            </a:pPr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https://wave.webaim.org/</a:t>
            </a:r>
          </a:p>
          <a:p>
            <a:pPr marL="342900" indent="-342900">
              <a:buAutoNum type="arabicPeriod"/>
            </a:pPr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https://webaim.org/resources/contrastchecker/</a:t>
            </a: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https://blog.angular.io/accessibility-in-angular-e84f73a223f</a:t>
            </a: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https://material.io/design/usability/accessibility.html#understanding-accessibility</a:t>
            </a: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AutoNum type="arabicPeriod"/>
            </a:pP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AutoNum type="arabicPeriod"/>
            </a:pP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r>
              <a:rPr lang="en-US" sz="440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Questions?</a:t>
            </a:r>
            <a:endParaRPr lang="en-US" sz="4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AutoNum type="arabicPeriod"/>
            </a:pP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AutoNum type="arabicPeriod"/>
            </a:pP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AutoNum type="arabicPeriod"/>
            </a:pP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Font typeface="Calibri Light" panose="020F0302020204030204"/>
              <a:buAutoNum type="arabicPeriod"/>
            </a:pP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Font typeface="Calibri Light" panose="020F0302020204030204"/>
              <a:buAutoNum type="arabicPeriod"/>
            </a:pP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131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Εικόνα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2822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85" y="6417371"/>
            <a:ext cx="906693" cy="367153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43" y="6440746"/>
            <a:ext cx="919387" cy="306566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42" y="6417371"/>
            <a:ext cx="1183263" cy="340320"/>
          </a:xfrm>
          <a:prstGeom prst="rect">
            <a:avLst/>
          </a:prstGeom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23" y="6417371"/>
            <a:ext cx="1080668" cy="329941"/>
          </a:xfrm>
          <a:prstGeom prst="rect">
            <a:avLst/>
          </a:prstGeom>
        </p:spPr>
      </p:pic>
      <p:pic>
        <p:nvPicPr>
          <p:cNvPr id="12" name="Εικόνα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09" y="6428765"/>
            <a:ext cx="946840" cy="367154"/>
          </a:xfrm>
          <a:prstGeom prst="rect">
            <a:avLst/>
          </a:prstGeom>
        </p:spPr>
      </p:pic>
      <p:pic>
        <p:nvPicPr>
          <p:cNvPr id="13" name="Εικόνα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67" y="6382822"/>
            <a:ext cx="928256" cy="413097"/>
          </a:xfrm>
          <a:prstGeom prst="rect">
            <a:avLst/>
          </a:prstGeom>
        </p:spPr>
      </p:pic>
      <p:pic>
        <p:nvPicPr>
          <p:cNvPr id="14" name="Εικόνα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41" y="6491733"/>
            <a:ext cx="1073490" cy="2390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6426587"/>
            <a:ext cx="157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Sponsors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844" y="99753"/>
            <a:ext cx="11130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accessible means?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749" y="746084"/>
            <a:ext cx="11188931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can be used by people with disabilities like hearing , color blindness , old age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People with disabilities use assistive technology which helps them in operating a software product. Examples of such software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Speech Recognition Software - It will convert the spoken word to text , which serves as input to the computer.</a:t>
            </a: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 reader software - Used to read out the text that is displayed on the screen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 Magnification Software- Used to enlarge the monitor and make reading easy for vision-impaired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keyboard made for the users for easy typing who have motor control difficulties</a:t>
            </a:r>
          </a:p>
        </p:txBody>
      </p:sp>
    </p:spTree>
    <p:extLst>
      <p:ext uri="{BB962C8B-B14F-4D97-AF65-F5344CB8AC3E}">
        <p14:creationId xmlns:p14="http://schemas.microsoft.com/office/powerpoint/2010/main" val="399974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Εικόνα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2822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85" y="6417371"/>
            <a:ext cx="906693" cy="367153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43" y="6440746"/>
            <a:ext cx="919387" cy="306566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42" y="6417371"/>
            <a:ext cx="1183263" cy="340320"/>
          </a:xfrm>
          <a:prstGeom prst="rect">
            <a:avLst/>
          </a:prstGeom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23" y="6417371"/>
            <a:ext cx="1080668" cy="329941"/>
          </a:xfrm>
          <a:prstGeom prst="rect">
            <a:avLst/>
          </a:prstGeom>
        </p:spPr>
      </p:pic>
      <p:pic>
        <p:nvPicPr>
          <p:cNvPr id="12" name="Εικόνα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09" y="6428765"/>
            <a:ext cx="946840" cy="367154"/>
          </a:xfrm>
          <a:prstGeom prst="rect">
            <a:avLst/>
          </a:prstGeom>
        </p:spPr>
      </p:pic>
      <p:pic>
        <p:nvPicPr>
          <p:cNvPr id="13" name="Εικόνα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67" y="6382822"/>
            <a:ext cx="928256" cy="413097"/>
          </a:xfrm>
          <a:prstGeom prst="rect">
            <a:avLst/>
          </a:prstGeom>
        </p:spPr>
      </p:pic>
      <p:pic>
        <p:nvPicPr>
          <p:cNvPr id="14" name="Εικόνα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41" y="6491733"/>
            <a:ext cx="1073490" cy="2390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6426587"/>
            <a:ext cx="157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Sponsors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844" y="99753"/>
            <a:ext cx="11130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accessibility testing and why we should do it?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749" y="746084"/>
            <a:ext cx="11188931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Accessibility testing is the testing type that shows how accessible is our software. It’s a subset of usability testing. You can find it also as A11y.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 show that good software products spends 50% of its budget to usability.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market for people with disabilities.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Accessibility Legislations for government/banks and many big companies required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Potential Law Suits (</a:t>
            </a:r>
            <a:r>
              <a:rPr lang="en-US" sz="2400" dirty="0" err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Dominos</a:t>
            </a:r>
            <a:r>
              <a:rPr lang="en-US" sz="24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Pizza)</a:t>
            </a: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Covid created the need all people use software.</a:t>
            </a:r>
            <a:endParaRPr lang="en-US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013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Εικόνα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2822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85" y="6417371"/>
            <a:ext cx="906693" cy="367153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43" y="6440746"/>
            <a:ext cx="919387" cy="306566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42" y="6417371"/>
            <a:ext cx="1183263" cy="340320"/>
          </a:xfrm>
          <a:prstGeom prst="rect">
            <a:avLst/>
          </a:prstGeom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23" y="6417371"/>
            <a:ext cx="1080668" cy="329941"/>
          </a:xfrm>
          <a:prstGeom prst="rect">
            <a:avLst/>
          </a:prstGeom>
        </p:spPr>
      </p:pic>
      <p:pic>
        <p:nvPicPr>
          <p:cNvPr id="12" name="Εικόνα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09" y="6428765"/>
            <a:ext cx="946840" cy="367154"/>
          </a:xfrm>
          <a:prstGeom prst="rect">
            <a:avLst/>
          </a:prstGeom>
        </p:spPr>
      </p:pic>
      <p:pic>
        <p:nvPicPr>
          <p:cNvPr id="13" name="Εικόνα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67" y="6382822"/>
            <a:ext cx="928256" cy="413097"/>
          </a:xfrm>
          <a:prstGeom prst="rect">
            <a:avLst/>
          </a:prstGeom>
        </p:spPr>
      </p:pic>
      <p:pic>
        <p:nvPicPr>
          <p:cNvPr id="14" name="Εικόνα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41" y="6491733"/>
            <a:ext cx="1073490" cy="2390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6426587"/>
            <a:ext cx="157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Sponsors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844" y="99753"/>
            <a:ext cx="1113074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dirty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What is accessibility testing and why we should do it?</a:t>
            </a:r>
            <a:endParaRPr lang="el-G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2" name="Εικόνα 4" descr="Εικόνα που περιέχει άτομο, εσωτερικό, τοίχος, άτομα&#10;&#10;Περιγραφή που δημιουργήθηκε αυτόματα">
            <a:extLst>
              <a:ext uri="{FF2B5EF4-FFF2-40B4-BE49-F238E27FC236}">
                <a16:creationId xmlns:a16="http://schemas.microsoft.com/office/drawing/2014/main" id="{C82E9F2E-33C3-451A-8D0D-4FA727BE46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32881" y="1049920"/>
            <a:ext cx="5733326" cy="429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6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Εικόνα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2822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85" y="6417371"/>
            <a:ext cx="906693" cy="367153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43" y="6440746"/>
            <a:ext cx="919387" cy="306566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42" y="6417371"/>
            <a:ext cx="1183263" cy="340320"/>
          </a:xfrm>
          <a:prstGeom prst="rect">
            <a:avLst/>
          </a:prstGeom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23" y="6417371"/>
            <a:ext cx="1080668" cy="329941"/>
          </a:xfrm>
          <a:prstGeom prst="rect">
            <a:avLst/>
          </a:prstGeom>
        </p:spPr>
      </p:pic>
      <p:pic>
        <p:nvPicPr>
          <p:cNvPr id="12" name="Εικόνα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09" y="6428765"/>
            <a:ext cx="946840" cy="367154"/>
          </a:xfrm>
          <a:prstGeom prst="rect">
            <a:avLst/>
          </a:prstGeom>
        </p:spPr>
      </p:pic>
      <p:pic>
        <p:nvPicPr>
          <p:cNvPr id="13" name="Εικόνα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67" y="6382822"/>
            <a:ext cx="928256" cy="413097"/>
          </a:xfrm>
          <a:prstGeom prst="rect">
            <a:avLst/>
          </a:prstGeom>
        </p:spPr>
      </p:pic>
      <p:pic>
        <p:nvPicPr>
          <p:cNvPr id="14" name="Εικόνα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41" y="6491733"/>
            <a:ext cx="1073490" cy="2390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6426587"/>
            <a:ext cx="157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Sponsors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844" y="99753"/>
            <a:ext cx="1113074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we can do it?</a:t>
            </a:r>
            <a:endParaRPr lang="en-US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749" y="746084"/>
            <a:ext cx="11188931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1. Manually: You can do manual accesibility checks by e.g removing your mouse and try to access your product.</a:t>
            </a:r>
          </a:p>
          <a:p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2. Automated : You can use tools to check your product and give you some recommendations of how you can improve it</a:t>
            </a:r>
          </a:p>
          <a:p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3. Automated in your automated tests : Usage of libraries that can integrated with your existing infrastructure of automated tests.</a:t>
            </a: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r>
              <a:rPr lang="en-US" sz="240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NOTE :Automation is not the silver bullet here , only 20-30% caught by automation.</a:t>
            </a: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Font typeface="Calibri Light" panose="020F0302020204030204"/>
              <a:buAutoNum type="arabicPeriod"/>
            </a:pP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Font typeface="Calibri Light" panose="020F0302020204030204"/>
              <a:buAutoNum type="arabicPeriod"/>
            </a:pP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63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Εικόνα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2822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85" y="6417371"/>
            <a:ext cx="906693" cy="367153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43" y="6440746"/>
            <a:ext cx="919387" cy="306566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42" y="6417371"/>
            <a:ext cx="1183263" cy="340320"/>
          </a:xfrm>
          <a:prstGeom prst="rect">
            <a:avLst/>
          </a:prstGeom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23" y="6417371"/>
            <a:ext cx="1080668" cy="329941"/>
          </a:xfrm>
          <a:prstGeom prst="rect">
            <a:avLst/>
          </a:prstGeom>
        </p:spPr>
      </p:pic>
      <p:pic>
        <p:nvPicPr>
          <p:cNvPr id="12" name="Εικόνα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09" y="6428765"/>
            <a:ext cx="946840" cy="367154"/>
          </a:xfrm>
          <a:prstGeom prst="rect">
            <a:avLst/>
          </a:prstGeom>
        </p:spPr>
      </p:pic>
      <p:pic>
        <p:nvPicPr>
          <p:cNvPr id="13" name="Εικόνα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67" y="6382822"/>
            <a:ext cx="928256" cy="413097"/>
          </a:xfrm>
          <a:prstGeom prst="rect">
            <a:avLst/>
          </a:prstGeom>
        </p:spPr>
      </p:pic>
      <p:pic>
        <p:nvPicPr>
          <p:cNvPr id="14" name="Εικόνα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41" y="6491733"/>
            <a:ext cx="1073490" cy="2390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6426587"/>
            <a:ext cx="157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Sponsors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844" y="99753"/>
            <a:ext cx="1113074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ln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accessibility is measured?</a:t>
            </a:r>
            <a:endParaRPr lang="en-US" sz="3600">
              <a:ln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749" y="746084"/>
            <a:ext cx="11188931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Accessibility of the web can be measured with the help of web accessibility standards created by the W3C known as Web Content Accessibility Guidelines (WCAG 2.0, WCAG 2.1)</a:t>
            </a:r>
          </a:p>
          <a:p>
            <a:pPr marL="342900" indent="-342900">
              <a:buFont typeface="Calibri Light" panose="020F0302020204030204"/>
              <a:buAutoNum type="arabicPeriod"/>
            </a:pPr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There are different levels of conformance </a:t>
            </a:r>
            <a:endParaRPr lang="en-US" sz="240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Level A (25 criteria)</a:t>
            </a:r>
          </a:p>
          <a:p>
            <a:pPr marL="342900" indent="-342900">
              <a:buFontTx/>
              <a:buAutoNum type="arabicPeriod"/>
            </a:pPr>
            <a:r>
              <a:rPr lang="en-US" sz="240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Level AA (38 criteria) </a:t>
            </a:r>
            <a:endParaRPr lang="en-US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Level AAA(61 criteria)</a:t>
            </a: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58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Εικόνα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2822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85" y="6417371"/>
            <a:ext cx="906693" cy="367153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43" y="6440746"/>
            <a:ext cx="919387" cy="306566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42" y="6417371"/>
            <a:ext cx="1183263" cy="340320"/>
          </a:xfrm>
          <a:prstGeom prst="rect">
            <a:avLst/>
          </a:prstGeom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23" y="6417371"/>
            <a:ext cx="1080668" cy="329941"/>
          </a:xfrm>
          <a:prstGeom prst="rect">
            <a:avLst/>
          </a:prstGeom>
        </p:spPr>
      </p:pic>
      <p:pic>
        <p:nvPicPr>
          <p:cNvPr id="12" name="Εικόνα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09" y="6428765"/>
            <a:ext cx="946840" cy="367154"/>
          </a:xfrm>
          <a:prstGeom prst="rect">
            <a:avLst/>
          </a:prstGeom>
        </p:spPr>
      </p:pic>
      <p:pic>
        <p:nvPicPr>
          <p:cNvPr id="13" name="Εικόνα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67" y="6382822"/>
            <a:ext cx="928256" cy="413097"/>
          </a:xfrm>
          <a:prstGeom prst="rect">
            <a:avLst/>
          </a:prstGeom>
        </p:spPr>
      </p:pic>
      <p:pic>
        <p:nvPicPr>
          <p:cNvPr id="14" name="Εικόνα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41" y="6491733"/>
            <a:ext cx="1073490" cy="2390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6426587"/>
            <a:ext cx="157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Sponsors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844" y="99753"/>
            <a:ext cx="1113074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dirty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How I can start?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749" y="746084"/>
            <a:ext cx="11188931" cy="71096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Page tittle</a:t>
            </a:r>
            <a:endParaRPr lang="el-GR" dirty="0">
              <a:solidFill>
                <a:schemeClr val="bg1"/>
              </a:solidFill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Image text alternatives aka "alt text" </a:t>
            </a:r>
          </a:p>
          <a:p>
            <a:pPr marL="457200" indent="-457200">
              <a:buAutoNum type="arabicPeriod"/>
            </a:pPr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Keyboard access with tab order </a:t>
            </a: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Contrast ratio of colors </a:t>
            </a: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40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ARIA labels on elements "</a:t>
            </a:r>
            <a:r>
              <a:rPr lang="en-US" sz="240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Accessible Rich Internet Applications"</a:t>
            </a:r>
          </a:p>
          <a:p>
            <a:pPr marL="457200" indent="-457200">
              <a:buFontTx/>
              <a:buAutoNum type="arabicPeriod"/>
            </a:pPr>
            <a:r>
              <a:rPr lang="en-US" sz="240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Use semantic tags like nav, aside, main, section, fieldset, header, footer etc. instead of just using div and span’s.</a:t>
            </a: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457200" indent="-457200">
              <a:buFontTx/>
              <a:buAutoNum type="arabicPeriod"/>
            </a:pPr>
            <a:r>
              <a:rPr lang="en-US" sz="240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Use the correct order for headings (h1-h6)</a:t>
            </a:r>
            <a:endParaRPr lang="en-US" sz="240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Use button’s for clickables. If a non-interactive element is used for the click event, make sure to add key events for keyboard accessibility.</a:t>
            </a: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Associate label with the form control.</a:t>
            </a: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Add captions for video and audio.</a:t>
            </a:r>
            <a:r>
              <a:rPr lang="en-US" sz="2400" dirty="0">
                <a:ln w="3175">
                  <a:solidFill>
                    <a:prstClr val="black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Font typeface="Calibri Light" panose="020F0302020204030204"/>
              <a:buAutoNum type="arabicPeriod"/>
            </a:pP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41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Εικόνα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2822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85" y="6417371"/>
            <a:ext cx="906693" cy="367153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43" y="6440746"/>
            <a:ext cx="919387" cy="306566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42" y="6417371"/>
            <a:ext cx="1183263" cy="340320"/>
          </a:xfrm>
          <a:prstGeom prst="rect">
            <a:avLst/>
          </a:prstGeom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23" y="6417371"/>
            <a:ext cx="1080668" cy="329941"/>
          </a:xfrm>
          <a:prstGeom prst="rect">
            <a:avLst/>
          </a:prstGeom>
        </p:spPr>
      </p:pic>
      <p:pic>
        <p:nvPicPr>
          <p:cNvPr id="12" name="Εικόνα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09" y="6428765"/>
            <a:ext cx="946840" cy="367154"/>
          </a:xfrm>
          <a:prstGeom prst="rect">
            <a:avLst/>
          </a:prstGeom>
        </p:spPr>
      </p:pic>
      <p:pic>
        <p:nvPicPr>
          <p:cNvPr id="13" name="Εικόνα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67" y="6382822"/>
            <a:ext cx="928256" cy="413097"/>
          </a:xfrm>
          <a:prstGeom prst="rect">
            <a:avLst/>
          </a:prstGeom>
        </p:spPr>
      </p:pic>
      <p:pic>
        <p:nvPicPr>
          <p:cNvPr id="14" name="Εικόνα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41" y="6491733"/>
            <a:ext cx="1073490" cy="2390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6426587"/>
            <a:ext cx="157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Sponsors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844" y="99753"/>
            <a:ext cx="1113074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ln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How we can start?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03" y="616688"/>
            <a:ext cx="11117046" cy="69312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Good practices :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1. Describe the images as specifically as possible</a:t>
            </a:r>
          </a:p>
          <a:p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2. Keep it short</a:t>
            </a:r>
          </a:p>
          <a:p>
            <a:r>
              <a:rPr lang="en-US" sz="2400" dirty="0">
                <a:ln w="3175"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3. Don't include "image of" , "picture of"</a:t>
            </a:r>
          </a:p>
          <a:p>
            <a:endParaRPr lang="en-US" sz="28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342900" indent="-342900">
              <a:buFont typeface="Calibri Light" panose="020F0302020204030204"/>
              <a:buAutoNum type="arabicPeriod"/>
            </a:pPr>
            <a:endParaRPr lang="en-US" sz="2400" dirty="0">
              <a:ln w="3175">
                <a:solidFill>
                  <a:prstClr val="black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  <p:pic>
        <p:nvPicPr>
          <p:cNvPr id="2" name="Εικόνα 4">
            <a:extLst>
              <a:ext uri="{FF2B5EF4-FFF2-40B4-BE49-F238E27FC236}">
                <a16:creationId xmlns:a16="http://schemas.microsoft.com/office/drawing/2014/main" id="{A950B2E7-262F-4338-94F7-20D8758E91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6438" y="750283"/>
            <a:ext cx="7847162" cy="39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3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Εικόνα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2822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85" y="6417371"/>
            <a:ext cx="906693" cy="367153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43" y="6440746"/>
            <a:ext cx="919387" cy="306566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42" y="6417371"/>
            <a:ext cx="1183263" cy="340320"/>
          </a:xfrm>
          <a:prstGeom prst="rect">
            <a:avLst/>
          </a:prstGeom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23" y="6417371"/>
            <a:ext cx="1080668" cy="329941"/>
          </a:xfrm>
          <a:prstGeom prst="rect">
            <a:avLst/>
          </a:prstGeom>
        </p:spPr>
      </p:pic>
      <p:pic>
        <p:nvPicPr>
          <p:cNvPr id="12" name="Εικόνα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09" y="6428765"/>
            <a:ext cx="946840" cy="367154"/>
          </a:xfrm>
          <a:prstGeom prst="rect">
            <a:avLst/>
          </a:prstGeom>
        </p:spPr>
      </p:pic>
      <p:pic>
        <p:nvPicPr>
          <p:cNvPr id="13" name="Εικόνα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67" y="6382822"/>
            <a:ext cx="928256" cy="413097"/>
          </a:xfrm>
          <a:prstGeom prst="rect">
            <a:avLst/>
          </a:prstGeom>
        </p:spPr>
      </p:pic>
      <p:pic>
        <p:nvPicPr>
          <p:cNvPr id="14" name="Εικόνα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41" y="6491733"/>
            <a:ext cx="1073490" cy="2390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6426587"/>
            <a:ext cx="157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Sponsors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844" y="99753"/>
            <a:ext cx="1113074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ln>
                  <a:solidFill>
                    <a:prstClr val="black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How we can start?</a:t>
            </a:r>
          </a:p>
        </p:txBody>
      </p:sp>
      <p:pic>
        <p:nvPicPr>
          <p:cNvPr id="5" name="Εικόνα 5">
            <a:extLst>
              <a:ext uri="{FF2B5EF4-FFF2-40B4-BE49-F238E27FC236}">
                <a16:creationId xmlns:a16="http://schemas.microsoft.com/office/drawing/2014/main" id="{4D4D9487-1D78-4E11-A9EC-5A7E01EA4C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6136" y="892803"/>
            <a:ext cx="4137803" cy="1564319"/>
          </a:xfrm>
          <a:prstGeom prst="rect">
            <a:avLst/>
          </a:prstGeom>
        </p:spPr>
      </p:pic>
      <p:pic>
        <p:nvPicPr>
          <p:cNvPr id="6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C5C37508-97DC-4E15-BA1C-C523D2FB44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4205" y="3584556"/>
            <a:ext cx="4009032" cy="1759228"/>
          </a:xfrm>
          <a:prstGeom prst="rect">
            <a:avLst/>
          </a:prstGeom>
        </p:spPr>
      </p:pic>
      <p:pic>
        <p:nvPicPr>
          <p:cNvPr id="2" name="Εικόνα 3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7E03729A-627D-46FD-97CD-3FEA9F2508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3986" y="2913160"/>
            <a:ext cx="5575538" cy="33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7756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291</Words>
  <Application>Microsoft Office PowerPoint</Application>
  <PresentationFormat>Ευρεία οθόνη</PresentationFormat>
  <Paragraphs>36</Paragraphs>
  <Slides>13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4" baseType="lpstr">
      <vt:lpstr>Θέμα του Office</vt:lpstr>
      <vt:lpstr>Accessibility Testing , Tools - Automation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Testing , Tools - Automation</dc:title>
  <dc:creator>Home</dc:creator>
  <cp:lastModifiedBy>Home</cp:lastModifiedBy>
  <cp:revision>479</cp:revision>
  <dcterms:created xsi:type="dcterms:W3CDTF">2021-02-28T11:39:38Z</dcterms:created>
  <dcterms:modified xsi:type="dcterms:W3CDTF">2021-03-21T22:09:11Z</dcterms:modified>
</cp:coreProperties>
</file>