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5" r:id="rId8"/>
    <p:sldId id="266" r:id="rId9"/>
    <p:sldId id="259" r:id="rId10"/>
    <p:sldId id="267" r:id="rId11"/>
    <p:sldId id="269" r:id="rId12"/>
    <p:sldId id="268" r:id="rId1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5459-B9DF-42FB-A4E4-F887B6D5A5C4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8060-0F2F-4949-8B56-0E9751D7D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57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5459-B9DF-42FB-A4E4-F887B6D5A5C4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8060-0F2F-4949-8B56-0E9751D7D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8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5459-B9DF-42FB-A4E4-F887B6D5A5C4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8060-0F2F-4949-8B56-0E9751D7D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3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5459-B9DF-42FB-A4E4-F887B6D5A5C4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8060-0F2F-4949-8B56-0E9751D7D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67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5459-B9DF-42FB-A4E4-F887B6D5A5C4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8060-0F2F-4949-8B56-0E9751D7D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11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5459-B9DF-42FB-A4E4-F887B6D5A5C4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8060-0F2F-4949-8B56-0E9751D7D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98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5459-B9DF-42FB-A4E4-F887B6D5A5C4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8060-0F2F-4949-8B56-0E9751D7D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11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5459-B9DF-42FB-A4E4-F887B6D5A5C4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8060-0F2F-4949-8B56-0E9751D7D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8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5459-B9DF-42FB-A4E4-F887B6D5A5C4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8060-0F2F-4949-8B56-0E9751D7D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3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5459-B9DF-42FB-A4E4-F887B6D5A5C4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8060-0F2F-4949-8B56-0E9751D7D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7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5459-B9DF-42FB-A4E4-F887B6D5A5C4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8060-0F2F-4949-8B56-0E9751D7D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2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5459-B9DF-42FB-A4E4-F887B6D5A5C4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F8060-0F2F-4949-8B56-0E9751D7D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4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0703" y="140044"/>
                <a:ext cx="8435546" cy="323165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b="1" u="sng" dirty="0"/>
                  <a:t>Work done </a:t>
                </a:r>
                <a:r>
                  <a:rPr lang="en-GB" sz="5400" dirty="0"/>
                  <a:t>= </a:t>
                </a:r>
              </a:p>
              <a:p>
                <a:pPr algn="ctr"/>
                <a:r>
                  <a:rPr lang="en-GB" sz="4800" dirty="0"/>
                  <a:t>force x distance moved in 		direction of force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5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54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3" y="140044"/>
                <a:ext cx="8435546" cy="3231654"/>
              </a:xfrm>
              <a:prstGeom prst="rect">
                <a:avLst/>
              </a:prstGeom>
              <a:blipFill rotWithShape="0">
                <a:blip r:embed="rId2"/>
                <a:stretch>
                  <a:fillRect t="-445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3060" y="3739979"/>
                <a:ext cx="8410832" cy="292772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b="1" u="sng" dirty="0" smtClean="0"/>
                  <a:t>Kinetic energy</a:t>
                </a:r>
                <a:r>
                  <a:rPr lang="en-GB" sz="5400" dirty="0" smtClean="0"/>
                  <a:t>=</a:t>
                </a:r>
              </a:p>
              <a:p>
                <a:pPr algn="ctr"/>
                <a:r>
                  <a:rPr lang="en-GB" sz="5400" dirty="0" smtClean="0"/>
                  <a:t>Half X </a:t>
                </a:r>
                <a:r>
                  <a:rPr lang="en-GB" sz="5400" dirty="0" smtClean="0"/>
                  <a:t>mass x (speed)</a:t>
                </a:r>
                <a:r>
                  <a:rPr lang="en-GB" sz="5400" baseline="30000" dirty="0" smtClean="0"/>
                  <a:t>2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𝐾𝐸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5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5400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5400" dirty="0" smtClean="0"/>
                  <a:t>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60" y="3739979"/>
                <a:ext cx="8410832" cy="2927725"/>
              </a:xfrm>
              <a:prstGeom prst="rect">
                <a:avLst/>
              </a:prstGeom>
              <a:blipFill>
                <a:blip r:embed="rId3"/>
                <a:stretch>
                  <a:fillRect t="-4908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82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324" y="238898"/>
            <a:ext cx="8410832" cy="24006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   </a:t>
            </a:r>
            <a:r>
              <a:rPr lang="en-GB" sz="5400" b="1" u="sng" dirty="0" smtClean="0"/>
              <a:t>Moment of a force </a:t>
            </a:r>
            <a:r>
              <a:rPr lang="en-GB" sz="5400" dirty="0" smtClean="0"/>
              <a:t>=</a:t>
            </a:r>
          </a:p>
          <a:p>
            <a:pPr algn="ctr"/>
            <a:r>
              <a:rPr lang="en-GB" sz="4800" dirty="0"/>
              <a:t>f</a:t>
            </a:r>
            <a:r>
              <a:rPr lang="en-GB" sz="4800" dirty="0" smtClean="0"/>
              <a:t>orce x distance normal to </a:t>
            </a:r>
          </a:p>
          <a:p>
            <a:pPr algn="ctr"/>
            <a:r>
              <a:rPr lang="en-GB" sz="4800" dirty="0" smtClean="0"/>
              <a:t>the direction of the force</a:t>
            </a:r>
            <a:endParaRPr lang="en-GB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288324" y="313039"/>
            <a:ext cx="1491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smtClean="0"/>
              <a:t>Separates only</a:t>
            </a:r>
            <a:endParaRPr lang="en-GB" sz="20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8324" y="3010930"/>
                <a:ext cx="8410832" cy="360361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b="1" u="sng" dirty="0" smtClean="0"/>
                  <a:t>Pressure </a:t>
                </a:r>
                <a:r>
                  <a:rPr lang="en-GB" sz="5400" dirty="0" smtClean="0"/>
                  <a:t>=</a:t>
                </a:r>
              </a:p>
              <a:p>
                <a:pPr algn="ctr"/>
                <a:r>
                  <a:rPr lang="en-GB" sz="4400" dirty="0" smtClean="0"/>
                  <a:t>Force normal to surface </a:t>
                </a:r>
              </a:p>
              <a:p>
                <a:pPr algn="ctr"/>
                <a:r>
                  <a:rPr lang="en-GB" sz="4400" dirty="0" smtClean="0"/>
                  <a:t>÷ area of that surface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24" y="3010930"/>
                <a:ext cx="8410832" cy="3603615"/>
              </a:xfrm>
              <a:prstGeom prst="rect">
                <a:avLst/>
              </a:prstGeom>
              <a:blipFill rotWithShape="0">
                <a:blip r:embed="rId2"/>
                <a:stretch>
                  <a:fillRect t="-4000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108" y="3175688"/>
            <a:ext cx="1491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smtClean="0"/>
              <a:t>Separates only</a:t>
            </a:r>
            <a:endParaRPr lang="en-GB" sz="2000" b="1" u="sng" dirty="0"/>
          </a:p>
        </p:txBody>
      </p:sp>
    </p:spTree>
    <p:extLst>
      <p:ext uri="{BB962C8B-B14F-4D97-AF65-F5344CB8AC3E}">
        <p14:creationId xmlns:p14="http://schemas.microsoft.com/office/powerpoint/2010/main" val="186708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324" y="238898"/>
            <a:ext cx="8410832" cy="17543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5400" b="1" u="sng" dirty="0" smtClean="0"/>
              <a:t>Force</a:t>
            </a:r>
            <a:r>
              <a:rPr lang="en-GB" sz="5400" dirty="0" smtClean="0"/>
              <a:t>= mass x acceleration</a:t>
            </a:r>
          </a:p>
          <a:p>
            <a:pPr algn="ctr"/>
            <a:r>
              <a:rPr lang="en-GB" sz="5400" i="1" dirty="0" smtClean="0"/>
              <a:t>F= m x a </a:t>
            </a:r>
            <a:endParaRPr lang="en-GB" sz="5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8324" y="3060358"/>
            <a:ext cx="8410832" cy="25853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000" b="1" u="sng" dirty="0" smtClean="0"/>
              <a:t>Weight</a:t>
            </a:r>
            <a:r>
              <a:rPr lang="en-GB" sz="6000" dirty="0" smtClean="0"/>
              <a:t> = </a:t>
            </a:r>
          </a:p>
          <a:p>
            <a:pPr algn="ctr"/>
            <a:r>
              <a:rPr lang="en-GB" sz="4400" dirty="0"/>
              <a:t>m</a:t>
            </a:r>
            <a:r>
              <a:rPr lang="en-GB" sz="4400" dirty="0" smtClean="0"/>
              <a:t>ass x gravitational field strength</a:t>
            </a:r>
          </a:p>
          <a:p>
            <a:pPr algn="ctr"/>
            <a:r>
              <a:rPr lang="en-GB" sz="4400" i="1" dirty="0" smtClean="0"/>
              <a:t>W= m x g</a:t>
            </a:r>
          </a:p>
          <a:p>
            <a:pPr algn="ctr"/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367138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8324" y="238898"/>
                <a:ext cx="8410832" cy="249299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b="1" u="sng" dirty="0" smtClean="0"/>
                  <a:t>Force exerted on a spring</a:t>
                </a:r>
                <a:r>
                  <a:rPr lang="en-GB" sz="5400" dirty="0" smtClean="0"/>
                  <a:t>=</a:t>
                </a:r>
              </a:p>
              <a:p>
                <a:pPr algn="ctr"/>
                <a:r>
                  <a:rPr lang="en-GB" sz="4800" dirty="0"/>
                  <a:t>s</a:t>
                </a:r>
                <a:r>
                  <a:rPr lang="en-GB" sz="4800" dirty="0" smtClean="0"/>
                  <a:t>pring constant x extension</a:t>
                </a:r>
                <a:endParaRPr lang="en-GB" sz="4800" dirty="0"/>
              </a:p>
              <a:p>
                <a:pPr algn="ctr"/>
                <a14:m>
                  <m:oMath xmlns:m="http://schemas.openxmlformats.org/officeDocument/2006/math"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5400" dirty="0" smtClean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24" y="238898"/>
                <a:ext cx="8410832" cy="2492990"/>
              </a:xfrm>
              <a:prstGeom prst="rect">
                <a:avLst/>
              </a:prstGeom>
              <a:blipFill rotWithShape="0">
                <a:blip r:embed="rId2"/>
                <a:stretch>
                  <a:fillRect t="-574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8324" y="3060358"/>
                <a:ext cx="8410832" cy="264328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000" b="1" u="sng" dirty="0" smtClean="0"/>
                  <a:t>Momentum</a:t>
                </a:r>
                <a:r>
                  <a:rPr lang="en-GB" sz="6000" dirty="0" smtClean="0"/>
                  <a:t> = </a:t>
                </a:r>
              </a:p>
              <a:p>
                <a:pPr algn="ctr"/>
                <a:r>
                  <a:rPr lang="en-GB" sz="4400" dirty="0"/>
                  <a:t>m</a:t>
                </a:r>
                <a:r>
                  <a:rPr lang="en-GB" sz="4400" dirty="0" smtClean="0"/>
                  <a:t>ass x velocity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4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4400" i="1" dirty="0" smtClean="0"/>
                  <a:t>m x v</a:t>
                </a:r>
                <a:endParaRPr lang="en-GB" sz="4400" i="1" dirty="0" smtClean="0"/>
              </a:p>
              <a:p>
                <a:pPr algn="ctr"/>
                <a:endParaRPr lang="en-GB" sz="14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24" y="3060358"/>
                <a:ext cx="8410832" cy="2643288"/>
              </a:xfrm>
              <a:prstGeom prst="rect">
                <a:avLst/>
              </a:prstGeom>
              <a:blipFill>
                <a:blip r:embed="rId3"/>
                <a:stretch>
                  <a:fillRect t="-5869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6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8324" y="238898"/>
                <a:ext cx="8410832" cy="393954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b="1" u="sng" dirty="0" smtClean="0"/>
                  <a:t>Change in gravitational potential energy</a:t>
                </a:r>
                <a:r>
                  <a:rPr lang="en-GB" sz="5400" dirty="0" smtClean="0"/>
                  <a:t>= </a:t>
                </a:r>
              </a:p>
              <a:p>
                <a:pPr algn="ctr"/>
                <a:r>
                  <a:rPr lang="en-GB" sz="4400" dirty="0" smtClean="0"/>
                  <a:t>mass x gravitational field strength </a:t>
                </a:r>
              </a:p>
              <a:p>
                <a:pPr algn="ctr"/>
                <a:r>
                  <a:rPr lang="en-GB" sz="4400" dirty="0" smtClean="0"/>
                  <a:t>x change in vertical height</a:t>
                </a:r>
                <a:endParaRPr lang="en-GB" sz="4400" dirty="0"/>
              </a:p>
              <a:p>
                <a:pPr algn="ctr"/>
                <a14:m>
                  <m:oMath xmlns:m="http://schemas.openxmlformats.org/officeDocument/2006/math">
                    <m:r>
                      <a:rPr lang="en-GB" sz="5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sz="5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𝐺𝑃𝐸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 × ∆</m:t>
                    </m:r>
                    <m:r>
                      <a:rPr lang="en-GB" sz="5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5400" dirty="0" smtClean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24" y="238898"/>
                <a:ext cx="8410832" cy="3939540"/>
              </a:xfrm>
              <a:prstGeom prst="rect">
                <a:avLst/>
              </a:prstGeom>
              <a:blipFill rotWithShape="0">
                <a:blip r:embed="rId2"/>
                <a:stretch>
                  <a:fillRect t="-3664" r="-43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25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0702" y="234779"/>
                <a:ext cx="8410832" cy="22138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1" u="sng" dirty="0" smtClean="0"/>
                  <a:t>Power</a:t>
                </a:r>
                <a:r>
                  <a:rPr lang="en-GB" sz="4800" b="1" dirty="0" smtClean="0"/>
                  <a:t> </a:t>
                </a:r>
                <a:r>
                  <a:rPr lang="en-GB" sz="4800" dirty="0" smtClean="0"/>
                  <a:t>= work done ÷ time taken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4800" b="0" i="1" baseline="3000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4800" baseline="30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2" y="234779"/>
                <a:ext cx="8410832" cy="2213876"/>
              </a:xfrm>
              <a:prstGeom prst="rect">
                <a:avLst/>
              </a:prstGeom>
              <a:blipFill rotWithShape="0">
                <a:blip r:embed="rId2"/>
                <a:stretch>
                  <a:fillRect l="-2160" t="-4839" r="-187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0702" y="3426942"/>
                <a:ext cx="8410832" cy="200606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b="1" u="sng" dirty="0" smtClean="0"/>
                  <a:t>Efficiency </a:t>
                </a:r>
                <a:r>
                  <a:rPr lang="en-GB" sz="5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sz="4400" b="0" i="0" smtClean="0">
                            <a:latin typeface="Cambria Math" panose="02040503050406030204" pitchFamily="18" charset="0"/>
                          </a:rPr>
                          <m:t>useful</m:t>
                        </m:r>
                        <m:r>
                          <a:rPr lang="en-GB" sz="4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4400" b="0" i="0" smtClean="0">
                            <a:latin typeface="Cambria Math" panose="02040503050406030204" pitchFamily="18" charset="0"/>
                          </a:rPr>
                          <m:t>energy</m:t>
                        </m:r>
                        <m:r>
                          <a:rPr lang="en-GB" sz="4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4400" b="0" i="0" smtClean="0">
                            <a:latin typeface="Cambria Math" panose="02040503050406030204" pitchFamily="18" charset="0"/>
                          </a:rPr>
                          <m:t>transferred</m:t>
                        </m:r>
                        <m:r>
                          <a:rPr lang="en-GB" sz="4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4400" b="0" i="0" smtClean="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4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4400" b="0" i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GB" sz="4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4400" b="0" i="0" smtClean="0">
                            <a:latin typeface="Cambria Math" panose="02040503050406030204" pitchFamily="18" charset="0"/>
                          </a:rPr>
                          <m:t>device</m:t>
                        </m:r>
                        <m:r>
                          <a:rPr lang="en-GB" sz="4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4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sz="4400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GB" sz="4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4400" b="0" i="0" smtClean="0">
                            <a:latin typeface="Cambria Math" panose="02040503050406030204" pitchFamily="18" charset="0"/>
                          </a:rPr>
                          <m:t>energy</m:t>
                        </m:r>
                        <m:r>
                          <a:rPr lang="en-GB" sz="4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4400" b="0" i="0" smtClean="0">
                            <a:latin typeface="Cambria Math" panose="02040503050406030204" pitchFamily="18" charset="0"/>
                          </a:rPr>
                          <m:t>supplied</m:t>
                        </m:r>
                        <m:r>
                          <a:rPr lang="en-GB" sz="4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4400" b="0" i="0" smtClean="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GB" sz="4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4400" b="0" i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GB" sz="4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4400" b="0" i="0" smtClean="0">
                            <a:latin typeface="Cambria Math" panose="02040503050406030204" pitchFamily="18" charset="0"/>
                          </a:rPr>
                          <m:t>device</m:t>
                        </m:r>
                        <m:r>
                          <a:rPr lang="en-GB" sz="4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sz="5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2" y="3426942"/>
                <a:ext cx="8410832" cy="2006062"/>
              </a:xfrm>
              <a:prstGeom prst="rect">
                <a:avLst/>
              </a:prstGeom>
              <a:blipFill rotWithShape="0">
                <a:blip r:embed="rId3"/>
                <a:stretch>
                  <a:fillRect t="-7101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21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4843" y="350110"/>
                <a:ext cx="8410832" cy="302198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000" b="1" u="sng" dirty="0" smtClean="0"/>
                  <a:t>Power</a:t>
                </a:r>
                <a:r>
                  <a:rPr lang="en-GB" sz="6000" b="1" dirty="0" smtClean="0"/>
                  <a:t> </a:t>
                </a:r>
                <a:r>
                  <a:rPr lang="en-GB" sz="6000" dirty="0" smtClean="0"/>
                  <a:t>= </a:t>
                </a:r>
              </a:p>
              <a:p>
                <a:pPr algn="ctr"/>
                <a:r>
                  <a:rPr lang="en-GB" sz="4800" dirty="0"/>
                  <a:t>e</a:t>
                </a:r>
                <a:r>
                  <a:rPr lang="en-GB" sz="4800" dirty="0" smtClean="0"/>
                  <a:t>nergy transferred ÷ time taken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sz="48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3" y="350110"/>
                <a:ext cx="8410832" cy="3021981"/>
              </a:xfrm>
              <a:prstGeom prst="rect">
                <a:avLst/>
              </a:prstGeom>
              <a:blipFill rotWithShape="0">
                <a:blip r:embed="rId2"/>
                <a:stretch>
                  <a:fillRect l="-720" t="-5149" r="-43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44843" y="4024185"/>
                <a:ext cx="8410832" cy="234654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b="1" u="sng" dirty="0" smtClean="0"/>
                  <a:t>Density </a:t>
                </a:r>
                <a:r>
                  <a:rPr lang="en-GB" sz="5400" dirty="0" smtClean="0"/>
                  <a:t>= mass ÷ volume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GB" sz="5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sz="5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GB" sz="54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3" y="4024185"/>
                <a:ext cx="8410832" cy="2346540"/>
              </a:xfrm>
              <a:prstGeom prst="rect">
                <a:avLst/>
              </a:prstGeom>
              <a:blipFill>
                <a:blip r:embed="rId3"/>
                <a:stretch>
                  <a:fillRect t="-6091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4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324" y="238898"/>
            <a:ext cx="8410832" cy="19389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000" b="1" u="sng" dirty="0" smtClean="0"/>
              <a:t>Distance travelled</a:t>
            </a:r>
            <a:r>
              <a:rPr lang="en-GB" sz="6000" dirty="0" smtClean="0"/>
              <a:t>= average speed x time</a:t>
            </a:r>
            <a:endParaRPr lang="en-GB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8324" y="3060358"/>
                <a:ext cx="8410832" cy="25302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0" b="1" u="sng" dirty="0" smtClean="0"/>
                  <a:t>Acceleration</a:t>
                </a:r>
                <a:r>
                  <a:rPr lang="en-GB" sz="6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change</m:t>
                        </m:r>
                        <m:r>
                          <a:rPr lang="en-GB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GB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velocity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a:rPr lang="en-GB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taken</m:t>
                        </m:r>
                      </m:den>
                    </m:f>
                  </m:oMath>
                </a14:m>
                <a:endParaRPr lang="en-GB" sz="6000" dirty="0" smtClean="0"/>
              </a:p>
              <a:p>
                <a:pPr algn="ctr"/>
                <a:endParaRPr lang="en-GB" sz="2000" dirty="0" smtClean="0"/>
              </a:p>
              <a:p>
                <a:pPr algn="ctr"/>
                <a:r>
                  <a:rPr lang="en-GB" sz="4400" i="1" dirty="0" smtClean="0"/>
                  <a:t>a</a:t>
                </a:r>
                <a14:m>
                  <m:oMath xmlns:m="http://schemas.openxmlformats.org/officeDocument/2006/math">
                    <m:r>
                      <a:rPr lang="en-GB" sz="4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4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4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4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GB" sz="6000" i="1" dirty="0" smtClean="0"/>
              </a:p>
              <a:p>
                <a:pPr algn="ctr"/>
                <a:endParaRPr lang="en-GB" sz="1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24" y="3060358"/>
                <a:ext cx="8410832" cy="2530244"/>
              </a:xfrm>
              <a:prstGeom prst="rect">
                <a:avLst/>
              </a:prstGeom>
              <a:blipFill rotWithShape="0">
                <a:blip r:embed="rId2"/>
                <a:stretch>
                  <a:fillRect l="-4032" t="-778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44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8324" y="238898"/>
                <a:ext cx="8410832" cy="258532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b="1" u="sng" dirty="0" smtClean="0"/>
                  <a:t>Wave speed </a:t>
                </a:r>
                <a:r>
                  <a:rPr lang="en-GB" sz="5400" dirty="0" smtClean="0"/>
                  <a:t>=</a:t>
                </a:r>
                <a:r>
                  <a:rPr lang="en-GB" sz="5400" dirty="0"/>
                  <a:t> </a:t>
                </a:r>
                <a:endParaRPr lang="en-GB" sz="5400" dirty="0" smtClean="0"/>
              </a:p>
              <a:p>
                <a:pPr algn="ctr"/>
                <a:r>
                  <a:rPr lang="en-GB" sz="5400" dirty="0" smtClean="0"/>
                  <a:t>frequency x wavelength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sz="54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24" y="238898"/>
                <a:ext cx="8410832" cy="2585323"/>
              </a:xfrm>
              <a:prstGeom prst="rect">
                <a:avLst/>
              </a:prstGeom>
              <a:blipFill rotWithShape="0">
                <a:blip r:embed="rId2"/>
                <a:stretch>
                  <a:fillRect t="-554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8324" y="3554628"/>
                <a:ext cx="8410832" cy="234654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b="1" u="sng" dirty="0" smtClean="0"/>
                  <a:t>Wave speed </a:t>
                </a:r>
                <a:r>
                  <a:rPr lang="en-GB" sz="5400" dirty="0" smtClean="0"/>
                  <a:t>=distance ÷ time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5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5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sz="5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24" y="3554628"/>
                <a:ext cx="8410832" cy="2346540"/>
              </a:xfrm>
              <a:prstGeom prst="rect">
                <a:avLst/>
              </a:prstGeom>
              <a:blipFill rotWithShape="0">
                <a:blip r:embed="rId3"/>
                <a:stretch>
                  <a:fillRect l="-3384" t="-6091" r="-3240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96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8324" y="238898"/>
                <a:ext cx="8410832" cy="243143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b="1" u="sng" dirty="0" smtClean="0"/>
                  <a:t>Energy transferred </a:t>
                </a:r>
                <a:r>
                  <a:rPr lang="en-GB" sz="5400" dirty="0" smtClean="0"/>
                  <a:t>=</a:t>
                </a:r>
              </a:p>
              <a:p>
                <a:pPr algn="ctr"/>
                <a:r>
                  <a:rPr lang="en-GB" sz="4400" dirty="0"/>
                  <a:t>c</a:t>
                </a:r>
                <a:r>
                  <a:rPr lang="en-GB" sz="4400" dirty="0" smtClean="0"/>
                  <a:t>harge moved x potential difference</a:t>
                </a:r>
                <a:endParaRPr lang="en-GB" sz="4400" dirty="0"/>
              </a:p>
              <a:p>
                <a:pPr algn="ctr"/>
                <a14:m>
                  <m:oMath xmlns:m="http://schemas.openxmlformats.org/officeDocument/2006/math"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5400" dirty="0" smtClean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24" y="238898"/>
                <a:ext cx="8410832" cy="2431435"/>
              </a:xfrm>
              <a:prstGeom prst="rect">
                <a:avLst/>
              </a:prstGeom>
              <a:blipFill rotWithShape="0">
                <a:blip r:embed="rId2"/>
                <a:stretch>
                  <a:fillRect l="-2376" t="-5882" r="-223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8324" y="3612293"/>
                <a:ext cx="8410832" cy="175432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000" b="1" u="sng" dirty="0" smtClean="0"/>
                  <a:t>Charge</a:t>
                </a:r>
                <a:r>
                  <a:rPr lang="en-GB" sz="6000" b="1" dirty="0" smtClean="0"/>
                  <a:t> </a:t>
                </a:r>
                <a:r>
                  <a:rPr lang="en-GB" sz="6000" dirty="0" smtClean="0"/>
                  <a:t>= current x time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4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24" y="3612293"/>
                <a:ext cx="8410832" cy="1754326"/>
              </a:xfrm>
              <a:prstGeom prst="rect">
                <a:avLst/>
              </a:prstGeom>
              <a:blipFill rotWithShape="0">
                <a:blip r:embed="rId3"/>
                <a:stretch>
                  <a:fillRect t="-912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13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8324" y="238898"/>
                <a:ext cx="8410832" cy="249299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b="1" u="sng" dirty="0" smtClean="0"/>
                  <a:t>Electrical power</a:t>
                </a:r>
                <a:r>
                  <a:rPr lang="en-GB" sz="5400" dirty="0" smtClean="0"/>
                  <a:t>=</a:t>
                </a:r>
              </a:p>
              <a:p>
                <a:pPr algn="ctr"/>
                <a:r>
                  <a:rPr lang="en-GB" sz="4800" dirty="0"/>
                  <a:t>c</a:t>
                </a:r>
                <a:r>
                  <a:rPr lang="en-GB" sz="4800" dirty="0" smtClean="0"/>
                  <a:t>urrent x potential difference</a:t>
                </a:r>
                <a:endParaRPr lang="en-GB" sz="4800" dirty="0"/>
              </a:p>
              <a:p>
                <a:pPr algn="ctr"/>
                <a14:m>
                  <m:oMath xmlns:m="http://schemas.openxmlformats.org/officeDocument/2006/math"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5400" dirty="0" smtClean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24" y="238898"/>
                <a:ext cx="8410832" cy="2492990"/>
              </a:xfrm>
              <a:prstGeom prst="rect">
                <a:avLst/>
              </a:prstGeom>
              <a:blipFill rotWithShape="0">
                <a:blip r:embed="rId2"/>
                <a:stretch>
                  <a:fillRect t="-574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8324" y="3612293"/>
                <a:ext cx="8410832" cy="243143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000" b="1" u="sng" dirty="0" smtClean="0"/>
                  <a:t>Electrical power</a:t>
                </a:r>
                <a:r>
                  <a:rPr lang="en-GB" sz="6000" b="1" dirty="0" smtClean="0"/>
                  <a:t> </a:t>
                </a:r>
                <a:r>
                  <a:rPr lang="en-GB" sz="6000" dirty="0" smtClean="0"/>
                  <a:t>= </a:t>
                </a:r>
              </a:p>
              <a:p>
                <a:pPr algn="ctr"/>
                <a:r>
                  <a:rPr lang="en-GB" sz="4800" dirty="0" smtClean="0"/>
                  <a:t>current squared x resistance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4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4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24" y="3612293"/>
                <a:ext cx="8410832" cy="2431435"/>
              </a:xfrm>
              <a:prstGeom prst="rect">
                <a:avLst/>
              </a:prstGeom>
              <a:blipFill rotWithShape="0">
                <a:blip r:embed="rId3"/>
                <a:stretch>
                  <a:fillRect t="-6634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4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8324" y="238898"/>
                <a:ext cx="8410832" cy="249299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b="1" u="sng" dirty="0" smtClean="0"/>
                  <a:t>Potential Difference</a:t>
                </a:r>
                <a:r>
                  <a:rPr lang="en-GB" sz="5400" dirty="0" smtClean="0"/>
                  <a:t>=</a:t>
                </a:r>
              </a:p>
              <a:p>
                <a:pPr algn="ctr"/>
                <a:r>
                  <a:rPr lang="en-GB" sz="4800" dirty="0"/>
                  <a:t>c</a:t>
                </a:r>
                <a:r>
                  <a:rPr lang="en-GB" sz="4800" dirty="0" smtClean="0"/>
                  <a:t>urrent x resistance</a:t>
                </a:r>
                <a:endParaRPr lang="en-GB" sz="4800" dirty="0"/>
              </a:p>
              <a:p>
                <a:pPr algn="ctr"/>
                <a14:m>
                  <m:oMath xmlns:m="http://schemas.openxmlformats.org/officeDocument/2006/math"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5400" dirty="0" smtClean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24" y="238898"/>
                <a:ext cx="8410832" cy="2492990"/>
              </a:xfrm>
              <a:prstGeom prst="rect">
                <a:avLst/>
              </a:prstGeom>
              <a:blipFill rotWithShape="0">
                <a:blip r:embed="rId2"/>
                <a:stretch>
                  <a:fillRect t="-574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15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246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 Thomas More RC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Craigen</dc:creator>
  <cp:lastModifiedBy>Jonathan Powell</cp:lastModifiedBy>
  <cp:revision>8</cp:revision>
  <cp:lastPrinted>2016-06-13T09:22:39Z</cp:lastPrinted>
  <dcterms:created xsi:type="dcterms:W3CDTF">2016-06-10T13:51:47Z</dcterms:created>
  <dcterms:modified xsi:type="dcterms:W3CDTF">2019-06-25T12:38:07Z</dcterms:modified>
</cp:coreProperties>
</file>