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4" r:id="rId2"/>
    <p:sldMasterId id="2147483674" r:id="rId3"/>
    <p:sldMasterId id="2147486561" r:id="rId4"/>
  </p:sldMasterIdLst>
  <p:notesMasterIdLst>
    <p:notesMasterId r:id="rId17"/>
  </p:notesMasterIdLst>
  <p:handoutMasterIdLst>
    <p:handoutMasterId r:id="rId18"/>
  </p:handoutMasterIdLst>
  <p:sldIdLst>
    <p:sldId id="1034" r:id="rId5"/>
    <p:sldId id="1041" r:id="rId6"/>
    <p:sldId id="1044" r:id="rId7"/>
    <p:sldId id="1045" r:id="rId8"/>
    <p:sldId id="1046" r:id="rId9"/>
    <p:sldId id="1047" r:id="rId10"/>
    <p:sldId id="1055" r:id="rId11"/>
    <p:sldId id="1054" r:id="rId12"/>
    <p:sldId id="1042" r:id="rId13"/>
    <p:sldId id="1048" r:id="rId14"/>
    <p:sldId id="1049" r:id="rId15"/>
    <p:sldId id="1056" r:id="rId16"/>
  </p:sldIdLst>
  <p:sldSz cx="9144000" cy="6858000" type="screen4x3"/>
  <p:notesSz cx="67818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Castellar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B531"/>
    <a:srgbClr val="74B230"/>
    <a:srgbClr val="7EC234"/>
    <a:srgbClr val="87CB3D"/>
    <a:srgbClr val="37CBFF"/>
    <a:srgbClr val="000000"/>
    <a:srgbClr val="25C6FF"/>
    <a:srgbClr val="E6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36" y="-11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0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9A4EE68-B168-214E-9815-96508B5D5C1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509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1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1700"/>
            <a:ext cx="54260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1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1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420225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9F42CAE6-6ECD-ED4D-9FFA-956ED0BD9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63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11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12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3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4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5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6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7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8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9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fld id="{4E808D26-D625-DC44-AF23-804490D7D6EF}" type="slidenum">
              <a:rPr lang="en-US" sz="1200" b="0">
                <a:solidFill>
                  <a:srgbClr val="000000"/>
                </a:solidFill>
                <a:latin typeface="Times New Roman" charset="0"/>
                <a:cs typeface="Arial" charset="0"/>
              </a:rPr>
              <a:pPr/>
              <a:t>10</a:t>
            </a:fld>
            <a:endParaRPr lang="en-US" sz="1200" b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59350" cy="3719512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1700"/>
            <a:ext cx="5426075" cy="4462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9B982-4AAC-DD44-BD36-1E2658E8E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E6310-2D30-A14E-8675-EFB165DA8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9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69473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9473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07240-DDD6-DA4E-AAC9-C2AEFE7CB2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B978A-47A6-474D-8E89-B38F198572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FF7D3-C536-AD42-B41A-E9C3EFA54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4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D731E-F474-824D-B039-0C9BDAB27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0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46C6-BB00-5745-B747-A1717012F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8C992-A3E5-4F49-9DAF-FA6819EF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2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13874-7173-2848-A966-EA26D8D7F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5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0EE5-7FEE-274A-AD32-7BF30DAC0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91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9E205-DF6D-F64C-96E0-04644714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8D7D-8316-B647-9524-1DC2C535C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90F1F-3147-1840-B0E8-E0AA2D570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2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6B4A-356B-844F-B0FC-2DEBDA7AC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C076-B3ED-3C49-9BCF-DA776DCBA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FDB56-BDE9-A74A-B274-45E4D142D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8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0211D-8450-AD44-99C5-45DB07FBF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5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72685-3434-2C44-944D-9EAC35126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3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3B5A-9D29-0C4D-98D0-B8C586B75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74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A4316-446D-4041-BBD2-9D655F1749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9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E6131-5E7D-E746-B60C-1555115F2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90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DDE99-91A9-354C-9ADE-60E20365C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9AB2A-15FE-EF41-B48D-3E85DAE3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3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890E-E141-1046-BBD2-DB21F1E10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9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9198-4F49-2B4E-B25B-7FF3D1864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5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213812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3812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6F0C4AF-F752-F24F-90E8-848E0A3AD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4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5070F56-73DB-A741-9568-A1A6E61C2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04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FA05E10-8D36-8E49-8E32-B76B92CCF5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8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6BF012E-3AA7-E349-B729-C4A82BF03B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949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8CA445A-727A-454C-919A-EE5093BFA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17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B7E2F74-12C2-4E46-8C51-0058B8062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9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BC17B28-CA15-594A-ABF2-29A37AED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10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58D7C6E-2EC3-2E46-AEEF-F509DCDF9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5BCCD-910E-D046-980C-A418B1D19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17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5B9D4BF-C615-7B43-959E-71EF287EC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3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5467931-9DD2-1C43-B900-670D1CD49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90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B1B429F-6BE9-DD4F-9BF3-A44FA555B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BE78C-5D8D-6E40-9C19-744AD31FB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5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E9054-FF9C-4744-AC0D-7B243B482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EA7F1-9306-5F41-92A8-9F4C94F5A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33E1C-AD58-E343-A5CA-FF76BB874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008B6-2173-2849-B7A6-741F42BFD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58368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58368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2060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2061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2062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58369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69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69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69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69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A99790E-1D47-CD45-AD0F-4195BBCE3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64" r:id="rId1"/>
    <p:sldLayoutId id="2147488165" r:id="rId2"/>
    <p:sldLayoutId id="2147488166" r:id="rId3"/>
    <p:sldLayoutId id="2147488167" r:id="rId4"/>
    <p:sldLayoutId id="2147488168" r:id="rId5"/>
    <p:sldLayoutId id="2147488169" r:id="rId6"/>
    <p:sldLayoutId id="2147488170" r:id="rId7"/>
    <p:sldLayoutId id="2147488171" r:id="rId8"/>
    <p:sldLayoutId id="2147488172" r:id="rId9"/>
    <p:sldLayoutId id="2147488173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693699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0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1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693702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3084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3085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3086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69370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9370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37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37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37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13814AE-4D1D-7344-8FE7-C82414B6A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74" r:id="rId1"/>
    <p:sldLayoutId id="2147488175" r:id="rId2"/>
    <p:sldLayoutId id="2147488176" r:id="rId3"/>
    <p:sldLayoutId id="2147488177" r:id="rId4"/>
    <p:sldLayoutId id="2147488178" r:id="rId5"/>
    <p:sldLayoutId id="2147488179" r:id="rId6"/>
    <p:sldLayoutId id="2147488180" r:id="rId7"/>
    <p:sldLayoutId id="2147488181" r:id="rId8"/>
    <p:sldLayoutId id="2147488182" r:id="rId9"/>
    <p:sldLayoutId id="2147488183" r:id="rId10"/>
    <p:sldLayoutId id="214748818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8E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815555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6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7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1815558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>
                <a:latin typeface="Castellar" panose="020A0402060406010301" pitchFamily="18" charset="0"/>
                <a:ea typeface="+mn-ea"/>
                <a:cs typeface="+mn-cs"/>
              </a:endParaRPr>
            </a:p>
          </p:txBody>
        </p:sp>
        <p:sp>
          <p:nvSpPr>
            <p:cNvPr id="8204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8205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stellar" panose="020A0402060406010301" pitchFamily="18" charset="0"/>
                </a:defRPr>
              </a:lvl9pPr>
            </a:lstStyle>
            <a:p>
              <a:pPr algn="ctr">
                <a:defRPr/>
              </a:pPr>
              <a:endParaRPr lang="fr-FR" altLang="fr-FR">
                <a:ea typeface="+mn-ea"/>
                <a:cs typeface="+mn-cs"/>
              </a:endParaRPr>
            </a:p>
          </p:txBody>
        </p:sp>
      </p:grpSp>
      <p:sp>
        <p:nvSpPr>
          <p:cNvPr id="181556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556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1556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556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1556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CFD15E0-ECE3-BE44-A133-DE9399C9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85" r:id="rId1"/>
    <p:sldLayoutId id="2147488186" r:id="rId2"/>
    <p:sldLayoutId id="2147488187" r:id="rId3"/>
    <p:sldLayoutId id="2147488188" r:id="rId4"/>
    <p:sldLayoutId id="2147488189" r:id="rId5"/>
    <p:sldLayoutId id="2147488190" r:id="rId6"/>
    <p:sldLayoutId id="2147488191" r:id="rId7"/>
    <p:sldLayoutId id="2147488192" r:id="rId8"/>
    <p:sldLayoutId id="2147488193" r:id="rId9"/>
    <p:sldLayoutId id="2147488194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137091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2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3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37094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 algn="ctr">
                <a:defRPr/>
              </a:pPr>
              <a:endParaRPr lang="en-US" b="0">
                <a:solidFill>
                  <a:srgbClr val="FFFFFF"/>
                </a:solidFill>
                <a:latin typeface="Taffy" panose="03050402030202030204" pitchFamily="66" charset="0"/>
                <a:ea typeface="+mn-ea"/>
                <a:cs typeface="+mn-cs"/>
              </a:endParaRPr>
            </a:p>
          </p:txBody>
        </p:sp>
        <p:sp>
          <p:nvSpPr>
            <p:cNvPr id="21516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1517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  <p:sp>
          <p:nvSpPr>
            <p:cNvPr id="21518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ffy" panose="03050402030202030204" pitchFamily="66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fr-FR" altLang="fr-FR" b="0" smtClean="0">
                <a:solidFill>
                  <a:srgbClr val="FFFFFF"/>
                </a:solidFill>
                <a:ea typeface="+mn-ea"/>
              </a:endParaRPr>
            </a:p>
          </p:txBody>
        </p:sp>
      </p:grpSp>
      <p:sp>
        <p:nvSpPr>
          <p:cNvPr id="213709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3709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3710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71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710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D04FB24-4CBC-FA45-8034-1B4774800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8195" r:id="rId1"/>
    <p:sldLayoutId id="2147488196" r:id="rId2"/>
    <p:sldLayoutId id="2147488197" r:id="rId3"/>
    <p:sldLayoutId id="2147488198" r:id="rId4"/>
    <p:sldLayoutId id="2147488199" r:id="rId5"/>
    <p:sldLayoutId id="2147488200" r:id="rId6"/>
    <p:sldLayoutId id="2147488201" r:id="rId7"/>
    <p:sldLayoutId id="2147488202" r:id="rId8"/>
    <p:sldLayoutId id="2147488203" r:id="rId9"/>
    <p:sldLayoutId id="2147488204" r:id="rId10"/>
    <p:sldLayoutId id="214748820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EWing2Title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7315200" cy="4991213"/>
          </a:xfrm>
          <a:prstGeom prst="rect">
            <a:avLst/>
          </a:prstGeom>
        </p:spPr>
      </p:pic>
      <p:sp>
        <p:nvSpPr>
          <p:cNvPr id="4" name="Text Box 7"/>
          <p:cNvSpPr txBox="1">
            <a:spLocks noGrp="1" noChangeArrowheads="1"/>
          </p:cNvSpPr>
          <p:nvPr>
            <p:ph type="ctrTitle"/>
          </p:nvPr>
        </p:nvSpPr>
        <p:spPr>
          <a:xfrm>
            <a:off x="685800" y="1235838"/>
            <a:ext cx="7772400" cy="1200329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mAEWing1</a:t>
            </a:r>
            <a:b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</a:br>
            <a:r>
              <a:rPr lang="en-US" sz="3600" b="1" dirty="0" smtClean="0">
                <a:effectLst>
                  <a:glow rad="63500">
                    <a:schemeClr val="bg1"/>
                  </a:glow>
                </a:effectLst>
                <a:ea typeface="ＭＳ Ｐゴシック" pitchFamily="-110" charset="-128"/>
                <a:cs typeface="+mj-cs"/>
              </a:rPr>
              <a:t>Steady Fluid Flow CFD Results</a:t>
            </a:r>
            <a:endParaRPr lang="en-US" dirty="0">
              <a:effectLst>
                <a:glow rad="63500">
                  <a:schemeClr val="bg1"/>
                </a:glow>
              </a:effectLst>
              <a:ea typeface="ＭＳ Ｐゴシック" pitchFamily="21" charset="-128"/>
              <a:cs typeface="ＭＳ Ｐゴシック" pitchFamily="21" charset="-128"/>
            </a:endParaRPr>
          </a:p>
        </p:txBody>
      </p:sp>
      <p:sp>
        <p:nvSpPr>
          <p:cNvPr id="50179" name="Subtitle 2"/>
          <p:cNvSpPr txBox="1">
            <a:spLocks/>
          </p:cNvSpPr>
          <p:nvPr/>
        </p:nvSpPr>
        <p:spPr bwMode="auto">
          <a:xfrm>
            <a:off x="533400" y="52388"/>
            <a:ext cx="33528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2000"/>
              </a:spcBef>
              <a:buFont typeface="Arial" charset="0"/>
              <a:buNone/>
            </a:pPr>
            <a:r>
              <a:rPr lang="en-US" sz="2000" dirty="0" smtClean="0">
                <a:solidFill>
                  <a:srgbClr val="676666"/>
                </a:solidFill>
                <a:latin typeface="Calibri" charset="0"/>
              </a:rPr>
              <a:t>April </a:t>
            </a:r>
            <a:r>
              <a:rPr lang="en-US" sz="2000" dirty="0">
                <a:solidFill>
                  <a:srgbClr val="676666"/>
                </a:solidFill>
                <a:latin typeface="Calibri" charset="0"/>
              </a:rPr>
              <a:t>2</a:t>
            </a:r>
            <a:r>
              <a:rPr lang="en-US" sz="2000" dirty="0" smtClean="0">
                <a:solidFill>
                  <a:srgbClr val="676666"/>
                </a:solidFill>
                <a:latin typeface="Calibri" charset="0"/>
              </a:rPr>
              <a:t>, </a:t>
            </a:r>
            <a:r>
              <a:rPr lang="en-US" sz="2000" dirty="0">
                <a:solidFill>
                  <a:srgbClr val="676666"/>
                </a:solidFill>
                <a:latin typeface="Calibri" charset="0"/>
              </a:rPr>
              <a:t>2015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52400" y="2895600"/>
            <a:ext cx="869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</a:rPr>
              <a:t>CMSoft Inc. Updates</a:t>
            </a:r>
          </a:p>
        </p:txBody>
      </p:sp>
      <p:sp>
        <p:nvSpPr>
          <p:cNvPr id="50181" name="Subtitle 2"/>
          <p:cNvSpPr txBox="1">
            <a:spLocks/>
          </p:cNvSpPr>
          <p:nvPr/>
        </p:nvSpPr>
        <p:spPr bwMode="auto">
          <a:xfrm>
            <a:off x="6553200" y="4800600"/>
            <a:ext cx="27098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  <a:cs typeface="ＭＳ Ｐゴシック" charset="0"/>
              </a:defRPr>
            </a:lvl1pPr>
            <a:lvl2pPr marL="742950" indent="-28575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2pPr>
            <a:lvl3pPr marL="11430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3pPr>
            <a:lvl4pPr marL="16002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4pPr>
            <a:lvl5pPr marL="2057400" indent="-228600" defTabSz="457200"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stellar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ts val="2000"/>
              </a:spcBef>
              <a:buFont typeface="Arial" charset="0"/>
              <a:buNone/>
            </a:pPr>
            <a:r>
              <a:rPr lang="en-US" dirty="0" err="1">
                <a:solidFill>
                  <a:srgbClr val="676666"/>
                </a:solidFill>
                <a:latin typeface="Arial" charset="0"/>
              </a:rPr>
              <a:t>Thuan</a:t>
            </a:r>
            <a:r>
              <a:rPr lang="en-US" dirty="0">
                <a:solidFill>
                  <a:srgbClr val="676666"/>
                </a:solidFill>
                <a:latin typeface="Arial" charset="0"/>
              </a:rPr>
              <a:t> </a:t>
            </a:r>
            <a:r>
              <a:rPr lang="en-US" dirty="0" smtClean="0">
                <a:solidFill>
                  <a:srgbClr val="676666"/>
                </a:solidFill>
                <a:latin typeface="Arial" charset="0"/>
              </a:rPr>
              <a:t>Lieu</a:t>
            </a:r>
          </a:p>
          <a:p>
            <a:pPr eaLnBrk="1" hangingPunct="1">
              <a:lnSpc>
                <a:spcPct val="105000"/>
              </a:lnSpc>
              <a:spcBef>
                <a:spcPts val="2000"/>
              </a:spcBef>
              <a:buFont typeface="Arial" charset="0"/>
              <a:buNone/>
            </a:pPr>
            <a:r>
              <a:rPr lang="en-US" dirty="0" smtClean="0">
                <a:solidFill>
                  <a:srgbClr val="676666"/>
                </a:solidFill>
                <a:latin typeface="Arial" charset="0"/>
              </a:rPr>
              <a:t>Alexandre Coderre-Chabot </a:t>
            </a:r>
            <a:r>
              <a:rPr lang="en-US" dirty="0">
                <a:solidFill>
                  <a:srgbClr val="676666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676666"/>
                </a:solidFill>
                <a:latin typeface="Arial" charset="0"/>
              </a:rPr>
            </a:br>
            <a:r>
              <a:rPr lang="en-US" dirty="0">
                <a:solidFill>
                  <a:srgbClr val="676666"/>
                </a:solidFill>
                <a:latin typeface="Arial" charset="0"/>
              </a:rPr>
              <a:t/>
            </a:r>
            <a:br>
              <a:rPr lang="en-US" dirty="0">
                <a:solidFill>
                  <a:srgbClr val="676666"/>
                </a:solidFill>
                <a:latin typeface="Arial" charset="0"/>
              </a:rPr>
            </a:br>
            <a:endParaRPr lang="en-US" dirty="0">
              <a:solidFill>
                <a:srgbClr val="6766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236987" y="153988"/>
            <a:ext cx="8670042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&amp; mAEWing2 Steady Fluid Results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2" descr="C:\Users\Alexandre\Desktop\ComparisonWing1Wing2Image3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8"/>
          <a:stretch/>
        </p:blipFill>
        <p:spPr bwMode="auto">
          <a:xfrm>
            <a:off x="0" y="990600"/>
            <a:ext cx="4850921" cy="3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lexandre\Desktop\ComparisonWing1Wing2Image4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6" r="6252"/>
          <a:stretch/>
        </p:blipFill>
        <p:spPr bwMode="auto">
          <a:xfrm>
            <a:off x="4800600" y="914400"/>
            <a:ext cx="4037162" cy="3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lexandre\Desktop\ComparisonWing1Wing2Image5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8" t="-96" b="3075"/>
          <a:stretch/>
        </p:blipFill>
        <p:spPr bwMode="auto">
          <a:xfrm>
            <a:off x="533400" y="3885778"/>
            <a:ext cx="4346834" cy="29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lexandre\Desktop\ComparisonWing1Wing2Image7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" r="7661"/>
          <a:stretch/>
        </p:blipFill>
        <p:spPr bwMode="auto">
          <a:xfrm>
            <a:off x="4114800" y="3276600"/>
            <a:ext cx="4458418" cy="3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23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514076" y="153988"/>
            <a:ext cx="611585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mAEWing2 Steady Fluid Results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 descr="MAEWing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14400"/>
            <a:ext cx="6400800" cy="435218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57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 Area for Lift &amp; Drag Coefficients:</a:t>
            </a:r>
          </a:p>
          <a:p>
            <a:pPr lvl="1"/>
            <a:r>
              <a:rPr lang="en-US" sz="2000" i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000" i="1" baseline="-25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1,482 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(Span x Wing Chord)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4231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3441089" y="153988"/>
            <a:ext cx="22618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Questions?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Thuan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Lieu</a:t>
            </a:r>
          </a:p>
          <a:p>
            <a:pPr lvl="1"/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tlieu@cmsoftinc.com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Alexandre Coderre-Chabot</a:t>
            </a:r>
          </a:p>
          <a:p>
            <a:pPr lvl="1"/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acoderre@cmsoftinc.com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11629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890781" y="153988"/>
            <a:ext cx="5362443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Full CAD Model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2" descr="C:\Users\Alexandre\Desktop\CADFullModelImage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"/>
          <a:stretch/>
        </p:blipFill>
        <p:spPr bwMode="auto">
          <a:xfrm>
            <a:off x="192029" y="4044351"/>
            <a:ext cx="8475636" cy="243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Alexandre\Desktop\CADFullModelImage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t="16242" r="3369" b="10358"/>
          <a:stretch/>
        </p:blipFill>
        <p:spPr bwMode="auto">
          <a:xfrm>
            <a:off x="1143000" y="1143000"/>
            <a:ext cx="7229683" cy="29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01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902104" y="153988"/>
            <a:ext cx="5339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CFD Procedure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2" descr="C:\Users\Alexandre\Desktop\Process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6079"/>
            <a:ext cx="9144000" cy="345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78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2335311" y="153988"/>
            <a:ext cx="447338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Parameters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Wing Chord: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11.7 in (from the CAD model)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Root Chord:</a:t>
            </a:r>
          </a:p>
          <a:p>
            <a:pPr lvl="1"/>
            <a:r>
              <a:rPr lang="en-US" sz="2000" i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i="1" baseline="-25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root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33.5 in (from the CAD model)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Span: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119 in (from the CAD model)</a:t>
            </a:r>
          </a:p>
          <a:p>
            <a:pPr algn="l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Planform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Area: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1,628 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(from the CAD model)</a:t>
            </a:r>
            <a:endParaRPr lang="en-US" sz="2000" baseline="30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Reference Area for Lift &amp; Drag Coefficients:</a:t>
            </a:r>
          </a:p>
          <a:p>
            <a:pPr lvl="1"/>
            <a:r>
              <a:rPr lang="en-US" sz="2000" i="1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000" i="1" baseline="-25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ref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1,663 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(same value used in David Schmidt’s vortex lattice model)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778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2335311" y="153988"/>
            <a:ext cx="447338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Parameters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Fluid mesh:</a:t>
            </a:r>
          </a:p>
          <a:p>
            <a:pPr lvl="1"/>
            <a:r>
              <a:rPr lang="en-US" sz="2000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2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nviscid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 530,000 nodes</a:t>
            </a:r>
          </a:p>
          <a:p>
            <a:pPr lvl="1"/>
            <a:r>
              <a:rPr lang="en-US" sz="2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iscous: 1.6 million nodes, including 20 prism layers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Sea-Level Conditions: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T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518.67 °R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14.696 lb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∙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-2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l-GR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ρ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1.1463∙10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-7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slug∙ft∙in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-4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  <a:p>
            <a:pPr lvl="1"/>
            <a:r>
              <a:rPr lang="el-GR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μ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2.5951∙10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-9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slug∙ft∙s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-1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∙in</a:t>
            </a:r>
            <a:r>
              <a:rPr lang="en-US" sz="2000" baseline="30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-2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Flight Conditions: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M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0.11</a:t>
            </a:r>
          </a:p>
          <a:p>
            <a:pPr lvl="1"/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Re</a:t>
            </a:r>
            <a:r>
              <a:rPr lang="en-US" sz="2000" i="1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1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36,000     </a:t>
            </a:r>
            <a:r>
              <a:rPr lang="en-US" sz="2000" i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Re</a:t>
            </a:r>
            <a:r>
              <a:rPr lang="en-US" sz="2000" i="1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c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 panose="020B0604020202020204" pitchFamily="34" charset="0"/>
              </a:rPr>
              <a:t> = 763,000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78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388841" y="153988"/>
            <a:ext cx="6366326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Comparison with VLM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 sea-level, M = 0.06047 and 0 degrees of angle of attack, we have: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David Schmidt’s VLM Model:</a:t>
            </a:r>
          </a:p>
          <a:p>
            <a:pPr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0.098, C</a:t>
            </a:r>
            <a:r>
              <a:rPr lang="en-US" sz="2000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0.00044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CFD Viscous Model:</a:t>
            </a:r>
          </a:p>
          <a:p>
            <a:pPr lvl="1"/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US" sz="2000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0.120, C</a:t>
            </a:r>
            <a:r>
              <a:rPr lang="en-US" sz="2000" baseline="-25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</a:t>
            </a:r>
            <a:r>
              <a:rPr lang="en-US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= 0.0354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4778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514080" y="153988"/>
            <a:ext cx="611585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Steady Fluid Results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5257800"/>
            <a:ext cx="8229600" cy="16002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Inviscid</a:t>
            </a:r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and viscous use different volume meshes.</a:t>
            </a:r>
          </a:p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Viscous has many more nodes near the surface.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2" descr="C:\Users\Alexandre\Desktop\MAEWing1PlotLiftVersusAn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00800" cy="43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640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514076" y="153988"/>
            <a:ext cx="611585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Steady Fluid Results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 descr="C:\Users\Alexandre\Desktop\MAEWing1PlotDragVersusAng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00800" cy="435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2578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charset="0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0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defRPr>
            </a:lvl9pPr>
          </a:lstStyle>
          <a:p>
            <a:pPr algn="l"/>
            <a:r>
              <a:rPr 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Viscous captures the boundary layer.</a:t>
            </a:r>
            <a:endParaRPr lang="en-US" sz="20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37358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45"/>
          <p:cNvSpPr>
            <a:spLocks noChangeArrowheads="1"/>
          </p:cNvSpPr>
          <p:nvPr/>
        </p:nvSpPr>
        <p:spPr bwMode="auto">
          <a:xfrm>
            <a:off x="0" y="-28575"/>
            <a:ext cx="9136063" cy="9429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fr-FR" b="0">
              <a:solidFill>
                <a:srgbClr val="FFFFFF"/>
              </a:solidFill>
              <a:latin typeface="Taffy" charset="0"/>
              <a:cs typeface="Arial" charset="0"/>
            </a:endParaRPr>
          </a:p>
        </p:txBody>
      </p:sp>
      <p:sp>
        <p:nvSpPr>
          <p:cNvPr id="51202" name="Rectangle 46"/>
          <p:cNvSpPr>
            <a:spLocks noChangeArrowheads="1"/>
          </p:cNvSpPr>
          <p:nvPr/>
        </p:nvSpPr>
        <p:spPr bwMode="auto">
          <a:xfrm>
            <a:off x="1514076" y="153988"/>
            <a:ext cx="611585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sz="3200" b="0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mAEWing1 Steady Fluid Results</a:t>
            </a:r>
            <a:endParaRPr lang="en-US" sz="3200" b="0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5" descr="C:\Users\Alexandre\Desktop\MAEWing1PlotLiftVersusDra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400800" cy="435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01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rbit">
  <a:themeElements>
    <a:clrScheme name="1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1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1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rbit">
  <a:themeElements>
    <a:clrScheme name="2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2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2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Orbit">
  <a:themeElements>
    <a:clrScheme name="8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8_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stellar" pitchFamily="18" charset="0"/>
          </a:defRPr>
        </a:defPPr>
      </a:lstStyle>
    </a:lnDef>
  </a:objectDefaults>
  <a:extraClrSchemeLst>
    <a:extraClrScheme>
      <a:clrScheme name="8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Orbit">
  <a:themeElements>
    <a:clrScheme name="4_Orbit 6">
      <a:dk1>
        <a:srgbClr val="6D776E"/>
      </a:dk1>
      <a:lt1>
        <a:srgbClr val="FFFFFF"/>
      </a:lt1>
      <a:dk2>
        <a:srgbClr val="575863"/>
      </a:dk2>
      <a:lt2>
        <a:srgbClr val="DDDDDD"/>
      </a:lt2>
      <a:accent1>
        <a:srgbClr val="0099CC"/>
      </a:accent1>
      <a:accent2>
        <a:srgbClr val="939EA9"/>
      </a:accent2>
      <a:accent3>
        <a:srgbClr val="B4B4B7"/>
      </a:accent3>
      <a:accent4>
        <a:srgbClr val="DADADA"/>
      </a:accent4>
      <a:accent5>
        <a:srgbClr val="AACAE2"/>
      </a:accent5>
      <a:accent6>
        <a:srgbClr val="858F99"/>
      </a:accent6>
      <a:hlink>
        <a:srgbClr val="FFCC00"/>
      </a:hlink>
      <a:folHlink>
        <a:srgbClr val="BD8949"/>
      </a:folHlink>
    </a:clrScheme>
    <a:fontScheme name="4_Orbi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ffy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ffy" pitchFamily="66" charset="0"/>
          </a:defRPr>
        </a:defPPr>
      </a:lstStyle>
    </a:lnDef>
    <a:txDef>
      <a:spPr bwMode="auto">
        <a:noFill/>
        <a:ln>
          <a:noFill/>
        </a:ln>
        <a:effectLst/>
        <a:extLst/>
      </a:spPr>
      <a:bodyPr vert="horz" wrap="square" lIns="91440" tIns="45720" rIns="91440" bIns="45720" numCol="1" anchor="t" anchorCtr="0" compatLnSpc="1">
        <a:prstTxWarp prst="textNoShape">
          <a:avLst/>
        </a:prstTxWarp>
        <a:noAutofit/>
      </a:bodyPr>
      <a:lstStyle>
        <a:defPPr algn="l">
          <a:defRPr sz="2400" dirty="0" smtClean="0"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a:defRPr>
        </a:defPPr>
      </a:lstStyle>
    </a:txDef>
  </a:objectDefaults>
  <a:extraClrSchemeLst>
    <a:extraClrScheme>
      <a:clrScheme name="4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38614</TotalTime>
  <Words>313</Words>
  <Application>Microsoft Macintosh PowerPoint</Application>
  <PresentationFormat>On-screen Show (4:3)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Castellar</vt:lpstr>
      <vt:lpstr>ＭＳ Ｐゴシック</vt:lpstr>
      <vt:lpstr>Arial</vt:lpstr>
      <vt:lpstr>Wingdings</vt:lpstr>
      <vt:lpstr>Times New Roman</vt:lpstr>
      <vt:lpstr>Taffy</vt:lpstr>
      <vt:lpstr>Calibri</vt:lpstr>
      <vt:lpstr>1_Orbit</vt:lpstr>
      <vt:lpstr>2_Orbit</vt:lpstr>
      <vt:lpstr>8_Orbit</vt:lpstr>
      <vt:lpstr>5_Orbit</vt:lpstr>
      <vt:lpstr>mAEWing1 Steady Fluid Flow CFD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Ulrich Hetmaniuk</dc:creator>
  <cp:lastModifiedBy>Alexandre Coderre-Chabot</cp:lastModifiedBy>
  <cp:revision>1121</cp:revision>
  <cp:lastPrinted>2001-11-28T12:39:21Z</cp:lastPrinted>
  <dcterms:created xsi:type="dcterms:W3CDTF">2001-04-28T22:14:47Z</dcterms:created>
  <dcterms:modified xsi:type="dcterms:W3CDTF">2015-04-02T20:48:56Z</dcterms:modified>
</cp:coreProperties>
</file>